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3"/>
  </p:notesMasterIdLst>
  <p:sldIdLst>
    <p:sldId id="256" r:id="rId2"/>
    <p:sldId id="961" r:id="rId3"/>
    <p:sldId id="918" r:id="rId4"/>
    <p:sldId id="917" r:id="rId5"/>
    <p:sldId id="910" r:id="rId6"/>
    <p:sldId id="913" r:id="rId7"/>
    <p:sldId id="954" r:id="rId8"/>
    <p:sldId id="956" r:id="rId9"/>
    <p:sldId id="952" r:id="rId10"/>
    <p:sldId id="958" r:id="rId11"/>
    <p:sldId id="953" r:id="rId12"/>
    <p:sldId id="957" r:id="rId13"/>
    <p:sldId id="916" r:id="rId14"/>
    <p:sldId id="914" r:id="rId15"/>
    <p:sldId id="915" r:id="rId16"/>
    <p:sldId id="959" r:id="rId17"/>
    <p:sldId id="261" r:id="rId18"/>
    <p:sldId id="483" r:id="rId19"/>
    <p:sldId id="806" r:id="rId20"/>
    <p:sldId id="665" r:id="rId21"/>
    <p:sldId id="678" r:id="rId22"/>
    <p:sldId id="965" r:id="rId23"/>
    <p:sldId id="964" r:id="rId24"/>
    <p:sldId id="966" r:id="rId25"/>
    <p:sldId id="672" r:id="rId26"/>
    <p:sldId id="935" r:id="rId27"/>
    <p:sldId id="789" r:id="rId28"/>
    <p:sldId id="375" r:id="rId29"/>
    <p:sldId id="675" r:id="rId30"/>
    <p:sldId id="676" r:id="rId31"/>
    <p:sldId id="948" r:id="rId32"/>
    <p:sldId id="683" r:id="rId33"/>
    <p:sldId id="781" r:id="rId34"/>
    <p:sldId id="880" r:id="rId35"/>
    <p:sldId id="949" r:id="rId36"/>
    <p:sldId id="894" r:id="rId37"/>
    <p:sldId id="500" r:id="rId38"/>
    <p:sldId id="936" r:id="rId39"/>
    <p:sldId id="937" r:id="rId40"/>
    <p:sldId id="938" r:id="rId41"/>
    <p:sldId id="939" r:id="rId42"/>
    <p:sldId id="780" r:id="rId43"/>
    <p:sldId id="940" r:id="rId44"/>
    <p:sldId id="969" r:id="rId45"/>
    <p:sldId id="681" r:id="rId46"/>
    <p:sldId id="970" r:id="rId47"/>
    <p:sldId id="972" r:id="rId48"/>
    <p:sldId id="973" r:id="rId49"/>
    <p:sldId id="677" r:id="rId50"/>
    <p:sldId id="779" r:id="rId51"/>
    <p:sldId id="974" r:id="rId52"/>
    <p:sldId id="971" r:id="rId53"/>
    <p:sldId id="685" r:id="rId54"/>
    <p:sldId id="647" r:id="rId55"/>
    <p:sldId id="975" r:id="rId56"/>
    <p:sldId id="492" r:id="rId57"/>
    <p:sldId id="674" r:id="rId58"/>
    <p:sldId id="448" r:id="rId59"/>
    <p:sldId id="491" r:id="rId60"/>
    <p:sldId id="962" r:id="rId61"/>
    <p:sldId id="911" r:id="rId62"/>
    <p:sldId id="979" r:id="rId63"/>
    <p:sldId id="976" r:id="rId64"/>
    <p:sldId id="977" r:id="rId65"/>
    <p:sldId id="978" r:id="rId66"/>
    <p:sldId id="490" r:id="rId67"/>
    <p:sldId id="941" r:id="rId68"/>
    <p:sldId id="396" r:id="rId69"/>
    <p:sldId id="963" r:id="rId70"/>
    <p:sldId id="417" r:id="rId71"/>
    <p:sldId id="263" r:id="rId72"/>
  </p:sldIdLst>
  <p:sldSz cx="9144000" cy="6858000" type="screen4x3"/>
  <p:notesSz cx="6797675" cy="9926638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117">
          <p15:clr>
            <a:srgbClr val="A4A3A4"/>
          </p15:clr>
        </p15:guide>
        <p15:guide id="3" orient="horz" pos="1207">
          <p15:clr>
            <a:srgbClr val="A4A3A4"/>
          </p15:clr>
        </p15:guide>
        <p15:guide id="4" orient="horz" pos="4065">
          <p15:clr>
            <a:srgbClr val="A4A3A4"/>
          </p15:clr>
        </p15:guide>
        <p15:guide id="5" orient="horz" pos="4020" userDrawn="1">
          <p15:clr>
            <a:srgbClr val="A4A3A4"/>
          </p15:clr>
        </p15:guide>
        <p15:guide id="6" pos="2880">
          <p15:clr>
            <a:srgbClr val="A4A3A4"/>
          </p15:clr>
        </p15:guide>
        <p15:guide id="7" pos="204">
          <p15:clr>
            <a:srgbClr val="A4A3A4"/>
          </p15:clr>
        </p15:guide>
        <p15:guide id="8" pos="975">
          <p15:clr>
            <a:srgbClr val="A4A3A4"/>
          </p15:clr>
        </p15:guide>
        <p15:guide id="9" pos="5511">
          <p15:clr>
            <a:srgbClr val="A4A3A4"/>
          </p15:clr>
        </p15:guide>
        <p15:guide id="10" pos="2018">
          <p15:clr>
            <a:srgbClr val="A4A3A4"/>
          </p15:clr>
        </p15:guide>
        <p15:guide id="11" orient="horz" pos="799">
          <p15:clr>
            <a:srgbClr val="A4A3A4"/>
          </p15:clr>
        </p15:guide>
        <p15:guide id="12" pos="5375">
          <p15:clr>
            <a:srgbClr val="A4A3A4"/>
          </p15:clr>
        </p15:guide>
        <p15:guide id="14" orient="horz" pos="1434">
          <p15:clr>
            <a:srgbClr val="A4A3A4"/>
          </p15:clr>
        </p15:guide>
        <p15:guide id="15" pos="567" userDrawn="1">
          <p15:clr>
            <a:srgbClr val="A4A3A4"/>
          </p15:clr>
        </p15:guide>
        <p15:guide id="16" orient="horz" pos="3294" userDrawn="1">
          <p15:clr>
            <a:srgbClr val="A4A3A4"/>
          </p15:clr>
        </p15:guide>
        <p15:guide id="17" pos="4604" userDrawn="1">
          <p15:clr>
            <a:srgbClr val="A4A3A4"/>
          </p15:clr>
        </p15:guide>
        <p15:guide id="18" orient="horz" pos="255" userDrawn="1">
          <p15:clr>
            <a:srgbClr val="A4A3A4"/>
          </p15:clr>
        </p15:guide>
        <p15:guide id="19" pos="56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76C"/>
    <a:srgbClr val="DAF6EB"/>
    <a:srgbClr val="00D3DE"/>
    <a:srgbClr val="D1FDFF"/>
    <a:srgbClr val="00007A"/>
    <a:srgbClr val="547EBB"/>
    <a:srgbClr val="0000C0"/>
    <a:srgbClr val="FF8B8B"/>
    <a:srgbClr val="AEC5E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48AF43-6503-4FE9-A10D-EE1FF8CE9DE0}" v="3" dt="2026-02-19T10:58:24.2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55" autoAdjust="0"/>
    <p:restoredTop sz="94664" autoAdjust="0"/>
  </p:normalViewPr>
  <p:slideViewPr>
    <p:cSldViewPr showGuides="1">
      <p:cViewPr varScale="1">
        <p:scale>
          <a:sx n="102" d="100"/>
          <a:sy n="102" d="100"/>
        </p:scale>
        <p:origin x="1920" y="114"/>
      </p:cViewPr>
      <p:guideLst>
        <p:guide orient="horz" pos="2160"/>
        <p:guide orient="horz" pos="1117"/>
        <p:guide orient="horz" pos="1207"/>
        <p:guide orient="horz" pos="4065"/>
        <p:guide orient="horz" pos="4020"/>
        <p:guide pos="2880"/>
        <p:guide pos="204"/>
        <p:guide pos="975"/>
        <p:guide pos="5511"/>
        <p:guide pos="2018"/>
        <p:guide orient="horz" pos="799"/>
        <p:guide pos="5375"/>
        <p:guide orient="horz" pos="1434"/>
        <p:guide pos="567"/>
        <p:guide orient="horz" pos="3294"/>
        <p:guide pos="4604"/>
        <p:guide orient="horz" pos="255"/>
        <p:guide pos="56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18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79" Type="http://schemas.microsoft.com/office/2015/10/relationships/revisionInfo" Target="revisionInfo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smael Peña-López" userId="ad50cde2fbdf5e5c" providerId="LiveId" clId="{3DE42B17-4F12-42A7-9C00-DB1921462E0E}"/>
    <pc:docChg chg="delSld modSld">
      <pc:chgData name="Ismael Peña-López" userId="ad50cde2fbdf5e5c" providerId="LiveId" clId="{3DE42B17-4F12-42A7-9C00-DB1921462E0E}" dt="2026-02-19T10:58:24.218" v="8"/>
      <pc:docMkLst>
        <pc:docMk/>
      </pc:docMkLst>
      <pc:sldChg chg="modSp mod">
        <pc:chgData name="Ismael Peña-López" userId="ad50cde2fbdf5e5c" providerId="LiveId" clId="{3DE42B17-4F12-42A7-9C00-DB1921462E0E}" dt="2026-02-19T10:57:54.704" v="5" actId="20577"/>
        <pc:sldMkLst>
          <pc:docMk/>
          <pc:sldMk cId="0" sldId="256"/>
        </pc:sldMkLst>
        <pc:spChg chg="mod">
          <ac:chgData name="Ismael Peña-López" userId="ad50cde2fbdf5e5c" providerId="LiveId" clId="{3DE42B17-4F12-42A7-9C00-DB1921462E0E}" dt="2026-02-19T10:57:50.882" v="0"/>
          <ac:spMkLst>
            <pc:docMk/>
            <pc:sldMk cId="0" sldId="256"/>
            <ac:spMk id="3" creationId="{F6D9CEEC-6D72-83B8-6EC5-5043FF1F984D}"/>
          </ac:spMkLst>
        </pc:spChg>
        <pc:spChg chg="mod">
          <ac:chgData name="Ismael Peña-López" userId="ad50cde2fbdf5e5c" providerId="LiveId" clId="{3DE42B17-4F12-42A7-9C00-DB1921462E0E}" dt="2026-02-19T10:57:54.704" v="5" actId="20577"/>
          <ac:spMkLst>
            <pc:docMk/>
            <pc:sldMk cId="0" sldId="256"/>
            <ac:spMk id="7171" creationId="{D95C27FE-415D-4B41-B4A1-A2FE419EF859}"/>
          </ac:spMkLst>
        </pc:spChg>
      </pc:sldChg>
      <pc:sldChg chg="addSp delSp modSp">
        <pc:chgData name="Ismael Peña-López" userId="ad50cde2fbdf5e5c" providerId="LiveId" clId="{3DE42B17-4F12-42A7-9C00-DB1921462E0E}" dt="2026-02-19T10:58:24.218" v="8"/>
        <pc:sldMkLst>
          <pc:docMk/>
          <pc:sldMk cId="0" sldId="263"/>
        </pc:sldMkLst>
        <pc:spChg chg="del">
          <ac:chgData name="Ismael Peña-López" userId="ad50cde2fbdf5e5c" providerId="LiveId" clId="{3DE42B17-4F12-42A7-9C00-DB1921462E0E}" dt="2026-02-19T10:58:23.728" v="7" actId="478"/>
          <ac:spMkLst>
            <pc:docMk/>
            <pc:sldMk cId="0" sldId="263"/>
            <ac:spMk id="2" creationId="{AC6ADE5C-AF57-DF6E-EABC-9A3FF46E5994}"/>
          </ac:spMkLst>
        </pc:spChg>
        <pc:spChg chg="add mod">
          <ac:chgData name="Ismael Peña-López" userId="ad50cde2fbdf5e5c" providerId="LiveId" clId="{3DE42B17-4F12-42A7-9C00-DB1921462E0E}" dt="2026-02-19T10:58:24.218" v="8"/>
          <ac:spMkLst>
            <pc:docMk/>
            <pc:sldMk cId="0" sldId="263"/>
            <ac:spMk id="3" creationId="{105C2EC8-0A53-674F-D427-D3707121CEBC}"/>
          </ac:spMkLst>
        </pc:spChg>
        <pc:picChg chg="add mod">
          <ac:chgData name="Ismael Peña-López" userId="ad50cde2fbdf5e5c" providerId="LiveId" clId="{3DE42B17-4F12-42A7-9C00-DB1921462E0E}" dt="2026-02-19T10:58:24.218" v="8"/>
          <ac:picMkLst>
            <pc:docMk/>
            <pc:sldMk cId="0" sldId="263"/>
            <ac:picMk id="4" creationId="{4FBE3142-FC73-40F2-2D5F-BFF21640C8EA}"/>
          </ac:picMkLst>
        </pc:picChg>
      </pc:sldChg>
      <pc:sldChg chg="del">
        <pc:chgData name="Ismael Peña-López" userId="ad50cde2fbdf5e5c" providerId="LiveId" clId="{3DE42B17-4F12-42A7-9C00-DB1921462E0E}" dt="2026-02-19T10:58:03.886" v="6" actId="47"/>
        <pc:sldMkLst>
          <pc:docMk/>
          <pc:sldMk cId="4215868732" sldId="428"/>
        </pc:sldMkLst>
      </pc:sldChg>
      <pc:sldChg chg="del">
        <pc:chgData name="Ismael Peña-López" userId="ad50cde2fbdf5e5c" providerId="LiveId" clId="{3DE42B17-4F12-42A7-9C00-DB1921462E0E}" dt="2026-02-19T10:58:03.886" v="6" actId="47"/>
        <pc:sldMkLst>
          <pc:docMk/>
          <pc:sldMk cId="380450319" sldId="478"/>
        </pc:sldMkLst>
      </pc:sldChg>
      <pc:sldChg chg="del">
        <pc:chgData name="Ismael Peña-López" userId="ad50cde2fbdf5e5c" providerId="LiveId" clId="{3DE42B17-4F12-42A7-9C00-DB1921462E0E}" dt="2026-02-19T10:58:03.886" v="6" actId="47"/>
        <pc:sldMkLst>
          <pc:docMk/>
          <pc:sldMk cId="3611055512" sldId="908"/>
        </pc:sldMkLst>
      </pc:sldChg>
      <pc:sldChg chg="del">
        <pc:chgData name="Ismael Peña-López" userId="ad50cde2fbdf5e5c" providerId="LiveId" clId="{3DE42B17-4F12-42A7-9C00-DB1921462E0E}" dt="2026-02-19T10:58:03.886" v="6" actId="47"/>
        <pc:sldMkLst>
          <pc:docMk/>
          <pc:sldMk cId="2776611272" sldId="909"/>
        </pc:sldMkLst>
      </pc:sldChg>
      <pc:sldChg chg="del">
        <pc:chgData name="Ismael Peña-López" userId="ad50cde2fbdf5e5c" providerId="LiveId" clId="{3DE42B17-4F12-42A7-9C00-DB1921462E0E}" dt="2026-02-19T10:58:03.886" v="6" actId="47"/>
        <pc:sldMkLst>
          <pc:docMk/>
          <pc:sldMk cId="745817301" sldId="925"/>
        </pc:sldMkLst>
      </pc:sldChg>
      <pc:sldChg chg="del">
        <pc:chgData name="Ismael Peña-López" userId="ad50cde2fbdf5e5c" providerId="LiveId" clId="{3DE42B17-4F12-42A7-9C00-DB1921462E0E}" dt="2026-02-19T10:58:03.886" v="6" actId="47"/>
        <pc:sldMkLst>
          <pc:docMk/>
          <pc:sldMk cId="2432121057" sldId="926"/>
        </pc:sldMkLst>
      </pc:sldChg>
      <pc:sldChg chg="del">
        <pc:chgData name="Ismael Peña-López" userId="ad50cde2fbdf5e5c" providerId="LiveId" clId="{3DE42B17-4F12-42A7-9C00-DB1921462E0E}" dt="2026-02-19T10:58:03.886" v="6" actId="47"/>
        <pc:sldMkLst>
          <pc:docMk/>
          <pc:sldMk cId="3329179785" sldId="927"/>
        </pc:sldMkLst>
      </pc:sldChg>
      <pc:sldChg chg="del">
        <pc:chgData name="Ismael Peña-López" userId="ad50cde2fbdf5e5c" providerId="LiveId" clId="{3DE42B17-4F12-42A7-9C00-DB1921462E0E}" dt="2026-02-19T10:58:03.886" v="6" actId="47"/>
        <pc:sldMkLst>
          <pc:docMk/>
          <pc:sldMk cId="1532469441" sldId="928"/>
        </pc:sldMkLst>
      </pc:sldChg>
      <pc:sldChg chg="del">
        <pc:chgData name="Ismael Peña-López" userId="ad50cde2fbdf5e5c" providerId="LiveId" clId="{3DE42B17-4F12-42A7-9C00-DB1921462E0E}" dt="2026-02-19T10:58:03.886" v="6" actId="47"/>
        <pc:sldMkLst>
          <pc:docMk/>
          <pc:sldMk cId="2232424085" sldId="929"/>
        </pc:sldMkLst>
      </pc:sldChg>
      <pc:sldChg chg="del">
        <pc:chgData name="Ismael Peña-López" userId="ad50cde2fbdf5e5c" providerId="LiveId" clId="{3DE42B17-4F12-42A7-9C00-DB1921462E0E}" dt="2026-02-19T10:58:03.886" v="6" actId="47"/>
        <pc:sldMkLst>
          <pc:docMk/>
          <pc:sldMk cId="1127933976" sldId="930"/>
        </pc:sldMkLst>
      </pc:sldChg>
      <pc:sldChg chg="del">
        <pc:chgData name="Ismael Peña-López" userId="ad50cde2fbdf5e5c" providerId="LiveId" clId="{3DE42B17-4F12-42A7-9C00-DB1921462E0E}" dt="2026-02-19T10:58:03.886" v="6" actId="47"/>
        <pc:sldMkLst>
          <pc:docMk/>
          <pc:sldMk cId="1556026170" sldId="931"/>
        </pc:sldMkLst>
      </pc:sldChg>
      <pc:sldChg chg="del">
        <pc:chgData name="Ismael Peña-López" userId="ad50cde2fbdf5e5c" providerId="LiveId" clId="{3DE42B17-4F12-42A7-9C00-DB1921462E0E}" dt="2026-02-19T10:58:03.886" v="6" actId="47"/>
        <pc:sldMkLst>
          <pc:docMk/>
          <pc:sldMk cId="4181622866" sldId="932"/>
        </pc:sldMkLst>
      </pc:sldChg>
      <pc:sldChg chg="del">
        <pc:chgData name="Ismael Peña-López" userId="ad50cde2fbdf5e5c" providerId="LiveId" clId="{3DE42B17-4F12-42A7-9C00-DB1921462E0E}" dt="2026-02-19T10:58:03.886" v="6" actId="47"/>
        <pc:sldMkLst>
          <pc:docMk/>
          <pc:sldMk cId="3949422741" sldId="933"/>
        </pc:sldMkLst>
      </pc:sldChg>
      <pc:sldChg chg="del">
        <pc:chgData name="Ismael Peña-López" userId="ad50cde2fbdf5e5c" providerId="LiveId" clId="{3DE42B17-4F12-42A7-9C00-DB1921462E0E}" dt="2026-02-19T10:58:03.886" v="6" actId="47"/>
        <pc:sldMkLst>
          <pc:docMk/>
          <pc:sldMk cId="303533451" sldId="934"/>
        </pc:sldMkLst>
      </pc:sldChg>
      <pc:sldChg chg="del">
        <pc:chgData name="Ismael Peña-López" userId="ad50cde2fbdf5e5c" providerId="LiveId" clId="{3DE42B17-4F12-42A7-9C00-DB1921462E0E}" dt="2026-02-19T10:58:03.886" v="6" actId="47"/>
        <pc:sldMkLst>
          <pc:docMk/>
          <pc:sldMk cId="396109438" sldId="955"/>
        </pc:sldMkLst>
      </pc:sldChg>
      <pc:sldChg chg="del">
        <pc:chgData name="Ismael Peña-López" userId="ad50cde2fbdf5e5c" providerId="LiveId" clId="{3DE42B17-4F12-42A7-9C00-DB1921462E0E}" dt="2026-02-19T10:58:03.886" v="6" actId="47"/>
        <pc:sldMkLst>
          <pc:docMk/>
          <pc:sldMk cId="3994247213" sldId="960"/>
        </pc:sldMkLst>
      </pc:sldChg>
      <pc:sldChg chg="del">
        <pc:chgData name="Ismael Peña-López" userId="ad50cde2fbdf5e5c" providerId="LiveId" clId="{3DE42B17-4F12-42A7-9C00-DB1921462E0E}" dt="2026-02-19T10:58:03.886" v="6" actId="47"/>
        <pc:sldMkLst>
          <pc:docMk/>
          <pc:sldMk cId="3739785727" sldId="96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50563A82-0B5D-4531-BE26-557D3DED7A3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62" cy="495793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9D424FA9-613D-4560-9CBB-0260529B297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0294" y="0"/>
            <a:ext cx="2945862" cy="495793"/>
          </a:xfrm>
          <a:prstGeom prst="rect">
            <a:avLst/>
          </a:prstGeom>
        </p:spPr>
        <p:txBody>
          <a:bodyPr vert="horz" wrap="square" lIns="95558" tIns="47779" rIns="95558" bIns="4777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9C67C535-4DBE-448D-AC3F-48C6F140E88A}" type="datetimeFigureOut">
              <a:rPr lang="es-ES"/>
              <a:pPr>
                <a:defRPr/>
              </a:pPr>
              <a:t>19/02/2026</a:t>
            </a:fld>
            <a:endParaRPr lang="es-ES"/>
          </a:p>
        </p:txBody>
      </p:sp>
      <p:sp>
        <p:nvSpPr>
          <p:cNvPr id="4" name="3 Marcador de imagen de diapositiva">
            <a:extLst>
              <a:ext uri="{FF2B5EF4-FFF2-40B4-BE49-F238E27FC236}">
                <a16:creationId xmlns:a16="http://schemas.microsoft.com/office/drawing/2014/main" id="{F189BFAD-B6DB-4E88-AFCC-B3ACD59654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8" tIns="47779" rIns="95558" bIns="47779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>
            <a:extLst>
              <a:ext uri="{FF2B5EF4-FFF2-40B4-BE49-F238E27FC236}">
                <a16:creationId xmlns:a16="http://schemas.microsoft.com/office/drawing/2014/main" id="{0A7DA2E0-737D-4E76-9163-5C0D391DDA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64" y="4714653"/>
            <a:ext cx="5438748" cy="4466756"/>
          </a:xfrm>
          <a:prstGeom prst="rect">
            <a:avLst/>
          </a:prstGeom>
        </p:spPr>
        <p:txBody>
          <a:bodyPr vert="horz" wrap="square" lIns="95558" tIns="47779" rIns="95558" bIns="4777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AA058777-82EA-44D8-A85C-F9EC6C191C9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305"/>
            <a:ext cx="2945862" cy="495793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F024E7D8-A2E8-4449-B5C1-CED0641032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0294" y="9429305"/>
            <a:ext cx="2945862" cy="495793"/>
          </a:xfrm>
          <a:prstGeom prst="rect">
            <a:avLst/>
          </a:prstGeom>
        </p:spPr>
        <p:txBody>
          <a:bodyPr vert="horz" wrap="square" lIns="95558" tIns="47779" rIns="95558" bIns="4777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35FB977-CD47-4994-A1D1-FACD069003D9}" type="slidenum">
              <a:rPr lang="es-ES" altLang="ca-ES"/>
              <a:pPr>
                <a:defRPr/>
              </a:pPr>
              <a:t>‹Nº›</a:t>
            </a:fld>
            <a:endParaRPr lang="es-ES" alt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848BAC-5DC0-DE3A-17CE-F6398CE6F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170BE44C-D069-E106-ACFB-C04DAED195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2</a:t>
            </a:fld>
            <a:endParaRPr lang="es-ES" altLang="ca-ES" dirty="0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2BD0810E-F391-644F-C2DE-BC8F797636D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es-ES" altLang="ca-ES" sz="1100" dirty="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C100FB17-B1C7-A055-A498-EC061EF1C3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207DAC0B-AFDD-8798-73CE-72FAB18CC29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 dirty="0"/>
          </a:p>
        </p:txBody>
      </p:sp>
    </p:spTree>
    <p:extLst>
      <p:ext uri="{BB962C8B-B14F-4D97-AF65-F5344CB8AC3E}">
        <p14:creationId xmlns:p14="http://schemas.microsoft.com/office/powerpoint/2010/main" val="28161403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F6ADA9-6416-1522-4E2C-E03C13ED34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C90DB768-20B4-F8D3-41E1-EA1B1729A5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12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8E6FE171-6713-3812-BAE5-F2BE669C869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949B1D1F-B4B9-AF0E-1C7B-63A7CB44E69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248D5B53-6194-2680-2167-9373AB68A86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27253728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1F50BF-E5DE-5A90-0281-54B3060A07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10EA2B2F-D1EA-0265-5AB7-FEBA8815BC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13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0EFFC719-255E-0AAE-98BA-F3FEFCD12BF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3741ECB4-AF28-1D9F-1486-2EE06A0AE35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98493BF3-E5BA-350F-FB24-7C5F7BB2CD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20735671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009AED-04F3-22E3-E238-1FB43D6F03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CDE3A0A4-92FD-E365-3C86-3DFCE3DAC3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14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D156F537-5C34-8C9A-2B46-67F78323109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46C2DBDE-EF22-B35D-F4F1-072AA1A5E46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EA54E447-2350-71F6-4C2F-855DBF73B1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32729861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8145A4-87A4-2A42-4E9C-66312AF0F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CB0183B8-3D24-1AD4-D5EF-4CA329B913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15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C2373C47-A18D-839C-8037-1E32325BE7B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15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7EEDEB39-AC5D-679D-94E5-B54145DABF7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97EEC60E-0083-53DF-A644-5117C5C0B19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21553409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22B905-D2A9-980B-A652-8C872EF71A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9B9F8461-D5C3-3220-A56F-82B394AE2E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16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8BF4C6FF-8CFD-8636-5798-B2274260347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16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87C9A037-6BFD-2FB0-7FD8-6E84E0CEE86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91D77A04-B1A8-50BC-2732-D1B6FF32626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10268231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0A14B55D-88CC-4730-9586-9E015F88B4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18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7655073E-871A-4A39-BF2F-0D6F98E0C5B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18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0E48CDCE-2FB6-4CCF-86D0-030F32B7B3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FA34EBBB-70A7-4135-85F9-C3FB4A8153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31092625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54312-B561-45FE-8A00-E66575BD4715}" type="slidenum">
              <a:rPr lang="ca-ES" smtClean="0"/>
              <a:pPr/>
              <a:t>20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6891842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0A14B55D-88CC-4730-9586-9E015F88B4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21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7655073E-871A-4A39-BF2F-0D6F98E0C5B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21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0E48CDCE-2FB6-4CCF-86D0-030F32B7B3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FA34EBBB-70A7-4135-85F9-C3FB4A8153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20909869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116587-1D50-2785-A415-99212459A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C071F43D-B13A-E714-50C0-E2475599D0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22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DEE55315-8331-C67A-020D-53A0FD64793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22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A655827B-A277-CBA8-3FCF-887E84218D0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AEF30C9E-A44D-4C83-9E1A-3328FCC7F23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13651845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D357AA-3F4E-A2BE-BD68-7E806D9D62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D8CAFD82-26DC-1EAE-B8C6-008C0ECA57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23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C36D5B0A-3159-F3DC-F5FD-67C43779F3A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23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C97A0153-2AB3-DBC5-1B5F-400E5F660F4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B5319A55-0536-D927-5EAE-7E1B0AF495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287815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D12665-7F5D-906A-A89D-F87055A8B5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A6790BE5-FBF2-B6C4-46DB-EF9300B884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4</a:t>
            </a:fld>
            <a:endParaRPr lang="es-ES" altLang="ca-ES" dirty="0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2D04F74C-9716-B191-1014-15BBF437FF7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es-ES" altLang="ca-ES" sz="1100" dirty="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88F2CA13-7B11-0563-85BC-8A36B1852FD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587700DE-5CB8-7D81-0D1C-BEFAE6C4F08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 dirty="0"/>
          </a:p>
        </p:txBody>
      </p:sp>
    </p:spTree>
    <p:extLst>
      <p:ext uri="{BB962C8B-B14F-4D97-AF65-F5344CB8AC3E}">
        <p14:creationId xmlns:p14="http://schemas.microsoft.com/office/powerpoint/2010/main" val="2317227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B2C759-8CFC-2C6D-276F-7E15C0E915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D7D8CC0F-F36C-AE4A-2338-F1D77DFAFB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24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7C7261B6-2D8D-8D8A-C9C6-4281A5EE23C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24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D07E93E6-0CBA-4543-039F-97CD27219E5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4DDC56B8-85D1-8829-C7BF-45E56132D7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25791926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0A14B55D-88CC-4730-9586-9E015F88B4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27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7655073E-871A-4A39-BF2F-0D6F98E0C5B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27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0E48CDCE-2FB6-4CCF-86D0-030F32B7B3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FA34EBBB-70A7-4135-85F9-C3FB4A8153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24152563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0A14B55D-88CC-4730-9586-9E015F88B4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29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7655073E-871A-4A39-BF2F-0D6F98E0C5B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29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0E48CDCE-2FB6-4CCF-86D0-030F32B7B3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FA34EBBB-70A7-4135-85F9-C3FB4A8153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38227065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0A14B55D-88CC-4730-9586-9E015F88B4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30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7655073E-871A-4A39-BF2F-0D6F98E0C5B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30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0E48CDCE-2FB6-4CCF-86D0-030F32B7B3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FA34EBBB-70A7-4135-85F9-C3FB4A8153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9365970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0A14B55D-88CC-4730-9586-9E015F88B4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32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7655073E-871A-4A39-BF2F-0D6F98E0C5B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32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0E48CDCE-2FB6-4CCF-86D0-030F32B7B3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FA34EBBB-70A7-4135-85F9-C3FB4A8153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37165836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6D9D90-9A6B-4303-824B-838BD553706A}" type="slidenum">
              <a:rPr lang="ca-ES" smtClean="0"/>
              <a:t>34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7902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0A14B55D-88CC-4730-9586-9E015F88B4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49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7655073E-871A-4A39-BF2F-0D6F98E0C5B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49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0E48CDCE-2FB6-4CCF-86D0-030F32B7B3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FA34EBBB-70A7-4135-85F9-C3FB4A8153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14872609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0A14B55D-88CC-4730-9586-9E015F88B4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58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7655073E-871A-4A39-BF2F-0D6F98E0C5B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58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0E48CDCE-2FB6-4CCF-86D0-030F32B7B3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FA34EBBB-70A7-4135-85F9-C3FB4A8153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852199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755CDE4C-F8F5-4E2B-971D-296DE7FFE3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1E969B8-A8CF-4B61-A5DA-2E34146C0558}" type="slidenum">
              <a:rPr lang="es-ES" altLang="ca-ES" smtClean="0"/>
              <a:pPr>
                <a:spcBef>
                  <a:spcPct val="0"/>
                </a:spcBef>
              </a:pPr>
              <a:t>59</a:t>
            </a:fld>
            <a:endParaRPr lang="es-ES" altLang="ca-ES"/>
          </a:p>
        </p:txBody>
      </p:sp>
      <p:sp>
        <p:nvSpPr>
          <p:cNvPr id="56323" name="Rectangle 7">
            <a:extLst>
              <a:ext uri="{FF2B5EF4-FFF2-40B4-BE49-F238E27FC236}">
                <a16:creationId xmlns:a16="http://schemas.microsoft.com/office/drawing/2014/main" id="{B01CD152-724E-4F29-A489-62A61099818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FF2D326-1329-420B-9F1C-A56D00B22280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59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56324" name="6 Marcador de imagen de diapositiva">
            <a:extLst>
              <a:ext uri="{FF2B5EF4-FFF2-40B4-BE49-F238E27FC236}">
                <a16:creationId xmlns:a16="http://schemas.microsoft.com/office/drawing/2014/main" id="{89623838-E644-438D-92CA-03AAB35AA2C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5" name="7 Marcador de notas">
            <a:extLst>
              <a:ext uri="{FF2B5EF4-FFF2-40B4-BE49-F238E27FC236}">
                <a16:creationId xmlns:a16="http://schemas.microsoft.com/office/drawing/2014/main" id="{2A3B86B0-667F-42BD-9EDF-BCBEB47CF9F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B48FD9-EC00-CBAC-B09E-1C74990598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73AEBE00-D67E-7B1E-9443-22C3DF5B16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61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94672101-9438-E59F-EA30-F1C4E47ECE8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61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6D776426-5D28-C9F4-869F-011F9B0D953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7350130A-2236-F3FC-D4D0-A4FCC8151E0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3604771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9AB7EE-FB62-9238-22ED-49532AA2FF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575738D9-7746-8E68-EB5A-8C1207C6FB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5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2209CC04-4AF5-F1E5-AA8E-9DD96BC770F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02ED3A34-BD86-160F-CA76-1673C0CFA4B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8C191BD5-C301-3283-2ACA-B154ACC23F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18013657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6025DD-5BEE-CB8A-F17D-6A0297481B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E5E9F4CE-6AF9-8D9F-5317-EA3BC87163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345ECFD-A21B-44BB-B18F-96A257AD7BBF}" type="slidenum">
              <a:rPr lang="es-ES" altLang="ca-ES" smtClean="0"/>
              <a:pPr>
                <a:spcBef>
                  <a:spcPct val="0"/>
                </a:spcBef>
              </a:pPr>
              <a:t>62</a:t>
            </a:fld>
            <a:endParaRPr lang="es-ES" altLang="ca-ES"/>
          </a:p>
        </p:txBody>
      </p:sp>
      <p:sp>
        <p:nvSpPr>
          <p:cNvPr id="54275" name="Rectangle 7">
            <a:extLst>
              <a:ext uri="{FF2B5EF4-FFF2-40B4-BE49-F238E27FC236}">
                <a16:creationId xmlns:a16="http://schemas.microsoft.com/office/drawing/2014/main" id="{565C7AC5-09EA-D2EA-4BB5-E4A16076C31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0D89D59-2E0A-422B-AF77-EC2126FFAF6B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62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54276" name="6 Marcador de imagen de diapositiva">
            <a:extLst>
              <a:ext uri="{FF2B5EF4-FFF2-40B4-BE49-F238E27FC236}">
                <a16:creationId xmlns:a16="http://schemas.microsoft.com/office/drawing/2014/main" id="{0BBE8B21-9A11-1B56-A74A-BEE9727C0DE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7" name="7 Marcador de notas">
            <a:extLst>
              <a:ext uri="{FF2B5EF4-FFF2-40B4-BE49-F238E27FC236}">
                <a16:creationId xmlns:a16="http://schemas.microsoft.com/office/drawing/2014/main" id="{6D8880F8-792B-C392-C0ED-FAE7E3973CE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36389727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0F4CFA-9AA1-3FF8-AA5A-AA3CF83FF3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F88AD7FE-8BE4-7D8E-DE49-0702F2E0DE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63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DF6E1C47-FF3C-B42A-5A56-E4CA2C5298F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63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D95C6841-45BA-BB45-3297-AAA7C0ED566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DD389092-493F-B013-78CE-50B1126B0B4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13262067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99C9D3-BF4E-7339-EBF6-39FBBA87E9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E3219C35-159C-64FC-2A39-B464D00BB1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64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2ECEB632-8BDF-F704-7E80-EF9A4FF68B2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64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6CA93288-BC53-D911-C4A5-7383829097C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BD004756-C0AE-291C-4FE5-ACEEB5F640B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170417710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0B1AE3-759A-870B-0BC6-2A987E9B61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DEFA14A3-0171-8900-4314-1B6B88FC9C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65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4237329D-95A6-F0D2-0EA9-FBCAC8202FB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65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C8BED50C-C1E4-4251-B38D-E2B0B3B0842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146A0F7C-558F-6BE4-EFE7-C2A6A4B51CC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8162859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093298A9-E2BB-4D03-829A-27AFCB134A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345ECFD-A21B-44BB-B18F-96A257AD7BBF}" type="slidenum">
              <a:rPr lang="es-ES" altLang="ca-ES" smtClean="0"/>
              <a:pPr>
                <a:spcBef>
                  <a:spcPct val="0"/>
                </a:spcBef>
              </a:pPr>
              <a:t>66</a:t>
            </a:fld>
            <a:endParaRPr lang="es-ES" altLang="ca-ES"/>
          </a:p>
        </p:txBody>
      </p:sp>
      <p:sp>
        <p:nvSpPr>
          <p:cNvPr id="54275" name="Rectangle 7">
            <a:extLst>
              <a:ext uri="{FF2B5EF4-FFF2-40B4-BE49-F238E27FC236}">
                <a16:creationId xmlns:a16="http://schemas.microsoft.com/office/drawing/2014/main" id="{38ACCEC0-6F79-4FF5-98AC-1A8EED1EDCA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0D89D59-2E0A-422B-AF77-EC2126FFAF6B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66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54276" name="6 Marcador de imagen de diapositiva">
            <a:extLst>
              <a:ext uri="{FF2B5EF4-FFF2-40B4-BE49-F238E27FC236}">
                <a16:creationId xmlns:a16="http://schemas.microsoft.com/office/drawing/2014/main" id="{3299B86D-021A-44A6-B8BE-067669920D5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7" name="7 Marcador de notas">
            <a:extLst>
              <a:ext uri="{FF2B5EF4-FFF2-40B4-BE49-F238E27FC236}">
                <a16:creationId xmlns:a16="http://schemas.microsoft.com/office/drawing/2014/main" id="{A261AF8E-DE13-4886-9362-E9AC3832B4D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ED87BE8C-F33F-479C-8134-8F0B14ECEF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215847F-2328-41E3-8895-5CD1EA60BE53}" type="slidenum">
              <a:rPr lang="es-ES" altLang="ca-ES" smtClean="0"/>
              <a:pPr>
                <a:spcBef>
                  <a:spcPct val="0"/>
                </a:spcBef>
              </a:pPr>
              <a:t>68</a:t>
            </a:fld>
            <a:endParaRPr lang="es-ES" altLang="ca-ES"/>
          </a:p>
        </p:txBody>
      </p:sp>
      <p:sp>
        <p:nvSpPr>
          <p:cNvPr id="60419" name="Rectangle 7">
            <a:extLst>
              <a:ext uri="{FF2B5EF4-FFF2-40B4-BE49-F238E27FC236}">
                <a16:creationId xmlns:a16="http://schemas.microsoft.com/office/drawing/2014/main" id="{39BC1E05-9D5B-4E30-BB85-8D875A4A8FF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7B37825-345B-4284-865B-9ABBCDE1051A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68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60420" name="6 Marcador de imagen de diapositiva">
            <a:extLst>
              <a:ext uri="{FF2B5EF4-FFF2-40B4-BE49-F238E27FC236}">
                <a16:creationId xmlns:a16="http://schemas.microsoft.com/office/drawing/2014/main" id="{D5D7252A-9E5C-40A9-9D8F-CB26B4C67D8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7 Marcador de notas">
            <a:extLst>
              <a:ext uri="{FF2B5EF4-FFF2-40B4-BE49-F238E27FC236}">
                <a16:creationId xmlns:a16="http://schemas.microsoft.com/office/drawing/2014/main" id="{62D58979-CB22-4571-B984-D4454FF4DD8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E440B5-7CDA-DE91-7F0B-060D41351B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5C954D82-DF80-1F5F-501D-A2507C06AD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215847F-2328-41E3-8895-5CD1EA60BE53}" type="slidenum">
              <a:rPr lang="es-ES" altLang="ca-ES" smtClean="0"/>
              <a:pPr>
                <a:spcBef>
                  <a:spcPct val="0"/>
                </a:spcBef>
              </a:pPr>
              <a:t>69</a:t>
            </a:fld>
            <a:endParaRPr lang="es-ES" altLang="ca-ES"/>
          </a:p>
        </p:txBody>
      </p:sp>
      <p:sp>
        <p:nvSpPr>
          <p:cNvPr id="60419" name="Rectangle 7">
            <a:extLst>
              <a:ext uri="{FF2B5EF4-FFF2-40B4-BE49-F238E27FC236}">
                <a16:creationId xmlns:a16="http://schemas.microsoft.com/office/drawing/2014/main" id="{6947417A-A4DD-6BF1-E39B-C5DD43CB00A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7B37825-345B-4284-865B-9ABBCDE1051A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69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60420" name="6 Marcador de imagen de diapositiva">
            <a:extLst>
              <a:ext uri="{FF2B5EF4-FFF2-40B4-BE49-F238E27FC236}">
                <a16:creationId xmlns:a16="http://schemas.microsoft.com/office/drawing/2014/main" id="{65971F4A-C713-BE24-D9D3-141C8795BD8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7 Marcador de notas">
            <a:extLst>
              <a:ext uri="{FF2B5EF4-FFF2-40B4-BE49-F238E27FC236}">
                <a16:creationId xmlns:a16="http://schemas.microsoft.com/office/drawing/2014/main" id="{BE87E4D3-A725-C31A-1FD9-252CA6BF0D3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77014437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72ABA9EC-098D-4F07-85D9-A69CA9D1FE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5232F5B-43E6-4D46-BE21-6A33548E0320}" type="slidenum">
              <a:rPr lang="es-ES" altLang="ca-ES" smtClean="0"/>
              <a:pPr>
                <a:spcBef>
                  <a:spcPct val="0"/>
                </a:spcBef>
              </a:pPr>
              <a:t>70</a:t>
            </a:fld>
            <a:endParaRPr lang="es-ES" altLang="ca-ES"/>
          </a:p>
        </p:txBody>
      </p:sp>
      <p:sp>
        <p:nvSpPr>
          <p:cNvPr id="62467" name="Rectangle 7">
            <a:extLst>
              <a:ext uri="{FF2B5EF4-FFF2-40B4-BE49-F238E27FC236}">
                <a16:creationId xmlns:a16="http://schemas.microsoft.com/office/drawing/2014/main" id="{8F5467A0-008F-4919-98A8-8E942789F93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8515D3C-CED6-4DB1-92A2-A9D35E59E469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70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62468" name="6 Marcador de imagen de diapositiva">
            <a:extLst>
              <a:ext uri="{FF2B5EF4-FFF2-40B4-BE49-F238E27FC236}">
                <a16:creationId xmlns:a16="http://schemas.microsoft.com/office/drawing/2014/main" id="{CC18F220-0239-404A-8A6E-A8DB7B896E6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9" name="7 Marcador de notas">
            <a:extLst>
              <a:ext uri="{FF2B5EF4-FFF2-40B4-BE49-F238E27FC236}">
                <a16:creationId xmlns:a16="http://schemas.microsoft.com/office/drawing/2014/main" id="{BFA4E2CD-E96D-4EDE-BADD-FECE0B18610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5602A-EE76-170E-A229-F6E3954D7E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061C21BF-9760-DB8C-D936-FE3A0B1C84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6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73991746-904D-728A-C58A-3DBBF140C34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DBEFA637-158A-5E48-900A-C4EC41B4A51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2065B59E-0391-E8A8-F87E-AFEA237DAC0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3092217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53CFEB-3D89-C914-BF41-FA0CDDA581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6813CD6A-44FC-8381-910D-AF03B8D32F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7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069A3EE7-C377-6250-AA95-1706FADC54A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B315B41D-35DE-E35D-9E97-7E966C865A0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0E5D8ACD-ACD3-D055-9B35-083DD7264F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27388273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4E3092-92DB-08A5-C3E1-85D970E189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7993C242-33E4-18AF-7D9B-205A6C91D1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8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807506EC-805A-99CA-EA54-19F1253B1A3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B9B9DE3E-DF4F-5132-9457-B7840EB33A8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63ADBC5A-5C48-CF44-F3FD-AAA64FB5B4B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3393528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951BF8-CCC5-3FE6-4A74-27DDFD55CC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4A5D6A8A-2073-8E1D-6959-D1608AF893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9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E3280712-0FBB-FB8F-C22C-8F0D18A125B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CA4E016B-F719-2A82-A834-4B031637F03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0FD683EE-87DB-F8FD-5B84-3990F57CAB9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3993645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3BD793-A8D5-36B8-4935-18B29954CC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C93CC4EE-2E1C-10A8-48FD-B5C0AEFC4D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10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AFD227DD-B2CA-22F2-896E-9DAC1C1CAE8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58BDD992-BAA4-78D2-EFD6-5D03BB900C6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DAD3F594-BE88-12F0-7B46-01E16D2FE8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2374039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E23805-00FA-9B7A-9E41-1541558545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0844B77C-EB80-1A22-707B-4CBB043E4A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16798" indent="-275692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02766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43873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984980" indent="-220553" defTabSz="9143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2608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867193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08299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749406" indent="-220553" defTabSz="9143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11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59824F94-5224-DD2F-311A-E6366E3500C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51814" y="9432384"/>
            <a:ext cx="2945862" cy="4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8" tIns="46291" rIns="92578" bIns="4629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658092FB-4BCA-1AFC-7F33-49436CC226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7628CF1F-6AEC-FF31-1954-9A072A82A33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2244222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umeroDePagina">
            <a:extLst>
              <a:ext uri="{FF2B5EF4-FFF2-40B4-BE49-F238E27FC236}">
                <a16:creationId xmlns:a16="http://schemas.microsoft.com/office/drawing/2014/main" id="{22BE5B0E-E077-2299-211D-49051B1B8C2E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388424" y="6525344"/>
            <a:ext cx="576063" cy="26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2" panose="05020102010507070707" pitchFamily="18" charset="2"/>
              <a:buChar char="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F5EB33D9-94E8-4690-9CEF-E7E0E3BAA150}" type="slidenum">
              <a:rPr lang="ca-ES" altLang="ca-ES" sz="1000" b="0" smtClean="0">
                <a:solidFill>
                  <a:srgbClr val="898989"/>
                </a:solidFill>
              </a:rPr>
              <a:pPr algn="r">
                <a:spcBef>
                  <a:spcPct val="0"/>
                </a:spcBef>
                <a:buClrTx/>
                <a:buFontTx/>
                <a:buNone/>
              </a:pPr>
              <a:t>‹Nº›</a:t>
            </a:fld>
            <a:endParaRPr lang="ca-ES" altLang="ca-ES" sz="1000" b="0" dirty="0">
              <a:solidFill>
                <a:srgbClr val="898989"/>
              </a:solidFill>
            </a:endParaRPr>
          </a:p>
        </p:txBody>
      </p:sp>
      <p:sp>
        <p:nvSpPr>
          <p:cNvPr id="3" name="CosDelText"/>
          <p:cNvSpPr>
            <a:spLocks noGrp="1"/>
          </p:cNvSpPr>
          <p:nvPr>
            <p:ph type="subTitle" idx="1" hasCustomPrompt="1"/>
          </p:nvPr>
        </p:nvSpPr>
        <p:spPr>
          <a:xfrm>
            <a:off x="336197" y="1277204"/>
            <a:ext cx="8424863" cy="5175983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 algn="l"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 algn="l">
              <a:buFont typeface="Wingdings" panose="05000000000000000000" pitchFamily="2" charset="2"/>
              <a:buChar char="§"/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Text</a:t>
            </a:r>
          </a:p>
          <a:p>
            <a:pPr lvl="1"/>
            <a:r>
              <a:rPr lang="es-ES" dirty="0"/>
              <a:t>Text</a:t>
            </a:r>
          </a:p>
          <a:p>
            <a:pPr lvl="2"/>
            <a:r>
              <a:rPr lang="es-ES" dirty="0"/>
              <a:t>Text</a:t>
            </a:r>
          </a:p>
          <a:p>
            <a:pPr lvl="1"/>
            <a:endParaRPr lang="es-ES" dirty="0"/>
          </a:p>
        </p:txBody>
      </p:sp>
      <p:sp>
        <p:nvSpPr>
          <p:cNvPr id="2" name="Titol"/>
          <p:cNvSpPr>
            <a:spLocks noGrp="1"/>
          </p:cNvSpPr>
          <p:nvPr>
            <p:ph type="ctrTitle" hasCustomPrompt="1"/>
          </p:nvPr>
        </p:nvSpPr>
        <p:spPr>
          <a:xfrm>
            <a:off x="323849" y="416293"/>
            <a:ext cx="8424863" cy="56478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s-ES" sz="2800" b="1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l"/>
            <a:r>
              <a:rPr lang="es-ES" dirty="0" err="1"/>
              <a:t>Títol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544276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204" userDrawn="1">
          <p15:clr>
            <a:srgbClr val="FBAE40"/>
          </p15:clr>
        </p15:guide>
        <p15:guide id="3" orient="horz" pos="255" userDrawn="1">
          <p15:clr>
            <a:srgbClr val="FBAE40"/>
          </p15:clr>
        </p15:guide>
        <p15:guide id="4" pos="5511" userDrawn="1">
          <p15:clr>
            <a:srgbClr val="FBAE40"/>
          </p15:clr>
        </p15:guide>
        <p15:guide id="5" orient="horz" pos="799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ext (títol dob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umeroDePagina">
            <a:extLst>
              <a:ext uri="{FF2B5EF4-FFF2-40B4-BE49-F238E27FC236}">
                <a16:creationId xmlns:a16="http://schemas.microsoft.com/office/drawing/2014/main" id="{22BE5B0E-E077-2299-211D-49051B1B8C2E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388424" y="6525344"/>
            <a:ext cx="576063" cy="26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2" panose="05020102010507070707" pitchFamily="18" charset="2"/>
              <a:buChar char="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F5EB33D9-94E8-4690-9CEF-E7E0E3BAA150}" type="slidenum">
              <a:rPr lang="ca-ES" altLang="ca-ES" sz="1000" b="0" smtClean="0">
                <a:solidFill>
                  <a:srgbClr val="898989"/>
                </a:solidFill>
              </a:rPr>
              <a:pPr algn="r">
                <a:spcBef>
                  <a:spcPct val="0"/>
                </a:spcBef>
                <a:buClrTx/>
                <a:buFontTx/>
                <a:buNone/>
              </a:pPr>
              <a:t>‹Nº›</a:t>
            </a:fld>
            <a:endParaRPr lang="ca-ES" altLang="ca-ES" sz="1000" b="0" dirty="0">
              <a:solidFill>
                <a:srgbClr val="898989"/>
              </a:solidFill>
            </a:endParaRPr>
          </a:p>
        </p:txBody>
      </p:sp>
      <p:sp>
        <p:nvSpPr>
          <p:cNvPr id="3" name="CosDelText"/>
          <p:cNvSpPr>
            <a:spLocks noGrp="1"/>
          </p:cNvSpPr>
          <p:nvPr>
            <p:ph type="subTitle" idx="1" hasCustomPrompt="1"/>
          </p:nvPr>
        </p:nvSpPr>
        <p:spPr>
          <a:xfrm>
            <a:off x="336197" y="1628775"/>
            <a:ext cx="8424863" cy="4824411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 algn="l"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 algn="l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Text</a:t>
            </a:r>
          </a:p>
          <a:p>
            <a:pPr lvl="1"/>
            <a:r>
              <a:rPr lang="es-ES" dirty="0"/>
              <a:t>Text</a:t>
            </a:r>
          </a:p>
          <a:p>
            <a:pPr lvl="2"/>
            <a:r>
              <a:rPr lang="es-ES" dirty="0"/>
              <a:t>Text</a:t>
            </a:r>
          </a:p>
        </p:txBody>
      </p:sp>
      <p:sp>
        <p:nvSpPr>
          <p:cNvPr id="2" name="Titol"/>
          <p:cNvSpPr>
            <a:spLocks noGrp="1"/>
          </p:cNvSpPr>
          <p:nvPr>
            <p:ph type="ctrTitle" hasCustomPrompt="1"/>
          </p:nvPr>
        </p:nvSpPr>
        <p:spPr>
          <a:xfrm>
            <a:off x="323849" y="416292"/>
            <a:ext cx="8424863" cy="92447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s-ES" sz="2800" b="1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l"/>
            <a:r>
              <a:rPr lang="es-ES" dirty="0" err="1"/>
              <a:t>Títol</a:t>
            </a:r>
            <a:br>
              <a:rPr lang="es-ES" dirty="0"/>
            </a:br>
            <a:r>
              <a:rPr lang="es-ES" dirty="0" err="1"/>
              <a:t>Títol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417961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>
          <p15:clr>
            <a:srgbClr val="FBAE40"/>
          </p15:clr>
        </p15:guide>
        <p15:guide id="2" pos="204">
          <p15:clr>
            <a:srgbClr val="FBAE40"/>
          </p15:clr>
        </p15:guide>
        <p15:guide id="3" orient="horz" pos="255">
          <p15:clr>
            <a:srgbClr val="FBAE40"/>
          </p15:clr>
        </p15:guide>
        <p15:guide id="4" pos="5511">
          <p15:clr>
            <a:srgbClr val="FBAE40"/>
          </p15:clr>
        </p15:guide>
        <p15:guide id="5" orient="horz" pos="799">
          <p15:clr>
            <a:srgbClr val="FBAE40"/>
          </p15:clr>
        </p15:guide>
        <p15:guide id="6" orient="horz" pos="4065">
          <p15:clr>
            <a:srgbClr val="FBAE40"/>
          </p15:clr>
        </p15:guide>
        <p15:guide id="7" orient="horz" pos="102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umeroDePagina">
            <a:extLst>
              <a:ext uri="{FF2B5EF4-FFF2-40B4-BE49-F238E27FC236}">
                <a16:creationId xmlns:a16="http://schemas.microsoft.com/office/drawing/2014/main" id="{8EA2B07B-EBD1-C5D8-6371-B0DE1F844236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388424" y="6525344"/>
            <a:ext cx="576063" cy="26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2" panose="05020102010507070707" pitchFamily="18" charset="2"/>
              <a:buChar char="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F5EB33D9-94E8-4690-9CEF-E7E0E3BAA150}" type="slidenum">
              <a:rPr lang="ca-ES" altLang="ca-ES" sz="1000" b="0" smtClean="0">
                <a:solidFill>
                  <a:srgbClr val="898989"/>
                </a:solidFill>
              </a:rPr>
              <a:pPr algn="r">
                <a:spcBef>
                  <a:spcPct val="0"/>
                </a:spcBef>
                <a:buClrTx/>
                <a:buFontTx/>
                <a:buNone/>
              </a:pPr>
              <a:t>‹Nº›</a:t>
            </a:fld>
            <a:endParaRPr lang="ca-ES" altLang="ca-ES" sz="1000" b="0" dirty="0">
              <a:solidFill>
                <a:srgbClr val="898989"/>
              </a:solidFill>
            </a:endParaRPr>
          </a:p>
        </p:txBody>
      </p:sp>
      <p:sp>
        <p:nvSpPr>
          <p:cNvPr id="9" name="Titol">
            <a:extLst>
              <a:ext uri="{FF2B5EF4-FFF2-40B4-BE49-F238E27FC236}">
                <a16:creationId xmlns:a16="http://schemas.microsoft.com/office/drawing/2014/main" id="{7379878A-275C-7743-8CFA-67C2C6AD37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1560" y="1268413"/>
            <a:ext cx="7920880" cy="358877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s-ES" sz="3600" b="1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spcBef>
                <a:spcPct val="20000"/>
              </a:spcBef>
            </a:pPr>
            <a:r>
              <a:rPr lang="es-ES" dirty="0" err="1"/>
              <a:t>Títol</a:t>
            </a:r>
            <a:r>
              <a:rPr lang="es-ES" dirty="0"/>
              <a:t> de la </a:t>
            </a:r>
            <a:r>
              <a:rPr lang="es-ES" dirty="0" err="1"/>
              <a:t>secció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95968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u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6064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56400" y="2059201"/>
            <a:ext cx="8464072" cy="3674056"/>
          </a:xfrm>
        </p:spPr>
        <p:txBody>
          <a:bodyPr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13"/>
          </p:nvPr>
        </p:nvSpPr>
        <p:spPr>
          <a:xfrm>
            <a:off x="356399" y="1268413"/>
            <a:ext cx="8571600" cy="428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="1"/>
            </a:lvl1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6" name="NúmeroDePàgina">
            <a:extLst>
              <a:ext uri="{FF2B5EF4-FFF2-40B4-BE49-F238E27FC236}">
                <a16:creationId xmlns:a16="http://schemas.microsoft.com/office/drawing/2014/main" id="{299E518D-FD34-518F-24B5-8A89A704D539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316417" y="6356350"/>
            <a:ext cx="57606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2" panose="05020102010507070707" pitchFamily="18" charset="2"/>
              <a:buChar char="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F5EB33D9-94E8-4690-9CEF-E7E0E3BAA150}" type="slidenum">
              <a:rPr lang="ca-ES" altLang="ca-ES" sz="1050" b="0" smtClean="0">
                <a:solidFill>
                  <a:srgbClr val="898989"/>
                </a:solidFill>
              </a:rPr>
              <a:pPr algn="r">
                <a:spcBef>
                  <a:spcPct val="0"/>
                </a:spcBef>
                <a:buClrTx/>
                <a:buFontTx/>
                <a:buNone/>
              </a:pPr>
              <a:t>‹Nº›</a:t>
            </a:fld>
            <a:endParaRPr lang="ca-ES" altLang="ca-ES" sz="1050" b="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6676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Diapositiva de título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8428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>
            <a:extLst>
              <a:ext uri="{FF2B5EF4-FFF2-40B4-BE49-F238E27FC236}">
                <a16:creationId xmlns:a16="http://schemas.microsoft.com/office/drawing/2014/main" id="{B8F98D5E-FD4D-4D1A-836B-078BC9B5028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ca-ES"/>
              <a:t>Haga clic para modificar el estilo de título del patrón</a:t>
            </a:r>
          </a:p>
        </p:txBody>
      </p:sp>
      <p:sp>
        <p:nvSpPr>
          <p:cNvPr id="1027" name="2 Marcador de texto">
            <a:extLst>
              <a:ext uri="{FF2B5EF4-FFF2-40B4-BE49-F238E27FC236}">
                <a16:creationId xmlns:a16="http://schemas.microsoft.com/office/drawing/2014/main" id="{9F8DFF66-0134-451E-B193-BF29327B078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ca-ES"/>
              <a:t>Haga clic para modificar el estilo de texto del patrón</a:t>
            </a:r>
          </a:p>
          <a:p>
            <a:pPr lvl="1"/>
            <a:r>
              <a:rPr lang="es-ES" altLang="ca-ES"/>
              <a:t>Segundo nivel</a:t>
            </a:r>
          </a:p>
          <a:p>
            <a:pPr lvl="2"/>
            <a:r>
              <a:rPr lang="es-ES" altLang="ca-ES"/>
              <a:t>Tercer nivel</a:t>
            </a:r>
          </a:p>
          <a:p>
            <a:pPr lvl="3"/>
            <a:r>
              <a:rPr lang="es-ES" altLang="ca-ES"/>
              <a:t>Cuarto nivel</a:t>
            </a:r>
          </a:p>
          <a:p>
            <a:pPr lvl="4"/>
            <a:r>
              <a:rPr lang="es-ES" altLang="ca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AFD35564-D33D-4FC3-8175-DF7844341B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CF242026-5D3C-4704-818B-610FA74B9F9B}" type="datetimeFigureOut">
              <a:rPr lang="es-ES"/>
              <a:pPr>
                <a:defRPr/>
              </a:pPr>
              <a:t>19/02/2026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4BD470E7-3910-449F-AF3E-B7C82CBC8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47380AE9-0A8A-4141-9C4A-227993BA31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A3FEB04-E60F-4DE2-9A20-9DBAF1977499}" type="slidenum">
              <a:rPr lang="es-ES" altLang="ca-ES"/>
              <a:pPr>
                <a:defRPr/>
              </a:pPr>
              <a:t>‹Nº›</a:t>
            </a:fld>
            <a:endParaRPr lang="es-ES" altLang="ca-ES"/>
          </a:p>
        </p:txBody>
      </p:sp>
      <p:pic>
        <p:nvPicPr>
          <p:cNvPr id="7" name="0 Imagen">
            <a:extLst>
              <a:ext uri="{FF2B5EF4-FFF2-40B4-BE49-F238E27FC236}">
                <a16:creationId xmlns:a16="http://schemas.microsoft.com/office/drawing/2014/main" id="{4DF0CDA4-A235-496E-8553-71D3710E7E9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/>
          <a:srcRect l="12201" t="53880" b="28780"/>
          <a:stretch>
            <a:fillRect/>
          </a:stretch>
        </p:blipFill>
        <p:spPr bwMode="auto">
          <a:xfrm>
            <a:off x="0" y="0"/>
            <a:ext cx="8027988" cy="1150938"/>
          </a:xfrm>
          <a:prstGeom prst="rect">
            <a:avLst/>
          </a:prstGeom>
          <a:noFill/>
          <a:ln>
            <a:noFill/>
          </a:ln>
          <a:effectLst>
            <a:outerShdw blurRad="63500" dist="50800" sx="999" sy="999" algn="ctr" rotWithShape="0">
              <a:srgbClr val="000000">
                <a:alpha val="74998"/>
              </a:srgbClr>
            </a:outerShdw>
          </a:effectLst>
        </p:spPr>
      </p:pic>
      <p:sp>
        <p:nvSpPr>
          <p:cNvPr id="1032" name="2 Subtítulo">
            <a:extLst>
              <a:ext uri="{FF2B5EF4-FFF2-40B4-BE49-F238E27FC236}">
                <a16:creationId xmlns:a16="http://schemas.microsoft.com/office/drawing/2014/main" id="{76C16DD1-CEEF-44F2-B939-5ED33A036E3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0"/>
            <a:ext cx="9144000" cy="1152525"/>
          </a:xfrm>
          <a:prstGeom prst="rect">
            <a:avLst/>
          </a:prstGeom>
          <a:gradFill rotWithShape="0">
            <a:gsLst>
              <a:gs pos="0">
                <a:schemeClr val="bg1">
                  <a:alpha val="0"/>
                </a:schemeClr>
              </a:gs>
              <a:gs pos="100000">
                <a:schemeClr val="tx1"/>
              </a:gs>
            </a:gsLst>
            <a:lin ang="0"/>
          </a:gra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es-ES_tradnl" altLang="ca-ES" sz="8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2 Subtítulo">
            <a:extLst>
              <a:ext uri="{FF2B5EF4-FFF2-40B4-BE49-F238E27FC236}">
                <a16:creationId xmlns:a16="http://schemas.microsoft.com/office/drawing/2014/main" id="{F0031AB4-C81B-A9D6-4A27-3F0AA238A1E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-1587"/>
            <a:ext cx="9144000" cy="1371600"/>
          </a:xfrm>
          <a:prstGeom prst="rect">
            <a:avLst/>
          </a:prstGeom>
          <a:gradFill rotWithShape="1">
            <a:gsLst>
              <a:gs pos="0">
                <a:schemeClr val="bg1">
                  <a:alpha val="47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es-ES_tradnl" altLang="ca-ES" sz="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7" r:id="rId2"/>
    <p:sldLayoutId id="2147483824" r:id="rId3"/>
    <p:sldLayoutId id="2147483825" r:id="rId4"/>
    <p:sldLayoutId id="2147483826" r:id="rId5"/>
    <p:sldLayoutId id="2147483828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hyperlink" Target="https://ictlogy.net/bibliography/reports/projects.php?idp=5368" TargetMode="External"/><Relationship Id="rId3" Type="http://schemas.openxmlformats.org/officeDocument/2006/relationships/hyperlink" Target="https://ictlogy.net/bibliography/reports/projects.php?idp=5382" TargetMode="External"/><Relationship Id="rId7" Type="http://schemas.openxmlformats.org/officeDocument/2006/relationships/hyperlink" Target="https://ictlogy.net/bibliography/reports/projects.php?idp=5390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ctlogy.net/bibliography/reports/projects.php?idp=5389" TargetMode="External"/><Relationship Id="rId5" Type="http://schemas.openxmlformats.org/officeDocument/2006/relationships/hyperlink" Target="https://ictlogy.net/bibliography/reports/projects.php?idp=5219" TargetMode="External"/><Relationship Id="rId4" Type="http://schemas.openxmlformats.org/officeDocument/2006/relationships/hyperlink" Target="https://ictlogy.net/bibliography/reports/projects.php?idp=5104" TargetMode="Externa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s://ictlogy.net/bibliography/reports/projects.php?idp=4415" TargetMode="External"/><Relationship Id="rId7" Type="http://schemas.openxmlformats.org/officeDocument/2006/relationships/hyperlink" Target="https://ictlogy.net/bibliography/reports/projects.php?idp=4114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atalunya2020.gencat.cat/web/.content/00_catalunya2020/Documents/estrategies/fitxers/guia-enfocament-sistemic.pdf" TargetMode="External"/><Relationship Id="rId5" Type="http://schemas.openxmlformats.org/officeDocument/2006/relationships/hyperlink" Target="https://ictlogy.net/bibliography/reports/projects.php?idp=3412" TargetMode="External"/><Relationship Id="rId4" Type="http://schemas.openxmlformats.org/officeDocument/2006/relationships/hyperlink" Target="https://ictlogy.net/bibliography/reports/projects.php?idp=4258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s://ictlogy.net/bibliography/reports/projects.php?idp=3636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ctlogy.net/bibliography/reports/projects.php?idp=4256" TargetMode="External"/><Relationship Id="rId5" Type="http://schemas.openxmlformats.org/officeDocument/2006/relationships/hyperlink" Target="http://economia.gencat.cat/web/.content/70_economia_catalana/arxius/publicacions_periodiques/nota_d_economia/ne-105/NE-105-c14.pdf" TargetMode="External"/><Relationship Id="rId4" Type="http://schemas.openxmlformats.org/officeDocument/2006/relationships/hyperlink" Target="https://ictlogy.net/bibliography/reports/projects.php?idp=3772" TargetMode="Externa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>
            <a:extLst>
              <a:ext uri="{FF2B5EF4-FFF2-40B4-BE49-F238E27FC236}">
                <a16:creationId xmlns:a16="http://schemas.microsoft.com/office/drawing/2014/main" id="{6F3D26AA-A584-4C27-97CF-2EABD63F6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850" y="2996952"/>
            <a:ext cx="8424863" cy="1187698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ca-ES" sz="3200" b="1" noProof="0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Mediació i facilitació en </a:t>
            </a:r>
            <a:br>
              <a:rPr lang="ca-ES" sz="3200" b="1" noProof="0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a-ES" sz="3200" b="1" noProof="0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escenaris multiactor</a:t>
            </a:r>
            <a:endParaRPr lang="ca-ES" sz="2800" b="1" noProof="0" dirty="0">
              <a:solidFill>
                <a:srgbClr val="0067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D95C27FE-415D-4B41-B4A1-A2FE419EF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93096"/>
            <a:ext cx="9144000" cy="864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a-ES" altLang="ca-ES" sz="24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Ismael Peña</a:t>
            </a:r>
            <a:r>
              <a:rPr lang="es-ES" altLang="ca-E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s-ES" altLang="ca-ES" sz="24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López</a:t>
            </a:r>
          </a:p>
        </p:txBody>
      </p:sp>
      <p:sp>
        <p:nvSpPr>
          <p:cNvPr id="2" name="1 Título">
            <a:extLst>
              <a:ext uri="{FF2B5EF4-FFF2-40B4-BE49-F238E27FC236}">
                <a16:creationId xmlns:a16="http://schemas.microsoft.com/office/drawing/2014/main" id="{B5B0996B-DA9B-C983-4183-BDC7BABAD9D8}"/>
              </a:ext>
            </a:extLst>
          </p:cNvPr>
          <p:cNvSpPr txBox="1">
            <a:spLocks/>
          </p:cNvSpPr>
          <p:nvPr/>
        </p:nvSpPr>
        <p:spPr bwMode="auto">
          <a:xfrm>
            <a:off x="107950" y="1209675"/>
            <a:ext cx="8424863" cy="1187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ca-ES" altLang="ca-ES" sz="4800" b="1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Ecosistemes </a:t>
            </a:r>
            <a:br>
              <a:rPr lang="ca-ES" altLang="ca-ES" sz="4800" b="1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a-ES" altLang="ca-ES" sz="4800" b="1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l’interès general</a:t>
            </a:r>
            <a:endParaRPr lang="ca-ES" altLang="ca-ES" b="1" dirty="0">
              <a:solidFill>
                <a:srgbClr val="0067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6D9CEEC-6D72-83B8-6EC5-5043FF1F98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5409828"/>
            <a:ext cx="8424863" cy="1007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20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Postgrau de Resolució de Conflictes Públics i Mediació Comunitària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20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de març de 2026</a:t>
            </a:r>
            <a:endParaRPr lang="ca-ES" sz="2000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sz="2000" noProof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Barcelona: Torre Jussana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2C590D11-B0FD-5643-8019-D85F12E2CD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4C3CFD6A-158B-20C2-0D8A-D9CF1841F2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001" y="410401"/>
            <a:ext cx="8409613" cy="579601"/>
          </a:xfrm>
        </p:spPr>
        <p:txBody>
          <a:bodyPr/>
          <a:lstStyle/>
          <a:p>
            <a:pPr algn="l">
              <a:defRPr/>
            </a:pPr>
            <a:r>
              <a:rPr lang="ca-ES" sz="2800" b="1" noProof="0" dirty="0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De la funció pública</a:t>
            </a:r>
            <a:endParaRPr lang="ca-ES" sz="2800" b="1" noProof="0" dirty="0">
              <a:solidFill>
                <a:srgbClr val="00676C"/>
              </a:solidFill>
              <a:latin typeface="Arial" panose="020B0604020202020204" pitchFamily="34" charset="0"/>
              <a:ea typeface="+mj-ea"/>
              <a:cs typeface="Arial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5" name="Taula 3">
            <a:extLst>
              <a:ext uri="{FF2B5EF4-FFF2-40B4-BE49-F238E27FC236}">
                <a16:creationId xmlns:a16="http://schemas.microsoft.com/office/drawing/2014/main" id="{D8020501-BC0E-6D60-859A-21B2E4A5AAB1}"/>
              </a:ext>
            </a:extLst>
          </p:cNvPr>
          <p:cNvGraphicFramePr>
            <a:graphicFrameLocks noGrp="1"/>
          </p:cNvGraphicFramePr>
          <p:nvPr/>
        </p:nvGraphicFramePr>
        <p:xfrm>
          <a:off x="331020" y="1223877"/>
          <a:ext cx="8494994" cy="55782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1638">
                  <a:extLst>
                    <a:ext uri="{9D8B030D-6E8A-4147-A177-3AD203B41FA5}">
                      <a16:colId xmlns:a16="http://schemas.microsoft.com/office/drawing/2014/main" val="3738732606"/>
                    </a:ext>
                  </a:extLst>
                </a:gridCol>
                <a:gridCol w="3186678">
                  <a:extLst>
                    <a:ext uri="{9D8B030D-6E8A-4147-A177-3AD203B41FA5}">
                      <a16:colId xmlns:a16="http://schemas.microsoft.com/office/drawing/2014/main" val="1838068521"/>
                    </a:ext>
                  </a:extLst>
                </a:gridCol>
                <a:gridCol w="3186678">
                  <a:extLst>
                    <a:ext uri="{9D8B030D-6E8A-4147-A177-3AD203B41FA5}">
                      <a16:colId xmlns:a16="http://schemas.microsoft.com/office/drawing/2014/main" val="3009398669"/>
                    </a:ext>
                  </a:extLst>
                </a:gridCol>
              </a:tblGrid>
              <a:tr h="30894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Model: funció pública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Model: servei i política pública</a:t>
                      </a:r>
                      <a:endParaRPr lang="ca-ES" sz="1600" kern="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889681"/>
                  </a:ext>
                </a:extLst>
              </a:tr>
              <a:tr h="284442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Objecte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El procediment administratiu</a:t>
                      </a:r>
                      <a:endParaRPr lang="ca-ES" sz="18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El servei i la política pública</a:t>
                      </a:r>
                      <a:endParaRPr lang="ca-ES" sz="1800" kern="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369602"/>
                  </a:ext>
                </a:extLst>
              </a:tr>
              <a:tr h="44367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Paper del treballador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Aplicar el procediment</a:t>
                      </a:r>
                      <a:endParaRPr lang="ca-ES" sz="18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Dissenyar i implantar un servei o política pública</a:t>
                      </a:r>
                      <a:endParaRPr lang="ca-ES" sz="1800" kern="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171819"/>
                  </a:ext>
                </a:extLst>
              </a:tr>
              <a:tr h="681164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Selecció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Basada en el coneixement de la norma</a:t>
                      </a:r>
                      <a:endParaRPr lang="ca-ES" sz="18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Basada en les competències i habilitats del treballador per a l’acompliment de les funcions que haurà de desenvolupar</a:t>
                      </a:r>
                      <a:endParaRPr lang="ca-ES" sz="1800" kern="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333494"/>
                  </a:ext>
                </a:extLst>
              </a:tr>
              <a:tr h="671638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Formació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Actualitzar els coneixements del  treballador quan canvia el procediment</a:t>
                      </a:r>
                      <a:endParaRPr lang="ca-ES" sz="18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Fomentar el desenvolupament del treballador perquè adquireixi noves competències i habilitats per millorar el seu acompliment</a:t>
                      </a:r>
                      <a:endParaRPr lang="ca-ES" sz="1800" kern="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017992"/>
                  </a:ext>
                </a:extLst>
              </a:tr>
              <a:tr h="33762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50" dirty="0" err="1">
                          <a:effectLst/>
                          <a:latin typeface="Arial" panose="020B0604020202020204" pitchFamily="34" charset="0"/>
                          <a:ea typeface="DejaVu Sans" panose="020B0603030804020204" pitchFamily="34" charset="0"/>
                          <a:cs typeface="Arial" panose="020B0604020202020204" pitchFamily="34" charset="0"/>
                        </a:rPr>
                        <a:t>R+D+i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Sobretot externalitzada</a:t>
                      </a:r>
                      <a:endParaRPr lang="ca-ES" sz="18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Equip propi,</a:t>
                      </a:r>
                      <a:r>
                        <a:rPr lang="ca-ES" sz="1400" kern="12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 comunitats de pràctica i aprenentatge</a:t>
                      </a:r>
                      <a:endParaRPr lang="ca-ES" sz="1800" kern="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539894"/>
                  </a:ext>
                </a:extLst>
              </a:tr>
              <a:tr h="285803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Organització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Jeràrquica</a:t>
                      </a:r>
                      <a:endParaRPr lang="ca-ES" sz="18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Per projectes</a:t>
                      </a:r>
                      <a:endParaRPr lang="ca-ES" sz="1800" kern="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187813"/>
                  </a:ext>
                </a:extLst>
              </a:tr>
              <a:tr h="285803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Funcionament lògic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Expedient</a:t>
                      </a:r>
                      <a:endParaRPr lang="ca-ES" sz="18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Interoperabilitat i ciència de dades</a:t>
                      </a:r>
                      <a:endParaRPr lang="ca-ES" sz="1800" kern="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63739"/>
                  </a:ext>
                </a:extLst>
              </a:tr>
              <a:tr h="472937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Relacions entre unitats i administracions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Competencials</a:t>
                      </a:r>
                      <a:endParaRPr lang="ca-ES" sz="18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De col·laboració i complementarietat</a:t>
                      </a:r>
                      <a:endParaRPr lang="ca-ES" sz="1800" kern="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9478051"/>
                  </a:ext>
                </a:extLst>
              </a:tr>
              <a:tr h="88667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Mobilitat vertical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En base a l’antiguitat i la formació generalista. Sovint va acompanyada de mobilitat horitzontal.</a:t>
                      </a:r>
                      <a:endParaRPr lang="ca-ES" sz="18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En base a la capacitat. Requereix adquirir competències específiques. Generalment es progressa dins el mateix àmbit funcional.</a:t>
                      </a:r>
                      <a:endParaRPr lang="ca-ES" sz="1800" kern="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744332"/>
                  </a:ext>
                </a:extLst>
              </a:tr>
              <a:tr h="476338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Mobilitat horitzontal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Fàcil i relativament ràpida: el procediment és genèric.</a:t>
                      </a:r>
                      <a:endParaRPr lang="ca-ES" sz="18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Difícil i lenta: requereix adquirir competències específiques</a:t>
                      </a:r>
                      <a:endParaRPr lang="ca-ES" sz="1800" kern="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690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888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88BA818B-E9D5-BC58-7F45-8C668657C5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714F5E95-E290-FCDD-CD9D-76F0B5EFC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001" y="410401"/>
            <a:ext cx="8409613" cy="579601"/>
          </a:xfrm>
        </p:spPr>
        <p:txBody>
          <a:bodyPr/>
          <a:lstStyle/>
          <a:p>
            <a:pPr algn="l">
              <a:defRPr/>
            </a:pPr>
            <a:r>
              <a:rPr lang="ca-ES" sz="2800" b="1" dirty="0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De la funció pública al servei públic</a:t>
            </a:r>
            <a:endParaRPr lang="ca-ES" sz="2800" b="1" dirty="0">
              <a:solidFill>
                <a:srgbClr val="00676C"/>
              </a:solidFill>
              <a:latin typeface="Arial" panose="020B0604020202020204" pitchFamily="34" charset="0"/>
              <a:ea typeface="+mj-ea"/>
              <a:cs typeface="Arial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5" name="Taula 3">
            <a:extLst>
              <a:ext uri="{FF2B5EF4-FFF2-40B4-BE49-F238E27FC236}">
                <a16:creationId xmlns:a16="http://schemas.microsoft.com/office/drawing/2014/main" id="{AAB5CF67-8AE3-DB0B-0E60-1303A4779D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351394"/>
              </p:ext>
            </p:extLst>
          </p:nvPr>
        </p:nvGraphicFramePr>
        <p:xfrm>
          <a:off x="331020" y="1223877"/>
          <a:ext cx="8494994" cy="55782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1638">
                  <a:extLst>
                    <a:ext uri="{9D8B030D-6E8A-4147-A177-3AD203B41FA5}">
                      <a16:colId xmlns:a16="http://schemas.microsoft.com/office/drawing/2014/main" val="3738732606"/>
                    </a:ext>
                  </a:extLst>
                </a:gridCol>
                <a:gridCol w="3186678">
                  <a:extLst>
                    <a:ext uri="{9D8B030D-6E8A-4147-A177-3AD203B41FA5}">
                      <a16:colId xmlns:a16="http://schemas.microsoft.com/office/drawing/2014/main" val="1838068521"/>
                    </a:ext>
                  </a:extLst>
                </a:gridCol>
                <a:gridCol w="3186678">
                  <a:extLst>
                    <a:ext uri="{9D8B030D-6E8A-4147-A177-3AD203B41FA5}">
                      <a16:colId xmlns:a16="http://schemas.microsoft.com/office/drawing/2014/main" val="3009398669"/>
                    </a:ext>
                  </a:extLst>
                </a:gridCol>
              </a:tblGrid>
              <a:tr h="30894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Model: funció pública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Model: servei i política pública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7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889681"/>
                  </a:ext>
                </a:extLst>
              </a:tr>
              <a:tr h="284442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Objecte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El procediment administratiu</a:t>
                      </a:r>
                      <a:endParaRPr lang="ca-ES" sz="1800" kern="5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Servei i política pública, </a:t>
                      </a:r>
                      <a:r>
                        <a:rPr lang="ca-ES" sz="1400" b="1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impacte</a:t>
                      </a:r>
                      <a:endParaRPr lang="ca-ES" sz="1800" b="1" kern="5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369602"/>
                  </a:ext>
                </a:extLst>
              </a:tr>
              <a:tr h="44367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Paper del treballador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Aplicar el procediment</a:t>
                      </a:r>
                      <a:endParaRPr lang="ca-ES" sz="18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Dissenyar i implantar un servei o política pública</a:t>
                      </a:r>
                      <a:endParaRPr lang="ca-ES" sz="1800" kern="5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171819"/>
                  </a:ext>
                </a:extLst>
              </a:tr>
              <a:tr h="681164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Selecció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Basada en el coneixement de la norma</a:t>
                      </a:r>
                      <a:endParaRPr lang="ca-ES" sz="1800" kern="5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Basada en les competències i habilitats del treballador per a l’acompliment de les funcions que haurà de desenvolupar</a:t>
                      </a:r>
                      <a:endParaRPr lang="ca-ES" sz="1800" kern="5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333494"/>
                  </a:ext>
                </a:extLst>
              </a:tr>
              <a:tr h="671638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Formació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Actualitzar els coneixements del  treballador quan canvia el procediment</a:t>
                      </a:r>
                      <a:endParaRPr lang="ca-ES" sz="18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Fomentar el </a:t>
                      </a:r>
                      <a:r>
                        <a:rPr lang="ca-ES" sz="1400" b="1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desenvolupament</a:t>
                      </a:r>
                      <a:r>
                        <a:rPr lang="ca-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 del treballador perquè adquireixi noves competències i habilitats per millorar el seu acompliment</a:t>
                      </a:r>
                      <a:endParaRPr lang="ca-ES" sz="18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017992"/>
                  </a:ext>
                </a:extLst>
              </a:tr>
              <a:tr h="33762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50" dirty="0" err="1">
                          <a:effectLst/>
                          <a:latin typeface="Arial" panose="020B0604020202020204" pitchFamily="34" charset="0"/>
                          <a:ea typeface="DejaVu Sans" panose="020B0603030804020204" pitchFamily="34" charset="0"/>
                          <a:cs typeface="Arial" panose="020B0604020202020204" pitchFamily="34" charset="0"/>
                        </a:rPr>
                        <a:t>R+D+i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Sobretot externalitzada</a:t>
                      </a:r>
                      <a:endParaRPr lang="ca-ES" sz="18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Equip propi,</a:t>
                      </a:r>
                      <a:r>
                        <a:rPr lang="ca-ES" sz="1400" kern="1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 comunitats de pràctica i aprenentatge</a:t>
                      </a:r>
                      <a:endParaRPr lang="ca-ES" sz="18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539894"/>
                  </a:ext>
                </a:extLst>
              </a:tr>
              <a:tr h="285803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Organització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Jeràrquica</a:t>
                      </a:r>
                      <a:endParaRPr lang="ca-ES" sz="18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Per </a:t>
                      </a:r>
                      <a:r>
                        <a:rPr lang="ca-ES" sz="1400" b="1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projectes</a:t>
                      </a:r>
                      <a:endParaRPr lang="ca-ES" sz="1800" b="1" kern="5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187813"/>
                  </a:ext>
                </a:extLst>
              </a:tr>
              <a:tr h="285803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Funcionament lògic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Expedient</a:t>
                      </a:r>
                      <a:endParaRPr lang="ca-ES" sz="1800" kern="5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Interoperabilitat i ciència de dades</a:t>
                      </a:r>
                      <a:endParaRPr lang="ca-ES" sz="18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63739"/>
                  </a:ext>
                </a:extLst>
              </a:tr>
              <a:tr h="472937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Relacions entre unitats i administracions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Competencials</a:t>
                      </a:r>
                      <a:endParaRPr lang="ca-ES" sz="1800" kern="5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De col·laboració i </a:t>
                      </a:r>
                      <a:r>
                        <a:rPr lang="ca-ES" sz="1400" b="1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complementarietat</a:t>
                      </a:r>
                      <a:endParaRPr lang="ca-ES" sz="1800" b="1" kern="5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9478051"/>
                  </a:ext>
                </a:extLst>
              </a:tr>
              <a:tr h="88667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Mobilitat vertical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En base a l’antiguitat i la formació generalista. </a:t>
                      </a:r>
                      <a:r>
                        <a:rPr lang="ca-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Sovint va acompanyada de mobilitat horitzontal.</a:t>
                      </a:r>
                      <a:endParaRPr lang="ca-ES" sz="18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En base a la capacitat. Requereix adquirir competències específiques. Generalment es progressa dins el mateix àmbit funcional.</a:t>
                      </a:r>
                      <a:endParaRPr lang="ca-ES" sz="18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744332"/>
                  </a:ext>
                </a:extLst>
              </a:tr>
              <a:tr h="476338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Mobilitat horitzontal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Fàcil i relativament ràpida: el procediment és genèric.</a:t>
                      </a:r>
                      <a:endParaRPr lang="ca-ES" sz="1800" kern="5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Difícil i lenta: requereix adquirir competències específiques</a:t>
                      </a:r>
                      <a:endParaRPr lang="ca-ES" sz="18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690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7991296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45155C1C-E1EF-8D65-9562-E40E6F5E42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0D9AB0B9-87B9-204F-1B26-BD20FF4B0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001" y="410401"/>
            <a:ext cx="8409613" cy="57960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ca-ES" sz="2800" b="1" noProof="0" dirty="0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Governar sistemes</a:t>
            </a:r>
            <a:endParaRPr lang="ca-ES" sz="2800" b="1" noProof="0" dirty="0">
              <a:solidFill>
                <a:srgbClr val="00676C"/>
              </a:solidFill>
              <a:latin typeface="Arial" panose="020B0604020202020204" pitchFamily="34" charset="0"/>
              <a:ea typeface="+mj-ea"/>
              <a:cs typeface="Arial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5" name="Taula 3">
            <a:extLst>
              <a:ext uri="{FF2B5EF4-FFF2-40B4-BE49-F238E27FC236}">
                <a16:creationId xmlns:a16="http://schemas.microsoft.com/office/drawing/2014/main" id="{D241FBDA-7A6A-D2E4-57A4-C378B490BA83}"/>
              </a:ext>
            </a:extLst>
          </p:cNvPr>
          <p:cNvGraphicFramePr>
            <a:graphicFrameLocks noGrp="1"/>
          </p:cNvGraphicFramePr>
          <p:nvPr/>
        </p:nvGraphicFramePr>
        <p:xfrm>
          <a:off x="331020" y="1223877"/>
          <a:ext cx="5177084" cy="513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0740">
                  <a:extLst>
                    <a:ext uri="{9D8B030D-6E8A-4147-A177-3AD203B41FA5}">
                      <a16:colId xmlns:a16="http://schemas.microsoft.com/office/drawing/2014/main" val="3553225093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1838068521"/>
                    </a:ext>
                  </a:extLst>
                </a:gridCol>
              </a:tblGrid>
              <a:tr h="3089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Àmbit</a:t>
                      </a:r>
                      <a:endParaRPr lang="es-ES" sz="1600" b="1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72000" marT="36000" marB="3600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Sistema</a:t>
                      </a:r>
                      <a:endParaRPr lang="es-ES" sz="1600" b="1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72000" marT="36000" marB="36000"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7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889681"/>
                  </a:ext>
                </a:extLst>
              </a:tr>
              <a:tr h="284442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Governança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Estàtica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Vertical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Avui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369602"/>
                  </a:ext>
                </a:extLst>
              </a:tr>
              <a:tr h="443675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Organització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Jerarquia, dins/fora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Unitat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Professionals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171819"/>
                  </a:ext>
                </a:extLst>
              </a:tr>
              <a:tr h="681164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Talent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Coneixement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Formació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Àmbit formal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333494"/>
                  </a:ext>
                </a:extLst>
              </a:tr>
              <a:tr h="671638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Processos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Expedient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Procediment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Tancat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017992"/>
                  </a:ext>
                </a:extLst>
              </a:tr>
              <a:tr h="337625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Qualitat en la gestió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Competencial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Procediment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Pressupost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539894"/>
                  </a:ext>
                </a:extLst>
              </a:tr>
              <a:tr h="285803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Qualitat democràtica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Norma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Execució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Resultat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1878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8561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78549180-3323-D30E-F3CD-CD340A8082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92DE6BBE-1A73-D9C0-477B-88DF6AD4AF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001" y="410401"/>
            <a:ext cx="8622487" cy="57960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ca-ES" sz="2800" b="1" noProof="0" dirty="0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Governar sistemes o </a:t>
            </a:r>
            <a:r>
              <a:rPr lang="ca-ES" sz="2800" b="1" dirty="0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Governança de l’ecosistema</a:t>
            </a:r>
            <a:endParaRPr lang="ca-ES" sz="2800" b="1" dirty="0">
              <a:solidFill>
                <a:srgbClr val="00676C"/>
              </a:solidFill>
              <a:latin typeface="Arial" panose="020B0604020202020204" pitchFamily="34" charset="0"/>
              <a:ea typeface="+mj-ea"/>
              <a:cs typeface="Arial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5" name="Taula 3">
            <a:extLst>
              <a:ext uri="{FF2B5EF4-FFF2-40B4-BE49-F238E27FC236}">
                <a16:creationId xmlns:a16="http://schemas.microsoft.com/office/drawing/2014/main" id="{A9A10E63-275D-F07D-92DE-D4B5C45DDA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944622"/>
              </p:ext>
            </p:extLst>
          </p:nvPr>
        </p:nvGraphicFramePr>
        <p:xfrm>
          <a:off x="331020" y="1223877"/>
          <a:ext cx="8417694" cy="513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0740">
                  <a:extLst>
                    <a:ext uri="{9D8B030D-6E8A-4147-A177-3AD203B41FA5}">
                      <a16:colId xmlns:a16="http://schemas.microsoft.com/office/drawing/2014/main" val="3553225093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1838068521"/>
                    </a:ext>
                  </a:extLst>
                </a:gridCol>
                <a:gridCol w="3240610">
                  <a:extLst>
                    <a:ext uri="{9D8B030D-6E8A-4147-A177-3AD203B41FA5}">
                      <a16:colId xmlns:a16="http://schemas.microsoft.com/office/drawing/2014/main" val="3009398669"/>
                    </a:ext>
                  </a:extLst>
                </a:gridCol>
              </a:tblGrid>
              <a:tr h="3089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Àmbit</a:t>
                      </a:r>
                      <a:endParaRPr lang="es-ES" sz="1600" b="1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72000" marT="36000" marB="3600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Sistema</a:t>
                      </a:r>
                      <a:endParaRPr lang="es-ES" sz="1600" b="1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72000" marT="36000" marB="36000"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Ecosistema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7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889681"/>
                  </a:ext>
                </a:extLst>
              </a:tr>
              <a:tr h="284442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Governança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Estàtica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Vertical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Avui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Dinàmica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Horitzontal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Demà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369602"/>
                  </a:ext>
                </a:extLst>
              </a:tr>
              <a:tr h="443675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Organització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Jerarquia, dins/fora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Unitat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Professionals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Xarxa, connectat/desconnectat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Instància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Ciutadans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171819"/>
                  </a:ext>
                </a:extLst>
              </a:tr>
              <a:tr h="681164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Talent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Coneixement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Formació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Àmbit formal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Planificació, competència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Desenvolupament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Àmbit informal, </a:t>
                      </a:r>
                      <a:r>
                        <a:rPr lang="ca-ES" sz="16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on time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333494"/>
                  </a:ext>
                </a:extLst>
              </a:tr>
              <a:tr h="671638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Processos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Expedient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Procediment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Tancat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Dada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Interoperabilitat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Obert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017992"/>
                  </a:ext>
                </a:extLst>
              </a:tr>
              <a:tr h="337625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Qualitat en la gestió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Competencial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Procediment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Pressupost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Concurrència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Objectius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Projectes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539894"/>
                  </a:ext>
                </a:extLst>
              </a:tr>
              <a:tr h="285803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Qualitat democràtica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Norma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Execució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Resultat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Missió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Plataforma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Impacte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1878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8835213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200B999A-3215-C99C-16AA-965AF72017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1134C631-D064-9FF9-4AC4-DBF1B4043D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001" y="410401"/>
            <a:ext cx="8409613" cy="57960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ca-ES" sz="2800" b="1" dirty="0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Nova Governança pública a la pràctica (i)</a:t>
            </a:r>
            <a:endParaRPr lang="ca-ES" sz="2800" b="1" dirty="0">
              <a:solidFill>
                <a:srgbClr val="00676C"/>
              </a:solidFill>
              <a:latin typeface="Arial" panose="020B0604020202020204" pitchFamily="34" charset="0"/>
              <a:ea typeface="+mj-ea"/>
              <a:cs typeface="Arial" pitchFamily="34" charset="0"/>
              <a:sym typeface="Symbol" panose="05050102010706020507" pitchFamily="18" charset="2"/>
            </a:endParaRPr>
          </a:p>
        </p:txBody>
      </p:sp>
      <p:grpSp>
        <p:nvGrpSpPr>
          <p:cNvPr id="8249" name="Grupo 8248">
            <a:extLst>
              <a:ext uri="{FF2B5EF4-FFF2-40B4-BE49-F238E27FC236}">
                <a16:creationId xmlns:a16="http://schemas.microsoft.com/office/drawing/2014/main" id="{1F66FD7D-36E3-2996-DFA8-44B46D32C156}"/>
              </a:ext>
            </a:extLst>
          </p:cNvPr>
          <p:cNvGrpSpPr/>
          <p:nvPr/>
        </p:nvGrpSpPr>
        <p:grpSpPr>
          <a:xfrm>
            <a:off x="494903" y="969946"/>
            <a:ext cx="8154194" cy="5710066"/>
            <a:chOff x="1659611" y="1268413"/>
            <a:chExt cx="5914077" cy="3939701"/>
          </a:xfrm>
        </p:grpSpPr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03EB3A60-0AC1-EF3E-2B5C-1D494597880F}"/>
                </a:ext>
              </a:extLst>
            </p:cNvPr>
            <p:cNvGrpSpPr/>
            <p:nvPr/>
          </p:nvGrpSpPr>
          <p:grpSpPr>
            <a:xfrm>
              <a:off x="1659611" y="2292850"/>
              <a:ext cx="5914077" cy="1504945"/>
              <a:chOff x="472440" y="1495708"/>
              <a:chExt cx="5914077" cy="1504945"/>
            </a:xfrm>
          </p:grpSpPr>
          <p:sp>
            <p:nvSpPr>
              <p:cNvPr id="8247" name="Estrella: 5 puntas 183">
                <a:extLst>
                  <a:ext uri="{FF2B5EF4-FFF2-40B4-BE49-F238E27FC236}">
                    <a16:creationId xmlns:a16="http://schemas.microsoft.com/office/drawing/2014/main" id="{3428A983-62D9-BD53-F88C-3FC1863229C0}"/>
                  </a:ext>
                </a:extLst>
              </p:cNvPr>
              <p:cNvSpPr/>
              <p:nvPr/>
            </p:nvSpPr>
            <p:spPr>
              <a:xfrm>
                <a:off x="474454" y="1495708"/>
                <a:ext cx="5912063" cy="1504945"/>
              </a:xfrm>
              <a:custGeom>
                <a:avLst/>
                <a:gdLst>
                  <a:gd name="connsiteX0" fmla="*/ 1 w 1282700"/>
                  <a:gd name="connsiteY0" fmla="*/ 556041 h 1455737"/>
                  <a:gd name="connsiteX1" fmla="*/ 489951 w 1282700"/>
                  <a:gd name="connsiteY1" fmla="*/ 556045 h 1455737"/>
                  <a:gd name="connsiteX2" fmla="*/ 641350 w 1282700"/>
                  <a:gd name="connsiteY2" fmla="*/ 0 h 1455737"/>
                  <a:gd name="connsiteX3" fmla="*/ 792749 w 1282700"/>
                  <a:gd name="connsiteY3" fmla="*/ 556045 h 1455737"/>
                  <a:gd name="connsiteX4" fmla="*/ 1282699 w 1282700"/>
                  <a:gd name="connsiteY4" fmla="*/ 556041 h 1455737"/>
                  <a:gd name="connsiteX5" fmla="*/ 886320 w 1282700"/>
                  <a:gd name="connsiteY5" fmla="*/ 899691 h 1455737"/>
                  <a:gd name="connsiteX6" fmla="*/ 1037725 w 1282700"/>
                  <a:gd name="connsiteY6" fmla="*/ 1455733 h 1455737"/>
                  <a:gd name="connsiteX7" fmla="*/ 641350 w 1282700"/>
                  <a:gd name="connsiteY7" fmla="*/ 1112076 h 1455737"/>
                  <a:gd name="connsiteX8" fmla="*/ 244975 w 1282700"/>
                  <a:gd name="connsiteY8" fmla="*/ 1455733 h 1455737"/>
                  <a:gd name="connsiteX9" fmla="*/ 396380 w 1282700"/>
                  <a:gd name="connsiteY9" fmla="*/ 899691 h 1455737"/>
                  <a:gd name="connsiteX10" fmla="*/ 1 w 1282700"/>
                  <a:gd name="connsiteY10" fmla="*/ 556041 h 1455737"/>
                  <a:gd name="connsiteX0" fmla="*/ 0 w 1282698"/>
                  <a:gd name="connsiteY0" fmla="*/ 556041 h 1455733"/>
                  <a:gd name="connsiteX1" fmla="*/ 489950 w 1282698"/>
                  <a:gd name="connsiteY1" fmla="*/ 556045 h 1455733"/>
                  <a:gd name="connsiteX2" fmla="*/ 641349 w 1282698"/>
                  <a:gd name="connsiteY2" fmla="*/ 0 h 1455733"/>
                  <a:gd name="connsiteX3" fmla="*/ 792748 w 1282698"/>
                  <a:gd name="connsiteY3" fmla="*/ 556045 h 1455733"/>
                  <a:gd name="connsiteX4" fmla="*/ 1282698 w 1282698"/>
                  <a:gd name="connsiteY4" fmla="*/ 556041 h 1455733"/>
                  <a:gd name="connsiteX5" fmla="*/ 1178419 w 1282698"/>
                  <a:gd name="connsiteY5" fmla="*/ 988591 h 1455733"/>
                  <a:gd name="connsiteX6" fmla="*/ 1037724 w 1282698"/>
                  <a:gd name="connsiteY6" fmla="*/ 1455733 h 1455733"/>
                  <a:gd name="connsiteX7" fmla="*/ 641349 w 1282698"/>
                  <a:gd name="connsiteY7" fmla="*/ 1112076 h 1455733"/>
                  <a:gd name="connsiteX8" fmla="*/ 244974 w 1282698"/>
                  <a:gd name="connsiteY8" fmla="*/ 1455733 h 1455733"/>
                  <a:gd name="connsiteX9" fmla="*/ 396379 w 1282698"/>
                  <a:gd name="connsiteY9" fmla="*/ 899691 h 1455733"/>
                  <a:gd name="connsiteX10" fmla="*/ 0 w 1282698"/>
                  <a:gd name="connsiteY10" fmla="*/ 556041 h 1455733"/>
                  <a:gd name="connsiteX0" fmla="*/ 0 w 1282698"/>
                  <a:gd name="connsiteY0" fmla="*/ 571496 h 1471188"/>
                  <a:gd name="connsiteX1" fmla="*/ 8267 w 1282698"/>
                  <a:gd name="connsiteY1" fmla="*/ 0 h 1471188"/>
                  <a:gd name="connsiteX2" fmla="*/ 641349 w 1282698"/>
                  <a:gd name="connsiteY2" fmla="*/ 15455 h 1471188"/>
                  <a:gd name="connsiteX3" fmla="*/ 792748 w 1282698"/>
                  <a:gd name="connsiteY3" fmla="*/ 571500 h 1471188"/>
                  <a:gd name="connsiteX4" fmla="*/ 1282698 w 1282698"/>
                  <a:gd name="connsiteY4" fmla="*/ 571496 h 1471188"/>
                  <a:gd name="connsiteX5" fmla="*/ 1178419 w 1282698"/>
                  <a:gd name="connsiteY5" fmla="*/ 1004046 h 1471188"/>
                  <a:gd name="connsiteX6" fmla="*/ 1037724 w 1282698"/>
                  <a:gd name="connsiteY6" fmla="*/ 1471188 h 1471188"/>
                  <a:gd name="connsiteX7" fmla="*/ 641349 w 1282698"/>
                  <a:gd name="connsiteY7" fmla="*/ 1127531 h 1471188"/>
                  <a:gd name="connsiteX8" fmla="*/ 244974 w 1282698"/>
                  <a:gd name="connsiteY8" fmla="*/ 1471188 h 1471188"/>
                  <a:gd name="connsiteX9" fmla="*/ 396379 w 1282698"/>
                  <a:gd name="connsiteY9" fmla="*/ 915146 h 1471188"/>
                  <a:gd name="connsiteX10" fmla="*/ 0 w 1282698"/>
                  <a:gd name="connsiteY10" fmla="*/ 571496 h 1471188"/>
                  <a:gd name="connsiteX0" fmla="*/ 0 w 1282698"/>
                  <a:gd name="connsiteY0" fmla="*/ 571496 h 1471188"/>
                  <a:gd name="connsiteX1" fmla="*/ 8267 w 1282698"/>
                  <a:gd name="connsiteY1" fmla="*/ 0 h 1471188"/>
                  <a:gd name="connsiteX2" fmla="*/ 641349 w 1282698"/>
                  <a:gd name="connsiteY2" fmla="*/ 15455 h 1471188"/>
                  <a:gd name="connsiteX3" fmla="*/ 792748 w 1282698"/>
                  <a:gd name="connsiteY3" fmla="*/ 571500 h 1471188"/>
                  <a:gd name="connsiteX4" fmla="*/ 1282698 w 1282698"/>
                  <a:gd name="connsiteY4" fmla="*/ 571496 h 1471188"/>
                  <a:gd name="connsiteX5" fmla="*/ 1178419 w 1282698"/>
                  <a:gd name="connsiteY5" fmla="*/ 1004046 h 1471188"/>
                  <a:gd name="connsiteX6" fmla="*/ 1037724 w 1282698"/>
                  <a:gd name="connsiteY6" fmla="*/ 1471188 h 1471188"/>
                  <a:gd name="connsiteX7" fmla="*/ 641349 w 1282698"/>
                  <a:gd name="connsiteY7" fmla="*/ 1127531 h 1471188"/>
                  <a:gd name="connsiteX8" fmla="*/ 244974 w 1282698"/>
                  <a:gd name="connsiteY8" fmla="*/ 1471188 h 1471188"/>
                  <a:gd name="connsiteX9" fmla="*/ 396379 w 1282698"/>
                  <a:gd name="connsiteY9" fmla="*/ 915146 h 1471188"/>
                  <a:gd name="connsiteX10" fmla="*/ 0 w 1282698"/>
                  <a:gd name="connsiteY10" fmla="*/ 571496 h 1471188"/>
                  <a:gd name="connsiteX0" fmla="*/ 0 w 2462886"/>
                  <a:gd name="connsiteY0" fmla="*/ 571496 h 1471188"/>
                  <a:gd name="connsiteX1" fmla="*/ 8267 w 2462886"/>
                  <a:gd name="connsiteY1" fmla="*/ 0 h 1471188"/>
                  <a:gd name="connsiteX2" fmla="*/ 2462886 w 2462886"/>
                  <a:gd name="connsiteY2" fmla="*/ 15455 h 1471188"/>
                  <a:gd name="connsiteX3" fmla="*/ 792748 w 2462886"/>
                  <a:gd name="connsiteY3" fmla="*/ 571500 h 1471188"/>
                  <a:gd name="connsiteX4" fmla="*/ 1282698 w 2462886"/>
                  <a:gd name="connsiteY4" fmla="*/ 571496 h 1471188"/>
                  <a:gd name="connsiteX5" fmla="*/ 1178419 w 2462886"/>
                  <a:gd name="connsiteY5" fmla="*/ 1004046 h 1471188"/>
                  <a:gd name="connsiteX6" fmla="*/ 1037724 w 2462886"/>
                  <a:gd name="connsiteY6" fmla="*/ 1471188 h 1471188"/>
                  <a:gd name="connsiteX7" fmla="*/ 641349 w 2462886"/>
                  <a:gd name="connsiteY7" fmla="*/ 1127531 h 1471188"/>
                  <a:gd name="connsiteX8" fmla="*/ 244974 w 2462886"/>
                  <a:gd name="connsiteY8" fmla="*/ 1471188 h 1471188"/>
                  <a:gd name="connsiteX9" fmla="*/ 396379 w 2462886"/>
                  <a:gd name="connsiteY9" fmla="*/ 915146 h 1471188"/>
                  <a:gd name="connsiteX10" fmla="*/ 0 w 2462886"/>
                  <a:gd name="connsiteY10" fmla="*/ 571496 h 1471188"/>
                  <a:gd name="connsiteX0" fmla="*/ 0 w 2451757"/>
                  <a:gd name="connsiteY0" fmla="*/ 594141 h 1493833"/>
                  <a:gd name="connsiteX1" fmla="*/ 8267 w 2451757"/>
                  <a:gd name="connsiteY1" fmla="*/ 22645 h 1493833"/>
                  <a:gd name="connsiteX2" fmla="*/ 2451757 w 2451757"/>
                  <a:gd name="connsiteY2" fmla="*/ 0 h 1493833"/>
                  <a:gd name="connsiteX3" fmla="*/ 792748 w 2451757"/>
                  <a:gd name="connsiteY3" fmla="*/ 594145 h 1493833"/>
                  <a:gd name="connsiteX4" fmla="*/ 1282698 w 2451757"/>
                  <a:gd name="connsiteY4" fmla="*/ 594141 h 1493833"/>
                  <a:gd name="connsiteX5" fmla="*/ 1178419 w 2451757"/>
                  <a:gd name="connsiteY5" fmla="*/ 1026691 h 1493833"/>
                  <a:gd name="connsiteX6" fmla="*/ 1037724 w 2451757"/>
                  <a:gd name="connsiteY6" fmla="*/ 1493833 h 1493833"/>
                  <a:gd name="connsiteX7" fmla="*/ 641349 w 2451757"/>
                  <a:gd name="connsiteY7" fmla="*/ 1150176 h 1493833"/>
                  <a:gd name="connsiteX8" fmla="*/ 244974 w 2451757"/>
                  <a:gd name="connsiteY8" fmla="*/ 1493833 h 1493833"/>
                  <a:gd name="connsiteX9" fmla="*/ 396379 w 2451757"/>
                  <a:gd name="connsiteY9" fmla="*/ 937791 h 1493833"/>
                  <a:gd name="connsiteX10" fmla="*/ 0 w 2451757"/>
                  <a:gd name="connsiteY10" fmla="*/ 594141 h 1493833"/>
                  <a:gd name="connsiteX0" fmla="*/ 0 w 2451757"/>
                  <a:gd name="connsiteY0" fmla="*/ 594141 h 1493833"/>
                  <a:gd name="connsiteX1" fmla="*/ 8267 w 2451757"/>
                  <a:gd name="connsiteY1" fmla="*/ 22645 h 1493833"/>
                  <a:gd name="connsiteX2" fmla="*/ 2451757 w 2451757"/>
                  <a:gd name="connsiteY2" fmla="*/ 0 h 1493833"/>
                  <a:gd name="connsiteX3" fmla="*/ 2448120 w 2451757"/>
                  <a:gd name="connsiteY3" fmla="*/ 994195 h 1493833"/>
                  <a:gd name="connsiteX4" fmla="*/ 1282698 w 2451757"/>
                  <a:gd name="connsiteY4" fmla="*/ 594141 h 1493833"/>
                  <a:gd name="connsiteX5" fmla="*/ 1178419 w 2451757"/>
                  <a:gd name="connsiteY5" fmla="*/ 1026691 h 1493833"/>
                  <a:gd name="connsiteX6" fmla="*/ 1037724 w 2451757"/>
                  <a:gd name="connsiteY6" fmla="*/ 1493833 h 1493833"/>
                  <a:gd name="connsiteX7" fmla="*/ 641349 w 2451757"/>
                  <a:gd name="connsiteY7" fmla="*/ 1150176 h 1493833"/>
                  <a:gd name="connsiteX8" fmla="*/ 244974 w 2451757"/>
                  <a:gd name="connsiteY8" fmla="*/ 1493833 h 1493833"/>
                  <a:gd name="connsiteX9" fmla="*/ 396379 w 2451757"/>
                  <a:gd name="connsiteY9" fmla="*/ 937791 h 1493833"/>
                  <a:gd name="connsiteX10" fmla="*/ 0 w 2451757"/>
                  <a:gd name="connsiteY10" fmla="*/ 594141 h 1493833"/>
                  <a:gd name="connsiteX0" fmla="*/ 0 w 2451757"/>
                  <a:gd name="connsiteY0" fmla="*/ 594141 h 1493833"/>
                  <a:gd name="connsiteX1" fmla="*/ 8267 w 2451757"/>
                  <a:gd name="connsiteY1" fmla="*/ 22645 h 1493833"/>
                  <a:gd name="connsiteX2" fmla="*/ 2451757 w 2451757"/>
                  <a:gd name="connsiteY2" fmla="*/ 0 h 1493833"/>
                  <a:gd name="connsiteX3" fmla="*/ 2448120 w 2451757"/>
                  <a:gd name="connsiteY3" fmla="*/ 994195 h 1493833"/>
                  <a:gd name="connsiteX4" fmla="*/ 1563694 w 2451757"/>
                  <a:gd name="connsiteY4" fmla="*/ 1006891 h 1493833"/>
                  <a:gd name="connsiteX5" fmla="*/ 1178419 w 2451757"/>
                  <a:gd name="connsiteY5" fmla="*/ 1026691 h 1493833"/>
                  <a:gd name="connsiteX6" fmla="*/ 1037724 w 2451757"/>
                  <a:gd name="connsiteY6" fmla="*/ 1493833 h 1493833"/>
                  <a:gd name="connsiteX7" fmla="*/ 641349 w 2451757"/>
                  <a:gd name="connsiteY7" fmla="*/ 1150176 h 1493833"/>
                  <a:gd name="connsiteX8" fmla="*/ 244974 w 2451757"/>
                  <a:gd name="connsiteY8" fmla="*/ 1493833 h 1493833"/>
                  <a:gd name="connsiteX9" fmla="*/ 396379 w 2451757"/>
                  <a:gd name="connsiteY9" fmla="*/ 937791 h 1493833"/>
                  <a:gd name="connsiteX10" fmla="*/ 0 w 2451757"/>
                  <a:gd name="connsiteY10" fmla="*/ 594141 h 1493833"/>
                  <a:gd name="connsiteX0" fmla="*/ 0 w 2451757"/>
                  <a:gd name="connsiteY0" fmla="*/ 594141 h 1591841"/>
                  <a:gd name="connsiteX1" fmla="*/ 8267 w 2451757"/>
                  <a:gd name="connsiteY1" fmla="*/ 22645 h 1591841"/>
                  <a:gd name="connsiteX2" fmla="*/ 2451757 w 2451757"/>
                  <a:gd name="connsiteY2" fmla="*/ 0 h 1591841"/>
                  <a:gd name="connsiteX3" fmla="*/ 2448120 w 2451757"/>
                  <a:gd name="connsiteY3" fmla="*/ 994195 h 1591841"/>
                  <a:gd name="connsiteX4" fmla="*/ 1563694 w 2451757"/>
                  <a:gd name="connsiteY4" fmla="*/ 1006891 h 1591841"/>
                  <a:gd name="connsiteX5" fmla="*/ 1562354 w 2451757"/>
                  <a:gd name="connsiteY5" fmla="*/ 1591841 h 1591841"/>
                  <a:gd name="connsiteX6" fmla="*/ 1037724 w 2451757"/>
                  <a:gd name="connsiteY6" fmla="*/ 1493833 h 1591841"/>
                  <a:gd name="connsiteX7" fmla="*/ 641349 w 2451757"/>
                  <a:gd name="connsiteY7" fmla="*/ 1150176 h 1591841"/>
                  <a:gd name="connsiteX8" fmla="*/ 244974 w 2451757"/>
                  <a:gd name="connsiteY8" fmla="*/ 1493833 h 1591841"/>
                  <a:gd name="connsiteX9" fmla="*/ 396379 w 2451757"/>
                  <a:gd name="connsiteY9" fmla="*/ 937791 h 1591841"/>
                  <a:gd name="connsiteX10" fmla="*/ 0 w 2451757"/>
                  <a:gd name="connsiteY10" fmla="*/ 594141 h 1591841"/>
                  <a:gd name="connsiteX0" fmla="*/ 0 w 2451757"/>
                  <a:gd name="connsiteY0" fmla="*/ 594141 h 1601783"/>
                  <a:gd name="connsiteX1" fmla="*/ 8267 w 2451757"/>
                  <a:gd name="connsiteY1" fmla="*/ 22645 h 1601783"/>
                  <a:gd name="connsiteX2" fmla="*/ 2451757 w 2451757"/>
                  <a:gd name="connsiteY2" fmla="*/ 0 h 1601783"/>
                  <a:gd name="connsiteX3" fmla="*/ 2448120 w 2451757"/>
                  <a:gd name="connsiteY3" fmla="*/ 994195 h 1601783"/>
                  <a:gd name="connsiteX4" fmla="*/ 1563694 w 2451757"/>
                  <a:gd name="connsiteY4" fmla="*/ 1006891 h 1601783"/>
                  <a:gd name="connsiteX5" fmla="*/ 1562354 w 2451757"/>
                  <a:gd name="connsiteY5" fmla="*/ 1591841 h 1601783"/>
                  <a:gd name="connsiteX6" fmla="*/ 901399 w 2451757"/>
                  <a:gd name="connsiteY6" fmla="*/ 1601783 h 1601783"/>
                  <a:gd name="connsiteX7" fmla="*/ 641349 w 2451757"/>
                  <a:gd name="connsiteY7" fmla="*/ 1150176 h 1601783"/>
                  <a:gd name="connsiteX8" fmla="*/ 244974 w 2451757"/>
                  <a:gd name="connsiteY8" fmla="*/ 1493833 h 1601783"/>
                  <a:gd name="connsiteX9" fmla="*/ 396379 w 2451757"/>
                  <a:gd name="connsiteY9" fmla="*/ 937791 h 1601783"/>
                  <a:gd name="connsiteX10" fmla="*/ 0 w 2451757"/>
                  <a:gd name="connsiteY10" fmla="*/ 594141 h 1601783"/>
                  <a:gd name="connsiteX0" fmla="*/ 0 w 2451757"/>
                  <a:gd name="connsiteY0" fmla="*/ 594141 h 1601783"/>
                  <a:gd name="connsiteX1" fmla="*/ 8267 w 2451757"/>
                  <a:gd name="connsiteY1" fmla="*/ 22645 h 1601783"/>
                  <a:gd name="connsiteX2" fmla="*/ 2451757 w 2451757"/>
                  <a:gd name="connsiteY2" fmla="*/ 0 h 1601783"/>
                  <a:gd name="connsiteX3" fmla="*/ 2448120 w 2451757"/>
                  <a:gd name="connsiteY3" fmla="*/ 994195 h 1601783"/>
                  <a:gd name="connsiteX4" fmla="*/ 1563694 w 2451757"/>
                  <a:gd name="connsiteY4" fmla="*/ 1006891 h 1601783"/>
                  <a:gd name="connsiteX5" fmla="*/ 1562354 w 2451757"/>
                  <a:gd name="connsiteY5" fmla="*/ 1591841 h 1601783"/>
                  <a:gd name="connsiteX6" fmla="*/ 901399 w 2451757"/>
                  <a:gd name="connsiteY6" fmla="*/ 1601783 h 1601783"/>
                  <a:gd name="connsiteX7" fmla="*/ 891741 w 2451757"/>
                  <a:gd name="connsiteY7" fmla="*/ 972376 h 1601783"/>
                  <a:gd name="connsiteX8" fmla="*/ 244974 w 2451757"/>
                  <a:gd name="connsiteY8" fmla="*/ 1493833 h 1601783"/>
                  <a:gd name="connsiteX9" fmla="*/ 396379 w 2451757"/>
                  <a:gd name="connsiteY9" fmla="*/ 937791 h 1601783"/>
                  <a:gd name="connsiteX10" fmla="*/ 0 w 2451757"/>
                  <a:gd name="connsiteY10" fmla="*/ 594141 h 1601783"/>
                  <a:gd name="connsiteX0" fmla="*/ 0 w 2451757"/>
                  <a:gd name="connsiteY0" fmla="*/ 594141 h 1601783"/>
                  <a:gd name="connsiteX1" fmla="*/ 8267 w 2451757"/>
                  <a:gd name="connsiteY1" fmla="*/ 22645 h 1601783"/>
                  <a:gd name="connsiteX2" fmla="*/ 2451757 w 2451757"/>
                  <a:gd name="connsiteY2" fmla="*/ 0 h 1601783"/>
                  <a:gd name="connsiteX3" fmla="*/ 2448120 w 2451757"/>
                  <a:gd name="connsiteY3" fmla="*/ 994195 h 1601783"/>
                  <a:gd name="connsiteX4" fmla="*/ 1563694 w 2451757"/>
                  <a:gd name="connsiteY4" fmla="*/ 1006891 h 1601783"/>
                  <a:gd name="connsiteX5" fmla="*/ 1562354 w 2451757"/>
                  <a:gd name="connsiteY5" fmla="*/ 1591841 h 1601783"/>
                  <a:gd name="connsiteX6" fmla="*/ 901399 w 2451757"/>
                  <a:gd name="connsiteY6" fmla="*/ 1601783 h 1601783"/>
                  <a:gd name="connsiteX7" fmla="*/ 891741 w 2451757"/>
                  <a:gd name="connsiteY7" fmla="*/ 972376 h 1601783"/>
                  <a:gd name="connsiteX8" fmla="*/ 244974 w 2451757"/>
                  <a:gd name="connsiteY8" fmla="*/ 1493833 h 1601783"/>
                  <a:gd name="connsiteX9" fmla="*/ 45830 w 2451757"/>
                  <a:gd name="connsiteY9" fmla="*/ 975891 h 1601783"/>
                  <a:gd name="connsiteX10" fmla="*/ 0 w 2451757"/>
                  <a:gd name="connsiteY10" fmla="*/ 594141 h 1601783"/>
                  <a:gd name="connsiteX0" fmla="*/ 0 w 2451757"/>
                  <a:gd name="connsiteY0" fmla="*/ 594141 h 1601783"/>
                  <a:gd name="connsiteX1" fmla="*/ 8267 w 2451757"/>
                  <a:gd name="connsiteY1" fmla="*/ 22645 h 1601783"/>
                  <a:gd name="connsiteX2" fmla="*/ 2451757 w 2451757"/>
                  <a:gd name="connsiteY2" fmla="*/ 0 h 1601783"/>
                  <a:gd name="connsiteX3" fmla="*/ 2448120 w 2451757"/>
                  <a:gd name="connsiteY3" fmla="*/ 994195 h 1601783"/>
                  <a:gd name="connsiteX4" fmla="*/ 1563694 w 2451757"/>
                  <a:gd name="connsiteY4" fmla="*/ 1006891 h 1601783"/>
                  <a:gd name="connsiteX5" fmla="*/ 1562354 w 2451757"/>
                  <a:gd name="connsiteY5" fmla="*/ 1591841 h 1601783"/>
                  <a:gd name="connsiteX6" fmla="*/ 901399 w 2451757"/>
                  <a:gd name="connsiteY6" fmla="*/ 1601783 h 1601783"/>
                  <a:gd name="connsiteX7" fmla="*/ 891741 w 2451757"/>
                  <a:gd name="connsiteY7" fmla="*/ 972376 h 1601783"/>
                  <a:gd name="connsiteX8" fmla="*/ 244974 w 2451757"/>
                  <a:gd name="connsiteY8" fmla="*/ 1493833 h 1601783"/>
                  <a:gd name="connsiteX9" fmla="*/ 0 w 2451757"/>
                  <a:gd name="connsiteY9" fmla="*/ 594141 h 1601783"/>
                  <a:gd name="connsiteX0" fmla="*/ 6086 w 2443932"/>
                  <a:gd name="connsiteY0" fmla="*/ 1000541 h 1601783"/>
                  <a:gd name="connsiteX1" fmla="*/ 442 w 2443932"/>
                  <a:gd name="connsiteY1" fmla="*/ 22645 h 1601783"/>
                  <a:gd name="connsiteX2" fmla="*/ 2443932 w 2443932"/>
                  <a:gd name="connsiteY2" fmla="*/ 0 h 1601783"/>
                  <a:gd name="connsiteX3" fmla="*/ 2440295 w 2443932"/>
                  <a:gd name="connsiteY3" fmla="*/ 994195 h 1601783"/>
                  <a:gd name="connsiteX4" fmla="*/ 1555869 w 2443932"/>
                  <a:gd name="connsiteY4" fmla="*/ 1006891 h 1601783"/>
                  <a:gd name="connsiteX5" fmla="*/ 1554529 w 2443932"/>
                  <a:gd name="connsiteY5" fmla="*/ 1591841 h 1601783"/>
                  <a:gd name="connsiteX6" fmla="*/ 893574 w 2443932"/>
                  <a:gd name="connsiteY6" fmla="*/ 1601783 h 1601783"/>
                  <a:gd name="connsiteX7" fmla="*/ 883916 w 2443932"/>
                  <a:gd name="connsiteY7" fmla="*/ 972376 h 1601783"/>
                  <a:gd name="connsiteX8" fmla="*/ 237149 w 2443932"/>
                  <a:gd name="connsiteY8" fmla="*/ 1493833 h 1601783"/>
                  <a:gd name="connsiteX9" fmla="*/ 6086 w 2443932"/>
                  <a:gd name="connsiteY9" fmla="*/ 1000541 h 1601783"/>
                  <a:gd name="connsiteX0" fmla="*/ 6086 w 2443932"/>
                  <a:gd name="connsiteY0" fmla="*/ 1000541 h 1601783"/>
                  <a:gd name="connsiteX1" fmla="*/ 442 w 2443932"/>
                  <a:gd name="connsiteY1" fmla="*/ 22645 h 1601783"/>
                  <a:gd name="connsiteX2" fmla="*/ 2443932 w 2443932"/>
                  <a:gd name="connsiteY2" fmla="*/ 0 h 1601783"/>
                  <a:gd name="connsiteX3" fmla="*/ 2440295 w 2443932"/>
                  <a:gd name="connsiteY3" fmla="*/ 994195 h 1601783"/>
                  <a:gd name="connsiteX4" fmla="*/ 1555869 w 2443932"/>
                  <a:gd name="connsiteY4" fmla="*/ 1006891 h 1601783"/>
                  <a:gd name="connsiteX5" fmla="*/ 1554529 w 2443932"/>
                  <a:gd name="connsiteY5" fmla="*/ 1591841 h 1601783"/>
                  <a:gd name="connsiteX6" fmla="*/ 893574 w 2443932"/>
                  <a:gd name="connsiteY6" fmla="*/ 1601783 h 1601783"/>
                  <a:gd name="connsiteX7" fmla="*/ 883916 w 2443932"/>
                  <a:gd name="connsiteY7" fmla="*/ 972376 h 1601783"/>
                  <a:gd name="connsiteX8" fmla="*/ 6086 w 2443932"/>
                  <a:gd name="connsiteY8" fmla="*/ 1000541 h 1601783"/>
                  <a:gd name="connsiteX0" fmla="*/ 6086 w 2443932"/>
                  <a:gd name="connsiteY0" fmla="*/ 1000541 h 1601783"/>
                  <a:gd name="connsiteX1" fmla="*/ 442 w 2443932"/>
                  <a:gd name="connsiteY1" fmla="*/ 22645 h 1601783"/>
                  <a:gd name="connsiteX2" fmla="*/ 2443932 w 2443932"/>
                  <a:gd name="connsiteY2" fmla="*/ 0 h 1601783"/>
                  <a:gd name="connsiteX3" fmla="*/ 2440295 w 2443932"/>
                  <a:gd name="connsiteY3" fmla="*/ 994195 h 1601783"/>
                  <a:gd name="connsiteX4" fmla="*/ 1555869 w 2443932"/>
                  <a:gd name="connsiteY4" fmla="*/ 1006891 h 1601783"/>
                  <a:gd name="connsiteX5" fmla="*/ 1554529 w 2443932"/>
                  <a:gd name="connsiteY5" fmla="*/ 1591841 h 1601783"/>
                  <a:gd name="connsiteX6" fmla="*/ 893574 w 2443932"/>
                  <a:gd name="connsiteY6" fmla="*/ 1601783 h 1601783"/>
                  <a:gd name="connsiteX7" fmla="*/ 886698 w 2443932"/>
                  <a:gd name="connsiteY7" fmla="*/ 985076 h 1601783"/>
                  <a:gd name="connsiteX8" fmla="*/ 6086 w 2443932"/>
                  <a:gd name="connsiteY8" fmla="*/ 1000541 h 1601783"/>
                  <a:gd name="connsiteX0" fmla="*/ 0 w 2460103"/>
                  <a:gd name="connsiteY0" fmla="*/ 994191 h 1601783"/>
                  <a:gd name="connsiteX1" fmla="*/ 16613 w 2460103"/>
                  <a:gd name="connsiteY1" fmla="*/ 22645 h 1601783"/>
                  <a:gd name="connsiteX2" fmla="*/ 2460103 w 2460103"/>
                  <a:gd name="connsiteY2" fmla="*/ 0 h 1601783"/>
                  <a:gd name="connsiteX3" fmla="*/ 2456466 w 2460103"/>
                  <a:gd name="connsiteY3" fmla="*/ 994195 h 1601783"/>
                  <a:gd name="connsiteX4" fmla="*/ 1572040 w 2460103"/>
                  <a:gd name="connsiteY4" fmla="*/ 1006891 h 1601783"/>
                  <a:gd name="connsiteX5" fmla="*/ 1570700 w 2460103"/>
                  <a:gd name="connsiteY5" fmla="*/ 1591841 h 1601783"/>
                  <a:gd name="connsiteX6" fmla="*/ 909745 w 2460103"/>
                  <a:gd name="connsiteY6" fmla="*/ 1601783 h 1601783"/>
                  <a:gd name="connsiteX7" fmla="*/ 902869 w 2460103"/>
                  <a:gd name="connsiteY7" fmla="*/ 985076 h 1601783"/>
                  <a:gd name="connsiteX8" fmla="*/ 0 w 2460103"/>
                  <a:gd name="connsiteY8" fmla="*/ 994191 h 1601783"/>
                  <a:gd name="connsiteX0" fmla="*/ 866 w 2460969"/>
                  <a:gd name="connsiteY0" fmla="*/ 994191 h 1601783"/>
                  <a:gd name="connsiteX1" fmla="*/ 786 w 2460969"/>
                  <a:gd name="connsiteY1" fmla="*/ 22645 h 1601783"/>
                  <a:gd name="connsiteX2" fmla="*/ 2460969 w 2460969"/>
                  <a:gd name="connsiteY2" fmla="*/ 0 h 1601783"/>
                  <a:gd name="connsiteX3" fmla="*/ 2457332 w 2460969"/>
                  <a:gd name="connsiteY3" fmla="*/ 994195 h 1601783"/>
                  <a:gd name="connsiteX4" fmla="*/ 1572906 w 2460969"/>
                  <a:gd name="connsiteY4" fmla="*/ 1006891 h 1601783"/>
                  <a:gd name="connsiteX5" fmla="*/ 1571566 w 2460969"/>
                  <a:gd name="connsiteY5" fmla="*/ 1591841 h 1601783"/>
                  <a:gd name="connsiteX6" fmla="*/ 910611 w 2460969"/>
                  <a:gd name="connsiteY6" fmla="*/ 1601783 h 1601783"/>
                  <a:gd name="connsiteX7" fmla="*/ 903735 w 2460969"/>
                  <a:gd name="connsiteY7" fmla="*/ 985076 h 1601783"/>
                  <a:gd name="connsiteX8" fmla="*/ 866 w 2460969"/>
                  <a:gd name="connsiteY8" fmla="*/ 994191 h 1601783"/>
                  <a:gd name="connsiteX0" fmla="*/ 866 w 2460969"/>
                  <a:gd name="connsiteY0" fmla="*/ 994191 h 1601783"/>
                  <a:gd name="connsiteX1" fmla="*/ 786 w 2460969"/>
                  <a:gd name="connsiteY1" fmla="*/ 22645 h 1601783"/>
                  <a:gd name="connsiteX2" fmla="*/ 2460969 w 2460969"/>
                  <a:gd name="connsiteY2" fmla="*/ 0 h 1601783"/>
                  <a:gd name="connsiteX3" fmla="*/ 2457332 w 2460969"/>
                  <a:gd name="connsiteY3" fmla="*/ 994195 h 1601783"/>
                  <a:gd name="connsiteX4" fmla="*/ 1572906 w 2460969"/>
                  <a:gd name="connsiteY4" fmla="*/ 1006891 h 1601783"/>
                  <a:gd name="connsiteX5" fmla="*/ 1571566 w 2460969"/>
                  <a:gd name="connsiteY5" fmla="*/ 1591841 h 1601783"/>
                  <a:gd name="connsiteX6" fmla="*/ 899482 w 2460969"/>
                  <a:gd name="connsiteY6" fmla="*/ 1601783 h 1601783"/>
                  <a:gd name="connsiteX7" fmla="*/ 903735 w 2460969"/>
                  <a:gd name="connsiteY7" fmla="*/ 985076 h 1601783"/>
                  <a:gd name="connsiteX8" fmla="*/ 866 w 2460969"/>
                  <a:gd name="connsiteY8" fmla="*/ 994191 h 1601783"/>
                  <a:gd name="connsiteX0" fmla="*/ 866 w 2460969"/>
                  <a:gd name="connsiteY0" fmla="*/ 994191 h 1601783"/>
                  <a:gd name="connsiteX1" fmla="*/ 786 w 2460969"/>
                  <a:gd name="connsiteY1" fmla="*/ 22645 h 1601783"/>
                  <a:gd name="connsiteX2" fmla="*/ 2460969 w 2460969"/>
                  <a:gd name="connsiteY2" fmla="*/ 0 h 1601783"/>
                  <a:gd name="connsiteX3" fmla="*/ 2457332 w 2460969"/>
                  <a:gd name="connsiteY3" fmla="*/ 994195 h 1601783"/>
                  <a:gd name="connsiteX4" fmla="*/ 1572906 w 2460969"/>
                  <a:gd name="connsiteY4" fmla="*/ 1006891 h 1601783"/>
                  <a:gd name="connsiteX5" fmla="*/ 1571566 w 2460969"/>
                  <a:gd name="connsiteY5" fmla="*/ 1591841 h 1601783"/>
                  <a:gd name="connsiteX6" fmla="*/ 899482 w 2460969"/>
                  <a:gd name="connsiteY6" fmla="*/ 1601783 h 1601783"/>
                  <a:gd name="connsiteX7" fmla="*/ 895388 w 2460969"/>
                  <a:gd name="connsiteY7" fmla="*/ 991426 h 1601783"/>
                  <a:gd name="connsiteX8" fmla="*/ 866 w 2460969"/>
                  <a:gd name="connsiteY8" fmla="*/ 994191 h 1601783"/>
                  <a:gd name="connsiteX0" fmla="*/ 866 w 2460969"/>
                  <a:gd name="connsiteY0" fmla="*/ 994191 h 1601783"/>
                  <a:gd name="connsiteX1" fmla="*/ 786 w 2460969"/>
                  <a:gd name="connsiteY1" fmla="*/ 22645 h 1601783"/>
                  <a:gd name="connsiteX2" fmla="*/ 2460969 w 2460969"/>
                  <a:gd name="connsiteY2" fmla="*/ 0 h 1601783"/>
                  <a:gd name="connsiteX3" fmla="*/ 2457332 w 2460969"/>
                  <a:gd name="connsiteY3" fmla="*/ 994195 h 1601783"/>
                  <a:gd name="connsiteX4" fmla="*/ 1572906 w 2460969"/>
                  <a:gd name="connsiteY4" fmla="*/ 994191 h 1601783"/>
                  <a:gd name="connsiteX5" fmla="*/ 1571566 w 2460969"/>
                  <a:gd name="connsiteY5" fmla="*/ 1591841 h 1601783"/>
                  <a:gd name="connsiteX6" fmla="*/ 899482 w 2460969"/>
                  <a:gd name="connsiteY6" fmla="*/ 1601783 h 1601783"/>
                  <a:gd name="connsiteX7" fmla="*/ 895388 w 2460969"/>
                  <a:gd name="connsiteY7" fmla="*/ 991426 h 1601783"/>
                  <a:gd name="connsiteX8" fmla="*/ 866 w 2460969"/>
                  <a:gd name="connsiteY8" fmla="*/ 994191 h 1601783"/>
                  <a:gd name="connsiteX0" fmla="*/ 866 w 2460969"/>
                  <a:gd name="connsiteY0" fmla="*/ 994191 h 1601783"/>
                  <a:gd name="connsiteX1" fmla="*/ 786 w 2460969"/>
                  <a:gd name="connsiteY1" fmla="*/ 22645 h 1601783"/>
                  <a:gd name="connsiteX2" fmla="*/ 2460969 w 2460969"/>
                  <a:gd name="connsiteY2" fmla="*/ 0 h 1601783"/>
                  <a:gd name="connsiteX3" fmla="*/ 2457332 w 2460969"/>
                  <a:gd name="connsiteY3" fmla="*/ 994195 h 1601783"/>
                  <a:gd name="connsiteX4" fmla="*/ 1572906 w 2460969"/>
                  <a:gd name="connsiteY4" fmla="*/ 994191 h 1601783"/>
                  <a:gd name="connsiteX5" fmla="*/ 1571566 w 2460969"/>
                  <a:gd name="connsiteY5" fmla="*/ 1591841 h 1601783"/>
                  <a:gd name="connsiteX6" fmla="*/ 899482 w 2460969"/>
                  <a:gd name="connsiteY6" fmla="*/ 1601783 h 1601783"/>
                  <a:gd name="connsiteX7" fmla="*/ 895388 w 2460969"/>
                  <a:gd name="connsiteY7" fmla="*/ 991426 h 1601783"/>
                  <a:gd name="connsiteX8" fmla="*/ 866 w 2460969"/>
                  <a:gd name="connsiteY8" fmla="*/ 994191 h 1601783"/>
                  <a:gd name="connsiteX0" fmla="*/ 866 w 2465817"/>
                  <a:gd name="connsiteY0" fmla="*/ 994191 h 1601783"/>
                  <a:gd name="connsiteX1" fmla="*/ 786 w 2465817"/>
                  <a:gd name="connsiteY1" fmla="*/ 22645 h 1601783"/>
                  <a:gd name="connsiteX2" fmla="*/ 2460969 w 2465817"/>
                  <a:gd name="connsiteY2" fmla="*/ 0 h 1601783"/>
                  <a:gd name="connsiteX3" fmla="*/ 2465678 w 2465817"/>
                  <a:gd name="connsiteY3" fmla="*/ 987845 h 1601783"/>
                  <a:gd name="connsiteX4" fmla="*/ 1572906 w 2465817"/>
                  <a:gd name="connsiteY4" fmla="*/ 994191 h 1601783"/>
                  <a:gd name="connsiteX5" fmla="*/ 1571566 w 2465817"/>
                  <a:gd name="connsiteY5" fmla="*/ 1591841 h 1601783"/>
                  <a:gd name="connsiteX6" fmla="*/ 899482 w 2465817"/>
                  <a:gd name="connsiteY6" fmla="*/ 1601783 h 1601783"/>
                  <a:gd name="connsiteX7" fmla="*/ 895388 w 2465817"/>
                  <a:gd name="connsiteY7" fmla="*/ 991426 h 1601783"/>
                  <a:gd name="connsiteX8" fmla="*/ 866 w 2465817"/>
                  <a:gd name="connsiteY8" fmla="*/ 994191 h 1601783"/>
                  <a:gd name="connsiteX0" fmla="*/ 866 w 2465817"/>
                  <a:gd name="connsiteY0" fmla="*/ 994191 h 1601783"/>
                  <a:gd name="connsiteX1" fmla="*/ 786 w 2465817"/>
                  <a:gd name="connsiteY1" fmla="*/ 22645 h 1601783"/>
                  <a:gd name="connsiteX2" fmla="*/ 2460969 w 2465817"/>
                  <a:gd name="connsiteY2" fmla="*/ 0 h 1601783"/>
                  <a:gd name="connsiteX3" fmla="*/ 2465678 w 2465817"/>
                  <a:gd name="connsiteY3" fmla="*/ 987845 h 1601783"/>
                  <a:gd name="connsiteX4" fmla="*/ 1572906 w 2465817"/>
                  <a:gd name="connsiteY4" fmla="*/ 994191 h 1601783"/>
                  <a:gd name="connsiteX5" fmla="*/ 1571566 w 2465817"/>
                  <a:gd name="connsiteY5" fmla="*/ 1591841 h 1601783"/>
                  <a:gd name="connsiteX6" fmla="*/ 895309 w 2465817"/>
                  <a:gd name="connsiteY6" fmla="*/ 1601783 h 1601783"/>
                  <a:gd name="connsiteX7" fmla="*/ 895388 w 2465817"/>
                  <a:gd name="connsiteY7" fmla="*/ 991426 h 1601783"/>
                  <a:gd name="connsiteX8" fmla="*/ 866 w 2465817"/>
                  <a:gd name="connsiteY8" fmla="*/ 994191 h 1601783"/>
                  <a:gd name="connsiteX0" fmla="*/ 866 w 2465817"/>
                  <a:gd name="connsiteY0" fmla="*/ 994191 h 1591841"/>
                  <a:gd name="connsiteX1" fmla="*/ 786 w 2465817"/>
                  <a:gd name="connsiteY1" fmla="*/ 22645 h 1591841"/>
                  <a:gd name="connsiteX2" fmla="*/ 2460969 w 2465817"/>
                  <a:gd name="connsiteY2" fmla="*/ 0 h 1591841"/>
                  <a:gd name="connsiteX3" fmla="*/ 2465678 w 2465817"/>
                  <a:gd name="connsiteY3" fmla="*/ 987845 h 1591841"/>
                  <a:gd name="connsiteX4" fmla="*/ 1572906 w 2465817"/>
                  <a:gd name="connsiteY4" fmla="*/ 994191 h 1591841"/>
                  <a:gd name="connsiteX5" fmla="*/ 1571566 w 2465817"/>
                  <a:gd name="connsiteY5" fmla="*/ 1591841 h 1591841"/>
                  <a:gd name="connsiteX6" fmla="*/ 895309 w 2465817"/>
                  <a:gd name="connsiteY6" fmla="*/ 1589083 h 1591841"/>
                  <a:gd name="connsiteX7" fmla="*/ 895388 w 2465817"/>
                  <a:gd name="connsiteY7" fmla="*/ 991426 h 1591841"/>
                  <a:gd name="connsiteX8" fmla="*/ 866 w 2465817"/>
                  <a:gd name="connsiteY8" fmla="*/ 994191 h 1591841"/>
                  <a:gd name="connsiteX0" fmla="*/ 866 w 2465817"/>
                  <a:gd name="connsiteY0" fmla="*/ 994191 h 1591841"/>
                  <a:gd name="connsiteX1" fmla="*/ 786 w 2465817"/>
                  <a:gd name="connsiteY1" fmla="*/ 22645 h 1591841"/>
                  <a:gd name="connsiteX2" fmla="*/ 2460969 w 2465817"/>
                  <a:gd name="connsiteY2" fmla="*/ 0 h 1591841"/>
                  <a:gd name="connsiteX3" fmla="*/ 2465678 w 2465817"/>
                  <a:gd name="connsiteY3" fmla="*/ 987845 h 1591841"/>
                  <a:gd name="connsiteX4" fmla="*/ 1572906 w 2465817"/>
                  <a:gd name="connsiteY4" fmla="*/ 984666 h 1591841"/>
                  <a:gd name="connsiteX5" fmla="*/ 1571566 w 2465817"/>
                  <a:gd name="connsiteY5" fmla="*/ 1591841 h 1591841"/>
                  <a:gd name="connsiteX6" fmla="*/ 895309 w 2465817"/>
                  <a:gd name="connsiteY6" fmla="*/ 1589083 h 1591841"/>
                  <a:gd name="connsiteX7" fmla="*/ 895388 w 2465817"/>
                  <a:gd name="connsiteY7" fmla="*/ 991426 h 1591841"/>
                  <a:gd name="connsiteX8" fmla="*/ 866 w 2465817"/>
                  <a:gd name="connsiteY8" fmla="*/ 994191 h 1591841"/>
                  <a:gd name="connsiteX0" fmla="*/ 866 w 2465893"/>
                  <a:gd name="connsiteY0" fmla="*/ 981491 h 1579141"/>
                  <a:gd name="connsiteX1" fmla="*/ 786 w 2465893"/>
                  <a:gd name="connsiteY1" fmla="*/ 9945 h 1579141"/>
                  <a:gd name="connsiteX2" fmla="*/ 2463751 w 2465893"/>
                  <a:gd name="connsiteY2" fmla="*/ 0 h 1579141"/>
                  <a:gd name="connsiteX3" fmla="*/ 2465678 w 2465893"/>
                  <a:gd name="connsiteY3" fmla="*/ 975145 h 1579141"/>
                  <a:gd name="connsiteX4" fmla="*/ 1572906 w 2465893"/>
                  <a:gd name="connsiteY4" fmla="*/ 971966 h 1579141"/>
                  <a:gd name="connsiteX5" fmla="*/ 1571566 w 2465893"/>
                  <a:gd name="connsiteY5" fmla="*/ 1579141 h 1579141"/>
                  <a:gd name="connsiteX6" fmla="*/ 895309 w 2465893"/>
                  <a:gd name="connsiteY6" fmla="*/ 1576383 h 1579141"/>
                  <a:gd name="connsiteX7" fmla="*/ 895388 w 2465893"/>
                  <a:gd name="connsiteY7" fmla="*/ 978726 h 1579141"/>
                  <a:gd name="connsiteX8" fmla="*/ 866 w 2465893"/>
                  <a:gd name="connsiteY8" fmla="*/ 981491 h 1579141"/>
                  <a:gd name="connsiteX0" fmla="*/ 866 w 2467924"/>
                  <a:gd name="connsiteY0" fmla="*/ 981491 h 1579141"/>
                  <a:gd name="connsiteX1" fmla="*/ 786 w 2467924"/>
                  <a:gd name="connsiteY1" fmla="*/ 9945 h 1579141"/>
                  <a:gd name="connsiteX2" fmla="*/ 2467924 w 2467924"/>
                  <a:gd name="connsiteY2" fmla="*/ 0 h 1579141"/>
                  <a:gd name="connsiteX3" fmla="*/ 2465678 w 2467924"/>
                  <a:gd name="connsiteY3" fmla="*/ 975145 h 1579141"/>
                  <a:gd name="connsiteX4" fmla="*/ 1572906 w 2467924"/>
                  <a:gd name="connsiteY4" fmla="*/ 971966 h 1579141"/>
                  <a:gd name="connsiteX5" fmla="*/ 1571566 w 2467924"/>
                  <a:gd name="connsiteY5" fmla="*/ 1579141 h 1579141"/>
                  <a:gd name="connsiteX6" fmla="*/ 895309 w 2467924"/>
                  <a:gd name="connsiteY6" fmla="*/ 1576383 h 1579141"/>
                  <a:gd name="connsiteX7" fmla="*/ 895388 w 2467924"/>
                  <a:gd name="connsiteY7" fmla="*/ 978726 h 1579141"/>
                  <a:gd name="connsiteX8" fmla="*/ 866 w 2467924"/>
                  <a:gd name="connsiteY8" fmla="*/ 981491 h 1579141"/>
                  <a:gd name="connsiteX0" fmla="*/ 866 w 2467924"/>
                  <a:gd name="connsiteY0" fmla="*/ 981491 h 1579141"/>
                  <a:gd name="connsiteX1" fmla="*/ 786 w 2467924"/>
                  <a:gd name="connsiteY1" fmla="*/ 9945 h 1579141"/>
                  <a:gd name="connsiteX2" fmla="*/ 2467924 w 2467924"/>
                  <a:gd name="connsiteY2" fmla="*/ 0 h 1579141"/>
                  <a:gd name="connsiteX3" fmla="*/ 2465678 w 2467924"/>
                  <a:gd name="connsiteY3" fmla="*/ 975145 h 1579141"/>
                  <a:gd name="connsiteX4" fmla="*/ 1572906 w 2467924"/>
                  <a:gd name="connsiteY4" fmla="*/ 971966 h 1579141"/>
                  <a:gd name="connsiteX5" fmla="*/ 1571566 w 2467924"/>
                  <a:gd name="connsiteY5" fmla="*/ 1579141 h 1579141"/>
                  <a:gd name="connsiteX6" fmla="*/ 895309 w 2467924"/>
                  <a:gd name="connsiteY6" fmla="*/ 1576383 h 1579141"/>
                  <a:gd name="connsiteX7" fmla="*/ 1063358 w 2467924"/>
                  <a:gd name="connsiteY7" fmla="*/ 973964 h 1579141"/>
                  <a:gd name="connsiteX8" fmla="*/ 866 w 2467924"/>
                  <a:gd name="connsiteY8" fmla="*/ 981491 h 1579141"/>
                  <a:gd name="connsiteX0" fmla="*/ 866 w 2467924"/>
                  <a:gd name="connsiteY0" fmla="*/ 981491 h 1581145"/>
                  <a:gd name="connsiteX1" fmla="*/ 786 w 2467924"/>
                  <a:gd name="connsiteY1" fmla="*/ 9945 h 1581145"/>
                  <a:gd name="connsiteX2" fmla="*/ 2467924 w 2467924"/>
                  <a:gd name="connsiteY2" fmla="*/ 0 h 1581145"/>
                  <a:gd name="connsiteX3" fmla="*/ 2465678 w 2467924"/>
                  <a:gd name="connsiteY3" fmla="*/ 975145 h 1581145"/>
                  <a:gd name="connsiteX4" fmla="*/ 1572906 w 2467924"/>
                  <a:gd name="connsiteY4" fmla="*/ 971966 h 1581145"/>
                  <a:gd name="connsiteX5" fmla="*/ 1571566 w 2467924"/>
                  <a:gd name="connsiteY5" fmla="*/ 1579141 h 1581145"/>
                  <a:gd name="connsiteX6" fmla="*/ 1059182 w 2467924"/>
                  <a:gd name="connsiteY6" fmla="*/ 1581145 h 1581145"/>
                  <a:gd name="connsiteX7" fmla="*/ 1063358 w 2467924"/>
                  <a:gd name="connsiteY7" fmla="*/ 973964 h 1581145"/>
                  <a:gd name="connsiteX8" fmla="*/ 866 w 2467924"/>
                  <a:gd name="connsiteY8" fmla="*/ 981491 h 1581145"/>
                  <a:gd name="connsiteX0" fmla="*/ 866 w 2467924"/>
                  <a:gd name="connsiteY0" fmla="*/ 981491 h 1581145"/>
                  <a:gd name="connsiteX1" fmla="*/ 786 w 2467924"/>
                  <a:gd name="connsiteY1" fmla="*/ 9945 h 1581145"/>
                  <a:gd name="connsiteX2" fmla="*/ 2467924 w 2467924"/>
                  <a:gd name="connsiteY2" fmla="*/ 0 h 1581145"/>
                  <a:gd name="connsiteX3" fmla="*/ 2465678 w 2467924"/>
                  <a:gd name="connsiteY3" fmla="*/ 975145 h 1581145"/>
                  <a:gd name="connsiteX4" fmla="*/ 1572906 w 2467924"/>
                  <a:gd name="connsiteY4" fmla="*/ 971966 h 1581145"/>
                  <a:gd name="connsiteX5" fmla="*/ 1747729 w 2467924"/>
                  <a:gd name="connsiteY5" fmla="*/ 1579141 h 1581145"/>
                  <a:gd name="connsiteX6" fmla="*/ 1059182 w 2467924"/>
                  <a:gd name="connsiteY6" fmla="*/ 1581145 h 1581145"/>
                  <a:gd name="connsiteX7" fmla="*/ 1063358 w 2467924"/>
                  <a:gd name="connsiteY7" fmla="*/ 973964 h 1581145"/>
                  <a:gd name="connsiteX8" fmla="*/ 866 w 2467924"/>
                  <a:gd name="connsiteY8" fmla="*/ 981491 h 1581145"/>
                  <a:gd name="connsiteX0" fmla="*/ 866 w 2467924"/>
                  <a:gd name="connsiteY0" fmla="*/ 981491 h 1581145"/>
                  <a:gd name="connsiteX1" fmla="*/ 786 w 2467924"/>
                  <a:gd name="connsiteY1" fmla="*/ 9945 h 1581145"/>
                  <a:gd name="connsiteX2" fmla="*/ 2467924 w 2467924"/>
                  <a:gd name="connsiteY2" fmla="*/ 0 h 1581145"/>
                  <a:gd name="connsiteX3" fmla="*/ 2465678 w 2467924"/>
                  <a:gd name="connsiteY3" fmla="*/ 975145 h 1581145"/>
                  <a:gd name="connsiteX4" fmla="*/ 1751118 w 2467924"/>
                  <a:gd name="connsiteY4" fmla="*/ 981491 h 1581145"/>
                  <a:gd name="connsiteX5" fmla="*/ 1747729 w 2467924"/>
                  <a:gd name="connsiteY5" fmla="*/ 1579141 h 1581145"/>
                  <a:gd name="connsiteX6" fmla="*/ 1059182 w 2467924"/>
                  <a:gd name="connsiteY6" fmla="*/ 1581145 h 1581145"/>
                  <a:gd name="connsiteX7" fmla="*/ 1063358 w 2467924"/>
                  <a:gd name="connsiteY7" fmla="*/ 973964 h 1581145"/>
                  <a:gd name="connsiteX8" fmla="*/ 866 w 2467924"/>
                  <a:gd name="connsiteY8" fmla="*/ 981491 h 1581145"/>
                  <a:gd name="connsiteX0" fmla="*/ 866 w 2467924"/>
                  <a:gd name="connsiteY0" fmla="*/ 981491 h 1581145"/>
                  <a:gd name="connsiteX1" fmla="*/ 786 w 2467924"/>
                  <a:gd name="connsiteY1" fmla="*/ 9945 h 1581145"/>
                  <a:gd name="connsiteX2" fmla="*/ 2467924 w 2467924"/>
                  <a:gd name="connsiteY2" fmla="*/ 0 h 1581145"/>
                  <a:gd name="connsiteX3" fmla="*/ 2465678 w 2467924"/>
                  <a:gd name="connsiteY3" fmla="*/ 975145 h 1581145"/>
                  <a:gd name="connsiteX4" fmla="*/ 1751118 w 2467924"/>
                  <a:gd name="connsiteY4" fmla="*/ 981491 h 1581145"/>
                  <a:gd name="connsiteX5" fmla="*/ 1747729 w 2467924"/>
                  <a:gd name="connsiteY5" fmla="*/ 1579141 h 1581145"/>
                  <a:gd name="connsiteX6" fmla="*/ 1065328 w 2467924"/>
                  <a:gd name="connsiteY6" fmla="*/ 1581145 h 1581145"/>
                  <a:gd name="connsiteX7" fmla="*/ 1063358 w 2467924"/>
                  <a:gd name="connsiteY7" fmla="*/ 973964 h 1581145"/>
                  <a:gd name="connsiteX8" fmla="*/ 866 w 2467924"/>
                  <a:gd name="connsiteY8" fmla="*/ 981491 h 1581145"/>
                  <a:gd name="connsiteX0" fmla="*/ 866 w 2467924"/>
                  <a:gd name="connsiteY0" fmla="*/ 981491 h 1581145"/>
                  <a:gd name="connsiteX1" fmla="*/ 786 w 2467924"/>
                  <a:gd name="connsiteY1" fmla="*/ 9945 h 1581145"/>
                  <a:gd name="connsiteX2" fmla="*/ 2467924 w 2467924"/>
                  <a:gd name="connsiteY2" fmla="*/ 0 h 1581145"/>
                  <a:gd name="connsiteX3" fmla="*/ 2465678 w 2467924"/>
                  <a:gd name="connsiteY3" fmla="*/ 975145 h 1581145"/>
                  <a:gd name="connsiteX4" fmla="*/ 1751118 w 2467924"/>
                  <a:gd name="connsiteY4" fmla="*/ 981491 h 1581145"/>
                  <a:gd name="connsiteX5" fmla="*/ 1747729 w 2467924"/>
                  <a:gd name="connsiteY5" fmla="*/ 1579141 h 1581145"/>
                  <a:gd name="connsiteX6" fmla="*/ 1062255 w 2467924"/>
                  <a:gd name="connsiteY6" fmla="*/ 1581145 h 1581145"/>
                  <a:gd name="connsiteX7" fmla="*/ 1063358 w 2467924"/>
                  <a:gd name="connsiteY7" fmla="*/ 973964 h 1581145"/>
                  <a:gd name="connsiteX8" fmla="*/ 866 w 2467924"/>
                  <a:gd name="connsiteY8" fmla="*/ 981491 h 1581145"/>
                  <a:gd name="connsiteX0" fmla="*/ 866 w 2467924"/>
                  <a:gd name="connsiteY0" fmla="*/ 981491 h 1581145"/>
                  <a:gd name="connsiteX1" fmla="*/ 786 w 2467924"/>
                  <a:gd name="connsiteY1" fmla="*/ 9945 h 1581145"/>
                  <a:gd name="connsiteX2" fmla="*/ 2467924 w 2467924"/>
                  <a:gd name="connsiteY2" fmla="*/ 0 h 1581145"/>
                  <a:gd name="connsiteX3" fmla="*/ 2465678 w 2467924"/>
                  <a:gd name="connsiteY3" fmla="*/ 975145 h 1581145"/>
                  <a:gd name="connsiteX4" fmla="*/ 1751118 w 2467924"/>
                  <a:gd name="connsiteY4" fmla="*/ 981491 h 1581145"/>
                  <a:gd name="connsiteX5" fmla="*/ 1751826 w 2467924"/>
                  <a:gd name="connsiteY5" fmla="*/ 1579141 h 1581145"/>
                  <a:gd name="connsiteX6" fmla="*/ 1062255 w 2467924"/>
                  <a:gd name="connsiteY6" fmla="*/ 1581145 h 1581145"/>
                  <a:gd name="connsiteX7" fmla="*/ 1063358 w 2467924"/>
                  <a:gd name="connsiteY7" fmla="*/ 973964 h 1581145"/>
                  <a:gd name="connsiteX8" fmla="*/ 866 w 2467924"/>
                  <a:gd name="connsiteY8" fmla="*/ 981491 h 1581145"/>
                  <a:gd name="connsiteX0" fmla="*/ 866 w 2467924"/>
                  <a:gd name="connsiteY0" fmla="*/ 981491 h 1581145"/>
                  <a:gd name="connsiteX1" fmla="*/ 786 w 2467924"/>
                  <a:gd name="connsiteY1" fmla="*/ 9945 h 1581145"/>
                  <a:gd name="connsiteX2" fmla="*/ 2467924 w 2467924"/>
                  <a:gd name="connsiteY2" fmla="*/ 0 h 1581145"/>
                  <a:gd name="connsiteX3" fmla="*/ 2465678 w 2467924"/>
                  <a:gd name="connsiteY3" fmla="*/ 975145 h 1581145"/>
                  <a:gd name="connsiteX4" fmla="*/ 1751118 w 2467924"/>
                  <a:gd name="connsiteY4" fmla="*/ 981491 h 1581145"/>
                  <a:gd name="connsiteX5" fmla="*/ 1751826 w 2467924"/>
                  <a:gd name="connsiteY5" fmla="*/ 1579141 h 1581145"/>
                  <a:gd name="connsiteX6" fmla="*/ 1063279 w 2467924"/>
                  <a:gd name="connsiteY6" fmla="*/ 1581145 h 1581145"/>
                  <a:gd name="connsiteX7" fmla="*/ 1063358 w 2467924"/>
                  <a:gd name="connsiteY7" fmla="*/ 973964 h 1581145"/>
                  <a:gd name="connsiteX8" fmla="*/ 866 w 2467924"/>
                  <a:gd name="connsiteY8" fmla="*/ 981491 h 1581145"/>
                  <a:gd name="connsiteX0" fmla="*/ 866 w 2467924"/>
                  <a:gd name="connsiteY0" fmla="*/ 981491 h 1581145"/>
                  <a:gd name="connsiteX1" fmla="*/ 786 w 2467924"/>
                  <a:gd name="connsiteY1" fmla="*/ 9945 h 1581145"/>
                  <a:gd name="connsiteX2" fmla="*/ 2467924 w 2467924"/>
                  <a:gd name="connsiteY2" fmla="*/ 0 h 1581145"/>
                  <a:gd name="connsiteX3" fmla="*/ 2465678 w 2467924"/>
                  <a:gd name="connsiteY3" fmla="*/ 975145 h 1581145"/>
                  <a:gd name="connsiteX4" fmla="*/ 1751118 w 2467924"/>
                  <a:gd name="connsiteY4" fmla="*/ 974347 h 1581145"/>
                  <a:gd name="connsiteX5" fmla="*/ 1751826 w 2467924"/>
                  <a:gd name="connsiteY5" fmla="*/ 1579141 h 1581145"/>
                  <a:gd name="connsiteX6" fmla="*/ 1063279 w 2467924"/>
                  <a:gd name="connsiteY6" fmla="*/ 1581145 h 1581145"/>
                  <a:gd name="connsiteX7" fmla="*/ 1063358 w 2467924"/>
                  <a:gd name="connsiteY7" fmla="*/ 973964 h 1581145"/>
                  <a:gd name="connsiteX8" fmla="*/ 866 w 2467924"/>
                  <a:gd name="connsiteY8" fmla="*/ 981491 h 1581145"/>
                  <a:gd name="connsiteX0" fmla="*/ 866 w 2469026"/>
                  <a:gd name="connsiteY0" fmla="*/ 981491 h 1581145"/>
                  <a:gd name="connsiteX1" fmla="*/ 786 w 2469026"/>
                  <a:gd name="connsiteY1" fmla="*/ 9945 h 1581145"/>
                  <a:gd name="connsiteX2" fmla="*/ 2467924 w 2469026"/>
                  <a:gd name="connsiteY2" fmla="*/ 0 h 1581145"/>
                  <a:gd name="connsiteX3" fmla="*/ 2468751 w 2469026"/>
                  <a:gd name="connsiteY3" fmla="*/ 975145 h 1581145"/>
                  <a:gd name="connsiteX4" fmla="*/ 1751118 w 2469026"/>
                  <a:gd name="connsiteY4" fmla="*/ 974347 h 1581145"/>
                  <a:gd name="connsiteX5" fmla="*/ 1751826 w 2469026"/>
                  <a:gd name="connsiteY5" fmla="*/ 1579141 h 1581145"/>
                  <a:gd name="connsiteX6" fmla="*/ 1063279 w 2469026"/>
                  <a:gd name="connsiteY6" fmla="*/ 1581145 h 1581145"/>
                  <a:gd name="connsiteX7" fmla="*/ 1063358 w 2469026"/>
                  <a:gd name="connsiteY7" fmla="*/ 973964 h 1581145"/>
                  <a:gd name="connsiteX8" fmla="*/ 866 w 2469026"/>
                  <a:gd name="connsiteY8" fmla="*/ 981491 h 1581145"/>
                  <a:gd name="connsiteX0" fmla="*/ 866 w 2469973"/>
                  <a:gd name="connsiteY0" fmla="*/ 981491 h 1581145"/>
                  <a:gd name="connsiteX1" fmla="*/ 786 w 2469973"/>
                  <a:gd name="connsiteY1" fmla="*/ 9945 h 1581145"/>
                  <a:gd name="connsiteX2" fmla="*/ 2469973 w 2469973"/>
                  <a:gd name="connsiteY2" fmla="*/ 0 h 1581145"/>
                  <a:gd name="connsiteX3" fmla="*/ 2468751 w 2469973"/>
                  <a:gd name="connsiteY3" fmla="*/ 975145 h 1581145"/>
                  <a:gd name="connsiteX4" fmla="*/ 1751118 w 2469973"/>
                  <a:gd name="connsiteY4" fmla="*/ 974347 h 1581145"/>
                  <a:gd name="connsiteX5" fmla="*/ 1751826 w 2469973"/>
                  <a:gd name="connsiteY5" fmla="*/ 1579141 h 1581145"/>
                  <a:gd name="connsiteX6" fmla="*/ 1063279 w 2469973"/>
                  <a:gd name="connsiteY6" fmla="*/ 1581145 h 1581145"/>
                  <a:gd name="connsiteX7" fmla="*/ 1063358 w 2469973"/>
                  <a:gd name="connsiteY7" fmla="*/ 973964 h 1581145"/>
                  <a:gd name="connsiteX8" fmla="*/ 866 w 2469973"/>
                  <a:gd name="connsiteY8" fmla="*/ 981491 h 1581145"/>
                  <a:gd name="connsiteX0" fmla="*/ 0 w 2469107"/>
                  <a:gd name="connsiteY0" fmla="*/ 981491 h 1581145"/>
                  <a:gd name="connsiteX1" fmla="*/ 1968 w 2469107"/>
                  <a:gd name="connsiteY1" fmla="*/ 62332 h 1581145"/>
                  <a:gd name="connsiteX2" fmla="*/ 2469107 w 2469107"/>
                  <a:gd name="connsiteY2" fmla="*/ 0 h 1581145"/>
                  <a:gd name="connsiteX3" fmla="*/ 2467885 w 2469107"/>
                  <a:gd name="connsiteY3" fmla="*/ 975145 h 1581145"/>
                  <a:gd name="connsiteX4" fmla="*/ 1750252 w 2469107"/>
                  <a:gd name="connsiteY4" fmla="*/ 974347 h 1581145"/>
                  <a:gd name="connsiteX5" fmla="*/ 1750960 w 2469107"/>
                  <a:gd name="connsiteY5" fmla="*/ 1579141 h 1581145"/>
                  <a:gd name="connsiteX6" fmla="*/ 1062413 w 2469107"/>
                  <a:gd name="connsiteY6" fmla="*/ 1581145 h 1581145"/>
                  <a:gd name="connsiteX7" fmla="*/ 1062492 w 2469107"/>
                  <a:gd name="connsiteY7" fmla="*/ 973964 h 1581145"/>
                  <a:gd name="connsiteX8" fmla="*/ 0 w 2469107"/>
                  <a:gd name="connsiteY8" fmla="*/ 981491 h 1581145"/>
                  <a:gd name="connsiteX0" fmla="*/ 0 w 2469107"/>
                  <a:gd name="connsiteY0" fmla="*/ 943391 h 1543045"/>
                  <a:gd name="connsiteX1" fmla="*/ 1968 w 2469107"/>
                  <a:gd name="connsiteY1" fmla="*/ 24232 h 1543045"/>
                  <a:gd name="connsiteX2" fmla="*/ 2469107 w 2469107"/>
                  <a:gd name="connsiteY2" fmla="*/ 0 h 1543045"/>
                  <a:gd name="connsiteX3" fmla="*/ 2467885 w 2469107"/>
                  <a:gd name="connsiteY3" fmla="*/ 937045 h 1543045"/>
                  <a:gd name="connsiteX4" fmla="*/ 1750252 w 2469107"/>
                  <a:gd name="connsiteY4" fmla="*/ 936247 h 1543045"/>
                  <a:gd name="connsiteX5" fmla="*/ 1750960 w 2469107"/>
                  <a:gd name="connsiteY5" fmla="*/ 1541041 h 1543045"/>
                  <a:gd name="connsiteX6" fmla="*/ 1062413 w 2469107"/>
                  <a:gd name="connsiteY6" fmla="*/ 1543045 h 1543045"/>
                  <a:gd name="connsiteX7" fmla="*/ 1062492 w 2469107"/>
                  <a:gd name="connsiteY7" fmla="*/ 935864 h 1543045"/>
                  <a:gd name="connsiteX8" fmla="*/ 0 w 2469107"/>
                  <a:gd name="connsiteY8" fmla="*/ 943391 h 1543045"/>
                  <a:gd name="connsiteX0" fmla="*/ 0 w 2469107"/>
                  <a:gd name="connsiteY0" fmla="*/ 943391 h 1543045"/>
                  <a:gd name="connsiteX1" fmla="*/ 1968 w 2469107"/>
                  <a:gd name="connsiteY1" fmla="*/ 9945 h 1543045"/>
                  <a:gd name="connsiteX2" fmla="*/ 2469107 w 2469107"/>
                  <a:gd name="connsiteY2" fmla="*/ 0 h 1543045"/>
                  <a:gd name="connsiteX3" fmla="*/ 2467885 w 2469107"/>
                  <a:gd name="connsiteY3" fmla="*/ 937045 h 1543045"/>
                  <a:gd name="connsiteX4" fmla="*/ 1750252 w 2469107"/>
                  <a:gd name="connsiteY4" fmla="*/ 936247 h 1543045"/>
                  <a:gd name="connsiteX5" fmla="*/ 1750960 w 2469107"/>
                  <a:gd name="connsiteY5" fmla="*/ 1541041 h 1543045"/>
                  <a:gd name="connsiteX6" fmla="*/ 1062413 w 2469107"/>
                  <a:gd name="connsiteY6" fmla="*/ 1543045 h 1543045"/>
                  <a:gd name="connsiteX7" fmla="*/ 1062492 w 2469107"/>
                  <a:gd name="connsiteY7" fmla="*/ 935864 h 1543045"/>
                  <a:gd name="connsiteX8" fmla="*/ 0 w 2469107"/>
                  <a:gd name="connsiteY8" fmla="*/ 943391 h 1543045"/>
                  <a:gd name="connsiteX0" fmla="*/ 0 w 2469107"/>
                  <a:gd name="connsiteY0" fmla="*/ 943391 h 1541041"/>
                  <a:gd name="connsiteX1" fmla="*/ 1968 w 2469107"/>
                  <a:gd name="connsiteY1" fmla="*/ 9945 h 1541041"/>
                  <a:gd name="connsiteX2" fmla="*/ 2469107 w 2469107"/>
                  <a:gd name="connsiteY2" fmla="*/ 0 h 1541041"/>
                  <a:gd name="connsiteX3" fmla="*/ 2467885 w 2469107"/>
                  <a:gd name="connsiteY3" fmla="*/ 937045 h 1541041"/>
                  <a:gd name="connsiteX4" fmla="*/ 1750252 w 2469107"/>
                  <a:gd name="connsiteY4" fmla="*/ 936247 h 1541041"/>
                  <a:gd name="connsiteX5" fmla="*/ 1750960 w 2469107"/>
                  <a:gd name="connsiteY5" fmla="*/ 1541041 h 1541041"/>
                  <a:gd name="connsiteX6" fmla="*/ 1062413 w 2469107"/>
                  <a:gd name="connsiteY6" fmla="*/ 1500183 h 1541041"/>
                  <a:gd name="connsiteX7" fmla="*/ 1062492 w 2469107"/>
                  <a:gd name="connsiteY7" fmla="*/ 935864 h 1541041"/>
                  <a:gd name="connsiteX8" fmla="*/ 0 w 2469107"/>
                  <a:gd name="connsiteY8" fmla="*/ 943391 h 1541041"/>
                  <a:gd name="connsiteX0" fmla="*/ 0 w 2469107"/>
                  <a:gd name="connsiteY0" fmla="*/ 943391 h 1500183"/>
                  <a:gd name="connsiteX1" fmla="*/ 1968 w 2469107"/>
                  <a:gd name="connsiteY1" fmla="*/ 9945 h 1500183"/>
                  <a:gd name="connsiteX2" fmla="*/ 2469107 w 2469107"/>
                  <a:gd name="connsiteY2" fmla="*/ 0 h 1500183"/>
                  <a:gd name="connsiteX3" fmla="*/ 2467885 w 2469107"/>
                  <a:gd name="connsiteY3" fmla="*/ 937045 h 1500183"/>
                  <a:gd name="connsiteX4" fmla="*/ 1750252 w 2469107"/>
                  <a:gd name="connsiteY4" fmla="*/ 936247 h 1500183"/>
                  <a:gd name="connsiteX5" fmla="*/ 1746863 w 2469107"/>
                  <a:gd name="connsiteY5" fmla="*/ 1493416 h 1500183"/>
                  <a:gd name="connsiteX6" fmla="*/ 1062413 w 2469107"/>
                  <a:gd name="connsiteY6" fmla="*/ 1500183 h 1500183"/>
                  <a:gd name="connsiteX7" fmla="*/ 1062492 w 2469107"/>
                  <a:gd name="connsiteY7" fmla="*/ 935864 h 1500183"/>
                  <a:gd name="connsiteX8" fmla="*/ 0 w 2469107"/>
                  <a:gd name="connsiteY8" fmla="*/ 943391 h 1500183"/>
                  <a:gd name="connsiteX0" fmla="*/ 0 w 2469107"/>
                  <a:gd name="connsiteY0" fmla="*/ 943391 h 1500183"/>
                  <a:gd name="connsiteX1" fmla="*/ 1968 w 2469107"/>
                  <a:gd name="connsiteY1" fmla="*/ 9945 h 1500183"/>
                  <a:gd name="connsiteX2" fmla="*/ 2469107 w 2469107"/>
                  <a:gd name="connsiteY2" fmla="*/ 0 h 1500183"/>
                  <a:gd name="connsiteX3" fmla="*/ 2467885 w 2469107"/>
                  <a:gd name="connsiteY3" fmla="*/ 937045 h 1500183"/>
                  <a:gd name="connsiteX4" fmla="*/ 1750252 w 2469107"/>
                  <a:gd name="connsiteY4" fmla="*/ 936247 h 1500183"/>
                  <a:gd name="connsiteX5" fmla="*/ 1755057 w 2469107"/>
                  <a:gd name="connsiteY5" fmla="*/ 1493416 h 1500183"/>
                  <a:gd name="connsiteX6" fmla="*/ 1062413 w 2469107"/>
                  <a:gd name="connsiteY6" fmla="*/ 1500183 h 1500183"/>
                  <a:gd name="connsiteX7" fmla="*/ 1062492 w 2469107"/>
                  <a:gd name="connsiteY7" fmla="*/ 935864 h 1500183"/>
                  <a:gd name="connsiteX8" fmla="*/ 0 w 2469107"/>
                  <a:gd name="connsiteY8" fmla="*/ 943391 h 1500183"/>
                  <a:gd name="connsiteX0" fmla="*/ 0 w 2469107"/>
                  <a:gd name="connsiteY0" fmla="*/ 943391 h 1500183"/>
                  <a:gd name="connsiteX1" fmla="*/ 1968 w 2469107"/>
                  <a:gd name="connsiteY1" fmla="*/ 9945 h 1500183"/>
                  <a:gd name="connsiteX2" fmla="*/ 2469107 w 2469107"/>
                  <a:gd name="connsiteY2" fmla="*/ 0 h 1500183"/>
                  <a:gd name="connsiteX3" fmla="*/ 2467885 w 2469107"/>
                  <a:gd name="connsiteY3" fmla="*/ 937045 h 1500183"/>
                  <a:gd name="connsiteX4" fmla="*/ 1750252 w 2469107"/>
                  <a:gd name="connsiteY4" fmla="*/ 936247 h 1500183"/>
                  <a:gd name="connsiteX5" fmla="*/ 1748912 w 2469107"/>
                  <a:gd name="connsiteY5" fmla="*/ 1493416 h 1500183"/>
                  <a:gd name="connsiteX6" fmla="*/ 1062413 w 2469107"/>
                  <a:gd name="connsiteY6" fmla="*/ 1500183 h 1500183"/>
                  <a:gd name="connsiteX7" fmla="*/ 1062492 w 2469107"/>
                  <a:gd name="connsiteY7" fmla="*/ 935864 h 1500183"/>
                  <a:gd name="connsiteX8" fmla="*/ 0 w 2469107"/>
                  <a:gd name="connsiteY8" fmla="*/ 943391 h 1500183"/>
                  <a:gd name="connsiteX0" fmla="*/ 0 w 2469107"/>
                  <a:gd name="connsiteY0" fmla="*/ 943391 h 1500183"/>
                  <a:gd name="connsiteX1" fmla="*/ 1968 w 2469107"/>
                  <a:gd name="connsiteY1" fmla="*/ 9945 h 1500183"/>
                  <a:gd name="connsiteX2" fmla="*/ 2469107 w 2469107"/>
                  <a:gd name="connsiteY2" fmla="*/ 0 h 1500183"/>
                  <a:gd name="connsiteX3" fmla="*/ 2467885 w 2469107"/>
                  <a:gd name="connsiteY3" fmla="*/ 937045 h 1500183"/>
                  <a:gd name="connsiteX4" fmla="*/ 1750252 w 2469107"/>
                  <a:gd name="connsiteY4" fmla="*/ 936247 h 1500183"/>
                  <a:gd name="connsiteX5" fmla="*/ 1748912 w 2469107"/>
                  <a:gd name="connsiteY5" fmla="*/ 1493416 h 1500183"/>
                  <a:gd name="connsiteX6" fmla="*/ 1062413 w 2469107"/>
                  <a:gd name="connsiteY6" fmla="*/ 1500183 h 1500183"/>
                  <a:gd name="connsiteX7" fmla="*/ 1062492 w 2469107"/>
                  <a:gd name="connsiteY7" fmla="*/ 935864 h 1500183"/>
                  <a:gd name="connsiteX8" fmla="*/ 0 w 2469107"/>
                  <a:gd name="connsiteY8" fmla="*/ 943391 h 1500183"/>
                  <a:gd name="connsiteX0" fmla="*/ 0 w 2541642"/>
                  <a:gd name="connsiteY0" fmla="*/ 943391 h 1500183"/>
                  <a:gd name="connsiteX1" fmla="*/ 1968 w 2541642"/>
                  <a:gd name="connsiteY1" fmla="*/ 9945 h 1500183"/>
                  <a:gd name="connsiteX2" fmla="*/ 2469107 w 2541642"/>
                  <a:gd name="connsiteY2" fmla="*/ 0 h 1500183"/>
                  <a:gd name="connsiteX3" fmla="*/ 2541628 w 2541642"/>
                  <a:gd name="connsiteY3" fmla="*/ 937045 h 1500183"/>
                  <a:gd name="connsiteX4" fmla="*/ 1750252 w 2541642"/>
                  <a:gd name="connsiteY4" fmla="*/ 936247 h 1500183"/>
                  <a:gd name="connsiteX5" fmla="*/ 1748912 w 2541642"/>
                  <a:gd name="connsiteY5" fmla="*/ 1493416 h 1500183"/>
                  <a:gd name="connsiteX6" fmla="*/ 1062413 w 2541642"/>
                  <a:gd name="connsiteY6" fmla="*/ 1500183 h 1500183"/>
                  <a:gd name="connsiteX7" fmla="*/ 1062492 w 2541642"/>
                  <a:gd name="connsiteY7" fmla="*/ 935864 h 1500183"/>
                  <a:gd name="connsiteX8" fmla="*/ 0 w 2541642"/>
                  <a:gd name="connsiteY8" fmla="*/ 943391 h 1500183"/>
                  <a:gd name="connsiteX0" fmla="*/ 0 w 2541809"/>
                  <a:gd name="connsiteY0" fmla="*/ 943391 h 1500183"/>
                  <a:gd name="connsiteX1" fmla="*/ 1968 w 2541809"/>
                  <a:gd name="connsiteY1" fmla="*/ 9945 h 1500183"/>
                  <a:gd name="connsiteX2" fmla="*/ 2538753 w 2541809"/>
                  <a:gd name="connsiteY2" fmla="*/ 0 h 1500183"/>
                  <a:gd name="connsiteX3" fmla="*/ 2541628 w 2541809"/>
                  <a:gd name="connsiteY3" fmla="*/ 937045 h 1500183"/>
                  <a:gd name="connsiteX4" fmla="*/ 1750252 w 2541809"/>
                  <a:gd name="connsiteY4" fmla="*/ 936247 h 1500183"/>
                  <a:gd name="connsiteX5" fmla="*/ 1748912 w 2541809"/>
                  <a:gd name="connsiteY5" fmla="*/ 1493416 h 1500183"/>
                  <a:gd name="connsiteX6" fmla="*/ 1062413 w 2541809"/>
                  <a:gd name="connsiteY6" fmla="*/ 1500183 h 1500183"/>
                  <a:gd name="connsiteX7" fmla="*/ 1062492 w 2541809"/>
                  <a:gd name="connsiteY7" fmla="*/ 935864 h 1500183"/>
                  <a:gd name="connsiteX8" fmla="*/ 0 w 2541809"/>
                  <a:gd name="connsiteY8" fmla="*/ 943391 h 1500183"/>
                  <a:gd name="connsiteX0" fmla="*/ 0 w 2541903"/>
                  <a:gd name="connsiteY0" fmla="*/ 943391 h 1500183"/>
                  <a:gd name="connsiteX1" fmla="*/ 1968 w 2541903"/>
                  <a:gd name="connsiteY1" fmla="*/ 9945 h 1500183"/>
                  <a:gd name="connsiteX2" fmla="*/ 2540801 w 2541903"/>
                  <a:gd name="connsiteY2" fmla="*/ 0 h 1500183"/>
                  <a:gd name="connsiteX3" fmla="*/ 2541628 w 2541903"/>
                  <a:gd name="connsiteY3" fmla="*/ 937045 h 1500183"/>
                  <a:gd name="connsiteX4" fmla="*/ 1750252 w 2541903"/>
                  <a:gd name="connsiteY4" fmla="*/ 936247 h 1500183"/>
                  <a:gd name="connsiteX5" fmla="*/ 1748912 w 2541903"/>
                  <a:gd name="connsiteY5" fmla="*/ 1493416 h 1500183"/>
                  <a:gd name="connsiteX6" fmla="*/ 1062413 w 2541903"/>
                  <a:gd name="connsiteY6" fmla="*/ 1500183 h 1500183"/>
                  <a:gd name="connsiteX7" fmla="*/ 1062492 w 2541903"/>
                  <a:gd name="connsiteY7" fmla="*/ 935864 h 1500183"/>
                  <a:gd name="connsiteX8" fmla="*/ 0 w 2541903"/>
                  <a:gd name="connsiteY8" fmla="*/ 943391 h 1500183"/>
                  <a:gd name="connsiteX0" fmla="*/ 0 w 2542850"/>
                  <a:gd name="connsiteY0" fmla="*/ 948153 h 1504945"/>
                  <a:gd name="connsiteX1" fmla="*/ 1968 w 2542850"/>
                  <a:gd name="connsiteY1" fmla="*/ 14707 h 1504945"/>
                  <a:gd name="connsiteX2" fmla="*/ 2542850 w 2542850"/>
                  <a:gd name="connsiteY2" fmla="*/ 0 h 1504945"/>
                  <a:gd name="connsiteX3" fmla="*/ 2541628 w 2542850"/>
                  <a:gd name="connsiteY3" fmla="*/ 941807 h 1504945"/>
                  <a:gd name="connsiteX4" fmla="*/ 1750252 w 2542850"/>
                  <a:gd name="connsiteY4" fmla="*/ 941009 h 1504945"/>
                  <a:gd name="connsiteX5" fmla="*/ 1748912 w 2542850"/>
                  <a:gd name="connsiteY5" fmla="*/ 1498178 h 1504945"/>
                  <a:gd name="connsiteX6" fmla="*/ 1062413 w 2542850"/>
                  <a:gd name="connsiteY6" fmla="*/ 1504945 h 1504945"/>
                  <a:gd name="connsiteX7" fmla="*/ 1062492 w 2542850"/>
                  <a:gd name="connsiteY7" fmla="*/ 940626 h 1504945"/>
                  <a:gd name="connsiteX8" fmla="*/ 0 w 2542850"/>
                  <a:gd name="connsiteY8" fmla="*/ 948153 h 1504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42850" h="1504945">
                    <a:moveTo>
                      <a:pt x="0" y="948153"/>
                    </a:moveTo>
                    <a:cubicBezTo>
                      <a:pt x="2756" y="757654"/>
                      <a:pt x="-788" y="217906"/>
                      <a:pt x="1968" y="14707"/>
                    </a:cubicBezTo>
                    <a:lnTo>
                      <a:pt x="2542850" y="0"/>
                    </a:lnTo>
                    <a:cubicBezTo>
                      <a:pt x="2541638" y="331398"/>
                      <a:pt x="2542840" y="610409"/>
                      <a:pt x="2541628" y="941807"/>
                    </a:cubicBezTo>
                    <a:lnTo>
                      <a:pt x="1750252" y="941009"/>
                    </a:lnTo>
                    <a:cubicBezTo>
                      <a:pt x="1749805" y="1135992"/>
                      <a:pt x="1749359" y="1203182"/>
                      <a:pt x="1748912" y="1498178"/>
                    </a:cubicBezTo>
                    <a:lnTo>
                      <a:pt x="1062413" y="1504945"/>
                    </a:lnTo>
                    <a:cubicBezTo>
                      <a:pt x="1063831" y="1299376"/>
                      <a:pt x="1061074" y="1146195"/>
                      <a:pt x="1062492" y="940626"/>
                    </a:cubicBezTo>
                    <a:lnTo>
                      <a:pt x="0" y="94815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0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s-ES" sz="1000">
                  <a:solidFill>
                    <a:srgbClr val="59595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48" name="Oval 12">
                <a:extLst>
                  <a:ext uri="{FF2B5EF4-FFF2-40B4-BE49-F238E27FC236}">
                    <a16:creationId xmlns:a16="http://schemas.microsoft.com/office/drawing/2014/main" id="{4B6429BE-E6BD-1A20-A882-980B06A038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440" y="1613683"/>
                <a:ext cx="1021445" cy="591346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pt-BR" sz="1000" b="1" noProof="1">
                    <a:latin typeface="Arial" panose="020B0604020202020204" pitchFamily="34" charset="0"/>
                  </a:rPr>
                  <a:t>GOVERNANÇA</a:t>
                </a:r>
              </a:p>
              <a:p>
                <a:endParaRPr lang="pt-BR" sz="1000" noProof="1">
                  <a:latin typeface="Arial" panose="020B0604020202020204" pitchFamily="34" charset="0"/>
                </a:endParaRPr>
              </a:p>
              <a:p>
                <a:r>
                  <a:rPr lang="pt-BR" sz="1000" noProof="1">
                    <a:latin typeface="Arial" panose="020B0604020202020204" pitchFamily="34" charset="0"/>
                  </a:rPr>
                  <a:t>Dinàmica</a:t>
                </a:r>
              </a:p>
              <a:p>
                <a:r>
                  <a:rPr lang="pt-BR" sz="1000" noProof="1">
                    <a:latin typeface="Arial" panose="020B0604020202020204" pitchFamily="34" charset="0"/>
                  </a:rPr>
                  <a:t>Horitzontal</a:t>
                </a:r>
              </a:p>
              <a:p>
                <a:r>
                  <a:rPr lang="pt-BR" sz="1000" noProof="1">
                    <a:latin typeface="Arial" panose="020B0604020202020204" pitchFamily="34" charset="0"/>
                  </a:rPr>
                  <a:t>Demà</a:t>
                </a:r>
              </a:p>
            </p:txBody>
          </p:sp>
        </p:grpSp>
        <p:sp>
          <p:nvSpPr>
            <p:cNvPr id="6" name="Estrella: 5 puntas 183">
              <a:extLst>
                <a:ext uri="{FF2B5EF4-FFF2-40B4-BE49-F238E27FC236}">
                  <a16:creationId xmlns:a16="http://schemas.microsoft.com/office/drawing/2014/main" id="{301C8AAE-B890-738C-2514-DEF71E49EBC1}"/>
                </a:ext>
              </a:extLst>
            </p:cNvPr>
            <p:cNvSpPr/>
            <p:nvPr/>
          </p:nvSpPr>
          <p:spPr>
            <a:xfrm>
              <a:off x="1661626" y="3268880"/>
              <a:ext cx="5907303" cy="944878"/>
            </a:xfrm>
            <a:custGeom>
              <a:avLst/>
              <a:gdLst>
                <a:gd name="connsiteX0" fmla="*/ 1 w 1282700"/>
                <a:gd name="connsiteY0" fmla="*/ 556041 h 1455737"/>
                <a:gd name="connsiteX1" fmla="*/ 489951 w 1282700"/>
                <a:gd name="connsiteY1" fmla="*/ 556045 h 1455737"/>
                <a:gd name="connsiteX2" fmla="*/ 641350 w 1282700"/>
                <a:gd name="connsiteY2" fmla="*/ 0 h 1455737"/>
                <a:gd name="connsiteX3" fmla="*/ 792749 w 1282700"/>
                <a:gd name="connsiteY3" fmla="*/ 556045 h 1455737"/>
                <a:gd name="connsiteX4" fmla="*/ 1282699 w 1282700"/>
                <a:gd name="connsiteY4" fmla="*/ 556041 h 1455737"/>
                <a:gd name="connsiteX5" fmla="*/ 886320 w 1282700"/>
                <a:gd name="connsiteY5" fmla="*/ 899691 h 1455737"/>
                <a:gd name="connsiteX6" fmla="*/ 1037725 w 1282700"/>
                <a:gd name="connsiteY6" fmla="*/ 1455733 h 1455737"/>
                <a:gd name="connsiteX7" fmla="*/ 641350 w 1282700"/>
                <a:gd name="connsiteY7" fmla="*/ 1112076 h 1455737"/>
                <a:gd name="connsiteX8" fmla="*/ 244975 w 1282700"/>
                <a:gd name="connsiteY8" fmla="*/ 1455733 h 1455737"/>
                <a:gd name="connsiteX9" fmla="*/ 396380 w 1282700"/>
                <a:gd name="connsiteY9" fmla="*/ 899691 h 1455737"/>
                <a:gd name="connsiteX10" fmla="*/ 1 w 1282700"/>
                <a:gd name="connsiteY10" fmla="*/ 556041 h 1455737"/>
                <a:gd name="connsiteX0" fmla="*/ 0 w 1282698"/>
                <a:gd name="connsiteY0" fmla="*/ 556041 h 1455733"/>
                <a:gd name="connsiteX1" fmla="*/ 489950 w 1282698"/>
                <a:gd name="connsiteY1" fmla="*/ 556045 h 1455733"/>
                <a:gd name="connsiteX2" fmla="*/ 641349 w 1282698"/>
                <a:gd name="connsiteY2" fmla="*/ 0 h 1455733"/>
                <a:gd name="connsiteX3" fmla="*/ 792748 w 1282698"/>
                <a:gd name="connsiteY3" fmla="*/ 556045 h 1455733"/>
                <a:gd name="connsiteX4" fmla="*/ 1282698 w 1282698"/>
                <a:gd name="connsiteY4" fmla="*/ 556041 h 1455733"/>
                <a:gd name="connsiteX5" fmla="*/ 1178419 w 1282698"/>
                <a:gd name="connsiteY5" fmla="*/ 988591 h 1455733"/>
                <a:gd name="connsiteX6" fmla="*/ 1037724 w 1282698"/>
                <a:gd name="connsiteY6" fmla="*/ 1455733 h 1455733"/>
                <a:gd name="connsiteX7" fmla="*/ 641349 w 1282698"/>
                <a:gd name="connsiteY7" fmla="*/ 1112076 h 1455733"/>
                <a:gd name="connsiteX8" fmla="*/ 244974 w 1282698"/>
                <a:gd name="connsiteY8" fmla="*/ 1455733 h 1455733"/>
                <a:gd name="connsiteX9" fmla="*/ 396379 w 1282698"/>
                <a:gd name="connsiteY9" fmla="*/ 899691 h 1455733"/>
                <a:gd name="connsiteX10" fmla="*/ 0 w 1282698"/>
                <a:gd name="connsiteY10" fmla="*/ 556041 h 1455733"/>
                <a:gd name="connsiteX0" fmla="*/ 0 w 1282698"/>
                <a:gd name="connsiteY0" fmla="*/ 571496 h 1471188"/>
                <a:gd name="connsiteX1" fmla="*/ 8267 w 1282698"/>
                <a:gd name="connsiteY1" fmla="*/ 0 h 1471188"/>
                <a:gd name="connsiteX2" fmla="*/ 641349 w 1282698"/>
                <a:gd name="connsiteY2" fmla="*/ 15455 h 1471188"/>
                <a:gd name="connsiteX3" fmla="*/ 792748 w 1282698"/>
                <a:gd name="connsiteY3" fmla="*/ 571500 h 1471188"/>
                <a:gd name="connsiteX4" fmla="*/ 1282698 w 1282698"/>
                <a:gd name="connsiteY4" fmla="*/ 571496 h 1471188"/>
                <a:gd name="connsiteX5" fmla="*/ 1178419 w 1282698"/>
                <a:gd name="connsiteY5" fmla="*/ 1004046 h 1471188"/>
                <a:gd name="connsiteX6" fmla="*/ 1037724 w 1282698"/>
                <a:gd name="connsiteY6" fmla="*/ 1471188 h 1471188"/>
                <a:gd name="connsiteX7" fmla="*/ 641349 w 1282698"/>
                <a:gd name="connsiteY7" fmla="*/ 1127531 h 1471188"/>
                <a:gd name="connsiteX8" fmla="*/ 244974 w 1282698"/>
                <a:gd name="connsiteY8" fmla="*/ 1471188 h 1471188"/>
                <a:gd name="connsiteX9" fmla="*/ 396379 w 1282698"/>
                <a:gd name="connsiteY9" fmla="*/ 915146 h 1471188"/>
                <a:gd name="connsiteX10" fmla="*/ 0 w 1282698"/>
                <a:gd name="connsiteY10" fmla="*/ 571496 h 1471188"/>
                <a:gd name="connsiteX0" fmla="*/ 0 w 1282698"/>
                <a:gd name="connsiteY0" fmla="*/ 571496 h 1471188"/>
                <a:gd name="connsiteX1" fmla="*/ 8267 w 1282698"/>
                <a:gd name="connsiteY1" fmla="*/ 0 h 1471188"/>
                <a:gd name="connsiteX2" fmla="*/ 641349 w 1282698"/>
                <a:gd name="connsiteY2" fmla="*/ 15455 h 1471188"/>
                <a:gd name="connsiteX3" fmla="*/ 792748 w 1282698"/>
                <a:gd name="connsiteY3" fmla="*/ 571500 h 1471188"/>
                <a:gd name="connsiteX4" fmla="*/ 1282698 w 1282698"/>
                <a:gd name="connsiteY4" fmla="*/ 571496 h 1471188"/>
                <a:gd name="connsiteX5" fmla="*/ 1178419 w 1282698"/>
                <a:gd name="connsiteY5" fmla="*/ 1004046 h 1471188"/>
                <a:gd name="connsiteX6" fmla="*/ 1037724 w 1282698"/>
                <a:gd name="connsiteY6" fmla="*/ 1471188 h 1471188"/>
                <a:gd name="connsiteX7" fmla="*/ 641349 w 1282698"/>
                <a:gd name="connsiteY7" fmla="*/ 1127531 h 1471188"/>
                <a:gd name="connsiteX8" fmla="*/ 244974 w 1282698"/>
                <a:gd name="connsiteY8" fmla="*/ 1471188 h 1471188"/>
                <a:gd name="connsiteX9" fmla="*/ 396379 w 1282698"/>
                <a:gd name="connsiteY9" fmla="*/ 915146 h 1471188"/>
                <a:gd name="connsiteX10" fmla="*/ 0 w 1282698"/>
                <a:gd name="connsiteY10" fmla="*/ 571496 h 1471188"/>
                <a:gd name="connsiteX0" fmla="*/ 0 w 2462886"/>
                <a:gd name="connsiteY0" fmla="*/ 571496 h 1471188"/>
                <a:gd name="connsiteX1" fmla="*/ 8267 w 2462886"/>
                <a:gd name="connsiteY1" fmla="*/ 0 h 1471188"/>
                <a:gd name="connsiteX2" fmla="*/ 2462886 w 2462886"/>
                <a:gd name="connsiteY2" fmla="*/ 15455 h 1471188"/>
                <a:gd name="connsiteX3" fmla="*/ 792748 w 2462886"/>
                <a:gd name="connsiteY3" fmla="*/ 571500 h 1471188"/>
                <a:gd name="connsiteX4" fmla="*/ 1282698 w 2462886"/>
                <a:gd name="connsiteY4" fmla="*/ 571496 h 1471188"/>
                <a:gd name="connsiteX5" fmla="*/ 1178419 w 2462886"/>
                <a:gd name="connsiteY5" fmla="*/ 1004046 h 1471188"/>
                <a:gd name="connsiteX6" fmla="*/ 1037724 w 2462886"/>
                <a:gd name="connsiteY6" fmla="*/ 1471188 h 1471188"/>
                <a:gd name="connsiteX7" fmla="*/ 641349 w 2462886"/>
                <a:gd name="connsiteY7" fmla="*/ 1127531 h 1471188"/>
                <a:gd name="connsiteX8" fmla="*/ 244974 w 2462886"/>
                <a:gd name="connsiteY8" fmla="*/ 1471188 h 1471188"/>
                <a:gd name="connsiteX9" fmla="*/ 396379 w 2462886"/>
                <a:gd name="connsiteY9" fmla="*/ 915146 h 1471188"/>
                <a:gd name="connsiteX10" fmla="*/ 0 w 2462886"/>
                <a:gd name="connsiteY10" fmla="*/ 571496 h 1471188"/>
                <a:gd name="connsiteX0" fmla="*/ 0 w 2451757"/>
                <a:gd name="connsiteY0" fmla="*/ 594141 h 1493833"/>
                <a:gd name="connsiteX1" fmla="*/ 8267 w 2451757"/>
                <a:gd name="connsiteY1" fmla="*/ 22645 h 1493833"/>
                <a:gd name="connsiteX2" fmla="*/ 2451757 w 2451757"/>
                <a:gd name="connsiteY2" fmla="*/ 0 h 1493833"/>
                <a:gd name="connsiteX3" fmla="*/ 792748 w 2451757"/>
                <a:gd name="connsiteY3" fmla="*/ 594145 h 1493833"/>
                <a:gd name="connsiteX4" fmla="*/ 1282698 w 2451757"/>
                <a:gd name="connsiteY4" fmla="*/ 594141 h 1493833"/>
                <a:gd name="connsiteX5" fmla="*/ 1178419 w 2451757"/>
                <a:gd name="connsiteY5" fmla="*/ 1026691 h 1493833"/>
                <a:gd name="connsiteX6" fmla="*/ 1037724 w 2451757"/>
                <a:gd name="connsiteY6" fmla="*/ 1493833 h 1493833"/>
                <a:gd name="connsiteX7" fmla="*/ 641349 w 2451757"/>
                <a:gd name="connsiteY7" fmla="*/ 1150176 h 1493833"/>
                <a:gd name="connsiteX8" fmla="*/ 244974 w 2451757"/>
                <a:gd name="connsiteY8" fmla="*/ 1493833 h 1493833"/>
                <a:gd name="connsiteX9" fmla="*/ 396379 w 2451757"/>
                <a:gd name="connsiteY9" fmla="*/ 937791 h 1493833"/>
                <a:gd name="connsiteX10" fmla="*/ 0 w 2451757"/>
                <a:gd name="connsiteY10" fmla="*/ 594141 h 1493833"/>
                <a:gd name="connsiteX0" fmla="*/ 0 w 2451757"/>
                <a:gd name="connsiteY0" fmla="*/ 594141 h 1493833"/>
                <a:gd name="connsiteX1" fmla="*/ 8267 w 2451757"/>
                <a:gd name="connsiteY1" fmla="*/ 22645 h 1493833"/>
                <a:gd name="connsiteX2" fmla="*/ 2451757 w 2451757"/>
                <a:gd name="connsiteY2" fmla="*/ 0 h 1493833"/>
                <a:gd name="connsiteX3" fmla="*/ 2448120 w 2451757"/>
                <a:gd name="connsiteY3" fmla="*/ 994195 h 1493833"/>
                <a:gd name="connsiteX4" fmla="*/ 1282698 w 2451757"/>
                <a:gd name="connsiteY4" fmla="*/ 594141 h 1493833"/>
                <a:gd name="connsiteX5" fmla="*/ 1178419 w 2451757"/>
                <a:gd name="connsiteY5" fmla="*/ 1026691 h 1493833"/>
                <a:gd name="connsiteX6" fmla="*/ 1037724 w 2451757"/>
                <a:gd name="connsiteY6" fmla="*/ 1493833 h 1493833"/>
                <a:gd name="connsiteX7" fmla="*/ 641349 w 2451757"/>
                <a:gd name="connsiteY7" fmla="*/ 1150176 h 1493833"/>
                <a:gd name="connsiteX8" fmla="*/ 244974 w 2451757"/>
                <a:gd name="connsiteY8" fmla="*/ 1493833 h 1493833"/>
                <a:gd name="connsiteX9" fmla="*/ 396379 w 2451757"/>
                <a:gd name="connsiteY9" fmla="*/ 937791 h 1493833"/>
                <a:gd name="connsiteX10" fmla="*/ 0 w 2451757"/>
                <a:gd name="connsiteY10" fmla="*/ 594141 h 1493833"/>
                <a:gd name="connsiteX0" fmla="*/ 0 w 2451757"/>
                <a:gd name="connsiteY0" fmla="*/ 594141 h 1493833"/>
                <a:gd name="connsiteX1" fmla="*/ 8267 w 2451757"/>
                <a:gd name="connsiteY1" fmla="*/ 22645 h 1493833"/>
                <a:gd name="connsiteX2" fmla="*/ 2451757 w 2451757"/>
                <a:gd name="connsiteY2" fmla="*/ 0 h 1493833"/>
                <a:gd name="connsiteX3" fmla="*/ 2448120 w 2451757"/>
                <a:gd name="connsiteY3" fmla="*/ 994195 h 1493833"/>
                <a:gd name="connsiteX4" fmla="*/ 1563694 w 2451757"/>
                <a:gd name="connsiteY4" fmla="*/ 1006891 h 1493833"/>
                <a:gd name="connsiteX5" fmla="*/ 1178419 w 2451757"/>
                <a:gd name="connsiteY5" fmla="*/ 1026691 h 1493833"/>
                <a:gd name="connsiteX6" fmla="*/ 1037724 w 2451757"/>
                <a:gd name="connsiteY6" fmla="*/ 1493833 h 1493833"/>
                <a:gd name="connsiteX7" fmla="*/ 641349 w 2451757"/>
                <a:gd name="connsiteY7" fmla="*/ 1150176 h 1493833"/>
                <a:gd name="connsiteX8" fmla="*/ 244974 w 2451757"/>
                <a:gd name="connsiteY8" fmla="*/ 1493833 h 1493833"/>
                <a:gd name="connsiteX9" fmla="*/ 396379 w 2451757"/>
                <a:gd name="connsiteY9" fmla="*/ 937791 h 1493833"/>
                <a:gd name="connsiteX10" fmla="*/ 0 w 2451757"/>
                <a:gd name="connsiteY10" fmla="*/ 594141 h 1493833"/>
                <a:gd name="connsiteX0" fmla="*/ 0 w 2451757"/>
                <a:gd name="connsiteY0" fmla="*/ 594141 h 1591841"/>
                <a:gd name="connsiteX1" fmla="*/ 8267 w 2451757"/>
                <a:gd name="connsiteY1" fmla="*/ 22645 h 1591841"/>
                <a:gd name="connsiteX2" fmla="*/ 2451757 w 2451757"/>
                <a:gd name="connsiteY2" fmla="*/ 0 h 1591841"/>
                <a:gd name="connsiteX3" fmla="*/ 2448120 w 2451757"/>
                <a:gd name="connsiteY3" fmla="*/ 994195 h 1591841"/>
                <a:gd name="connsiteX4" fmla="*/ 1563694 w 2451757"/>
                <a:gd name="connsiteY4" fmla="*/ 1006891 h 1591841"/>
                <a:gd name="connsiteX5" fmla="*/ 1562354 w 2451757"/>
                <a:gd name="connsiteY5" fmla="*/ 1591841 h 1591841"/>
                <a:gd name="connsiteX6" fmla="*/ 1037724 w 2451757"/>
                <a:gd name="connsiteY6" fmla="*/ 1493833 h 1591841"/>
                <a:gd name="connsiteX7" fmla="*/ 641349 w 2451757"/>
                <a:gd name="connsiteY7" fmla="*/ 1150176 h 1591841"/>
                <a:gd name="connsiteX8" fmla="*/ 244974 w 2451757"/>
                <a:gd name="connsiteY8" fmla="*/ 1493833 h 1591841"/>
                <a:gd name="connsiteX9" fmla="*/ 396379 w 2451757"/>
                <a:gd name="connsiteY9" fmla="*/ 937791 h 1591841"/>
                <a:gd name="connsiteX10" fmla="*/ 0 w 2451757"/>
                <a:gd name="connsiteY10" fmla="*/ 594141 h 1591841"/>
                <a:gd name="connsiteX0" fmla="*/ 0 w 2451757"/>
                <a:gd name="connsiteY0" fmla="*/ 594141 h 1601783"/>
                <a:gd name="connsiteX1" fmla="*/ 8267 w 2451757"/>
                <a:gd name="connsiteY1" fmla="*/ 22645 h 1601783"/>
                <a:gd name="connsiteX2" fmla="*/ 2451757 w 2451757"/>
                <a:gd name="connsiteY2" fmla="*/ 0 h 1601783"/>
                <a:gd name="connsiteX3" fmla="*/ 2448120 w 2451757"/>
                <a:gd name="connsiteY3" fmla="*/ 994195 h 1601783"/>
                <a:gd name="connsiteX4" fmla="*/ 1563694 w 2451757"/>
                <a:gd name="connsiteY4" fmla="*/ 1006891 h 1601783"/>
                <a:gd name="connsiteX5" fmla="*/ 1562354 w 2451757"/>
                <a:gd name="connsiteY5" fmla="*/ 1591841 h 1601783"/>
                <a:gd name="connsiteX6" fmla="*/ 901399 w 2451757"/>
                <a:gd name="connsiteY6" fmla="*/ 1601783 h 1601783"/>
                <a:gd name="connsiteX7" fmla="*/ 641349 w 2451757"/>
                <a:gd name="connsiteY7" fmla="*/ 1150176 h 1601783"/>
                <a:gd name="connsiteX8" fmla="*/ 244974 w 2451757"/>
                <a:gd name="connsiteY8" fmla="*/ 1493833 h 1601783"/>
                <a:gd name="connsiteX9" fmla="*/ 396379 w 2451757"/>
                <a:gd name="connsiteY9" fmla="*/ 937791 h 1601783"/>
                <a:gd name="connsiteX10" fmla="*/ 0 w 2451757"/>
                <a:gd name="connsiteY10" fmla="*/ 594141 h 1601783"/>
                <a:gd name="connsiteX0" fmla="*/ 0 w 2451757"/>
                <a:gd name="connsiteY0" fmla="*/ 594141 h 1601783"/>
                <a:gd name="connsiteX1" fmla="*/ 8267 w 2451757"/>
                <a:gd name="connsiteY1" fmla="*/ 22645 h 1601783"/>
                <a:gd name="connsiteX2" fmla="*/ 2451757 w 2451757"/>
                <a:gd name="connsiteY2" fmla="*/ 0 h 1601783"/>
                <a:gd name="connsiteX3" fmla="*/ 2448120 w 2451757"/>
                <a:gd name="connsiteY3" fmla="*/ 994195 h 1601783"/>
                <a:gd name="connsiteX4" fmla="*/ 1563694 w 2451757"/>
                <a:gd name="connsiteY4" fmla="*/ 1006891 h 1601783"/>
                <a:gd name="connsiteX5" fmla="*/ 1562354 w 2451757"/>
                <a:gd name="connsiteY5" fmla="*/ 1591841 h 1601783"/>
                <a:gd name="connsiteX6" fmla="*/ 901399 w 2451757"/>
                <a:gd name="connsiteY6" fmla="*/ 1601783 h 1601783"/>
                <a:gd name="connsiteX7" fmla="*/ 891741 w 2451757"/>
                <a:gd name="connsiteY7" fmla="*/ 972376 h 1601783"/>
                <a:gd name="connsiteX8" fmla="*/ 244974 w 2451757"/>
                <a:gd name="connsiteY8" fmla="*/ 1493833 h 1601783"/>
                <a:gd name="connsiteX9" fmla="*/ 396379 w 2451757"/>
                <a:gd name="connsiteY9" fmla="*/ 937791 h 1601783"/>
                <a:gd name="connsiteX10" fmla="*/ 0 w 2451757"/>
                <a:gd name="connsiteY10" fmla="*/ 594141 h 1601783"/>
                <a:gd name="connsiteX0" fmla="*/ 0 w 2451757"/>
                <a:gd name="connsiteY0" fmla="*/ 594141 h 1601783"/>
                <a:gd name="connsiteX1" fmla="*/ 8267 w 2451757"/>
                <a:gd name="connsiteY1" fmla="*/ 22645 h 1601783"/>
                <a:gd name="connsiteX2" fmla="*/ 2451757 w 2451757"/>
                <a:gd name="connsiteY2" fmla="*/ 0 h 1601783"/>
                <a:gd name="connsiteX3" fmla="*/ 2448120 w 2451757"/>
                <a:gd name="connsiteY3" fmla="*/ 994195 h 1601783"/>
                <a:gd name="connsiteX4" fmla="*/ 1563694 w 2451757"/>
                <a:gd name="connsiteY4" fmla="*/ 1006891 h 1601783"/>
                <a:gd name="connsiteX5" fmla="*/ 1562354 w 2451757"/>
                <a:gd name="connsiteY5" fmla="*/ 1591841 h 1601783"/>
                <a:gd name="connsiteX6" fmla="*/ 901399 w 2451757"/>
                <a:gd name="connsiteY6" fmla="*/ 1601783 h 1601783"/>
                <a:gd name="connsiteX7" fmla="*/ 891741 w 2451757"/>
                <a:gd name="connsiteY7" fmla="*/ 972376 h 1601783"/>
                <a:gd name="connsiteX8" fmla="*/ 244974 w 2451757"/>
                <a:gd name="connsiteY8" fmla="*/ 1493833 h 1601783"/>
                <a:gd name="connsiteX9" fmla="*/ 45830 w 2451757"/>
                <a:gd name="connsiteY9" fmla="*/ 975891 h 1601783"/>
                <a:gd name="connsiteX10" fmla="*/ 0 w 2451757"/>
                <a:gd name="connsiteY10" fmla="*/ 594141 h 1601783"/>
                <a:gd name="connsiteX0" fmla="*/ 0 w 2451757"/>
                <a:gd name="connsiteY0" fmla="*/ 594141 h 1601783"/>
                <a:gd name="connsiteX1" fmla="*/ 8267 w 2451757"/>
                <a:gd name="connsiteY1" fmla="*/ 22645 h 1601783"/>
                <a:gd name="connsiteX2" fmla="*/ 2451757 w 2451757"/>
                <a:gd name="connsiteY2" fmla="*/ 0 h 1601783"/>
                <a:gd name="connsiteX3" fmla="*/ 2448120 w 2451757"/>
                <a:gd name="connsiteY3" fmla="*/ 994195 h 1601783"/>
                <a:gd name="connsiteX4" fmla="*/ 1563694 w 2451757"/>
                <a:gd name="connsiteY4" fmla="*/ 1006891 h 1601783"/>
                <a:gd name="connsiteX5" fmla="*/ 1562354 w 2451757"/>
                <a:gd name="connsiteY5" fmla="*/ 1591841 h 1601783"/>
                <a:gd name="connsiteX6" fmla="*/ 901399 w 2451757"/>
                <a:gd name="connsiteY6" fmla="*/ 1601783 h 1601783"/>
                <a:gd name="connsiteX7" fmla="*/ 891741 w 2451757"/>
                <a:gd name="connsiteY7" fmla="*/ 972376 h 1601783"/>
                <a:gd name="connsiteX8" fmla="*/ 244974 w 2451757"/>
                <a:gd name="connsiteY8" fmla="*/ 1493833 h 1601783"/>
                <a:gd name="connsiteX9" fmla="*/ 0 w 2451757"/>
                <a:gd name="connsiteY9" fmla="*/ 594141 h 1601783"/>
                <a:gd name="connsiteX0" fmla="*/ 6086 w 2443932"/>
                <a:gd name="connsiteY0" fmla="*/ 1000541 h 1601783"/>
                <a:gd name="connsiteX1" fmla="*/ 442 w 2443932"/>
                <a:gd name="connsiteY1" fmla="*/ 22645 h 1601783"/>
                <a:gd name="connsiteX2" fmla="*/ 2443932 w 2443932"/>
                <a:gd name="connsiteY2" fmla="*/ 0 h 1601783"/>
                <a:gd name="connsiteX3" fmla="*/ 2440295 w 2443932"/>
                <a:gd name="connsiteY3" fmla="*/ 994195 h 1601783"/>
                <a:gd name="connsiteX4" fmla="*/ 1555869 w 2443932"/>
                <a:gd name="connsiteY4" fmla="*/ 1006891 h 1601783"/>
                <a:gd name="connsiteX5" fmla="*/ 1554529 w 2443932"/>
                <a:gd name="connsiteY5" fmla="*/ 1591841 h 1601783"/>
                <a:gd name="connsiteX6" fmla="*/ 893574 w 2443932"/>
                <a:gd name="connsiteY6" fmla="*/ 1601783 h 1601783"/>
                <a:gd name="connsiteX7" fmla="*/ 883916 w 2443932"/>
                <a:gd name="connsiteY7" fmla="*/ 972376 h 1601783"/>
                <a:gd name="connsiteX8" fmla="*/ 237149 w 2443932"/>
                <a:gd name="connsiteY8" fmla="*/ 1493833 h 1601783"/>
                <a:gd name="connsiteX9" fmla="*/ 6086 w 2443932"/>
                <a:gd name="connsiteY9" fmla="*/ 1000541 h 1601783"/>
                <a:gd name="connsiteX0" fmla="*/ 6086 w 2443932"/>
                <a:gd name="connsiteY0" fmla="*/ 1000541 h 1601783"/>
                <a:gd name="connsiteX1" fmla="*/ 442 w 2443932"/>
                <a:gd name="connsiteY1" fmla="*/ 22645 h 1601783"/>
                <a:gd name="connsiteX2" fmla="*/ 2443932 w 2443932"/>
                <a:gd name="connsiteY2" fmla="*/ 0 h 1601783"/>
                <a:gd name="connsiteX3" fmla="*/ 2440295 w 2443932"/>
                <a:gd name="connsiteY3" fmla="*/ 994195 h 1601783"/>
                <a:gd name="connsiteX4" fmla="*/ 1555869 w 2443932"/>
                <a:gd name="connsiteY4" fmla="*/ 1006891 h 1601783"/>
                <a:gd name="connsiteX5" fmla="*/ 1554529 w 2443932"/>
                <a:gd name="connsiteY5" fmla="*/ 1591841 h 1601783"/>
                <a:gd name="connsiteX6" fmla="*/ 893574 w 2443932"/>
                <a:gd name="connsiteY6" fmla="*/ 1601783 h 1601783"/>
                <a:gd name="connsiteX7" fmla="*/ 883916 w 2443932"/>
                <a:gd name="connsiteY7" fmla="*/ 972376 h 1601783"/>
                <a:gd name="connsiteX8" fmla="*/ 6086 w 2443932"/>
                <a:gd name="connsiteY8" fmla="*/ 1000541 h 1601783"/>
                <a:gd name="connsiteX0" fmla="*/ 6086 w 2443932"/>
                <a:gd name="connsiteY0" fmla="*/ 1000541 h 1601783"/>
                <a:gd name="connsiteX1" fmla="*/ 442 w 2443932"/>
                <a:gd name="connsiteY1" fmla="*/ 22645 h 1601783"/>
                <a:gd name="connsiteX2" fmla="*/ 2443932 w 2443932"/>
                <a:gd name="connsiteY2" fmla="*/ 0 h 1601783"/>
                <a:gd name="connsiteX3" fmla="*/ 2440295 w 2443932"/>
                <a:gd name="connsiteY3" fmla="*/ 994195 h 1601783"/>
                <a:gd name="connsiteX4" fmla="*/ 1555869 w 2443932"/>
                <a:gd name="connsiteY4" fmla="*/ 1006891 h 1601783"/>
                <a:gd name="connsiteX5" fmla="*/ 1554529 w 2443932"/>
                <a:gd name="connsiteY5" fmla="*/ 1591841 h 1601783"/>
                <a:gd name="connsiteX6" fmla="*/ 893574 w 2443932"/>
                <a:gd name="connsiteY6" fmla="*/ 1601783 h 1601783"/>
                <a:gd name="connsiteX7" fmla="*/ 886698 w 2443932"/>
                <a:gd name="connsiteY7" fmla="*/ 985076 h 1601783"/>
                <a:gd name="connsiteX8" fmla="*/ 6086 w 2443932"/>
                <a:gd name="connsiteY8" fmla="*/ 1000541 h 1601783"/>
                <a:gd name="connsiteX0" fmla="*/ 0 w 2460103"/>
                <a:gd name="connsiteY0" fmla="*/ 994191 h 1601783"/>
                <a:gd name="connsiteX1" fmla="*/ 16613 w 2460103"/>
                <a:gd name="connsiteY1" fmla="*/ 22645 h 1601783"/>
                <a:gd name="connsiteX2" fmla="*/ 2460103 w 2460103"/>
                <a:gd name="connsiteY2" fmla="*/ 0 h 1601783"/>
                <a:gd name="connsiteX3" fmla="*/ 2456466 w 2460103"/>
                <a:gd name="connsiteY3" fmla="*/ 994195 h 1601783"/>
                <a:gd name="connsiteX4" fmla="*/ 1572040 w 2460103"/>
                <a:gd name="connsiteY4" fmla="*/ 1006891 h 1601783"/>
                <a:gd name="connsiteX5" fmla="*/ 1570700 w 2460103"/>
                <a:gd name="connsiteY5" fmla="*/ 1591841 h 1601783"/>
                <a:gd name="connsiteX6" fmla="*/ 909745 w 2460103"/>
                <a:gd name="connsiteY6" fmla="*/ 1601783 h 1601783"/>
                <a:gd name="connsiteX7" fmla="*/ 902869 w 2460103"/>
                <a:gd name="connsiteY7" fmla="*/ 985076 h 1601783"/>
                <a:gd name="connsiteX8" fmla="*/ 0 w 2460103"/>
                <a:gd name="connsiteY8" fmla="*/ 994191 h 1601783"/>
                <a:gd name="connsiteX0" fmla="*/ 866 w 2460969"/>
                <a:gd name="connsiteY0" fmla="*/ 994191 h 1601783"/>
                <a:gd name="connsiteX1" fmla="*/ 786 w 2460969"/>
                <a:gd name="connsiteY1" fmla="*/ 22645 h 1601783"/>
                <a:gd name="connsiteX2" fmla="*/ 2460969 w 2460969"/>
                <a:gd name="connsiteY2" fmla="*/ 0 h 1601783"/>
                <a:gd name="connsiteX3" fmla="*/ 2457332 w 2460969"/>
                <a:gd name="connsiteY3" fmla="*/ 994195 h 1601783"/>
                <a:gd name="connsiteX4" fmla="*/ 1572906 w 2460969"/>
                <a:gd name="connsiteY4" fmla="*/ 1006891 h 1601783"/>
                <a:gd name="connsiteX5" fmla="*/ 1571566 w 2460969"/>
                <a:gd name="connsiteY5" fmla="*/ 1591841 h 1601783"/>
                <a:gd name="connsiteX6" fmla="*/ 910611 w 2460969"/>
                <a:gd name="connsiteY6" fmla="*/ 1601783 h 1601783"/>
                <a:gd name="connsiteX7" fmla="*/ 903735 w 2460969"/>
                <a:gd name="connsiteY7" fmla="*/ 985076 h 1601783"/>
                <a:gd name="connsiteX8" fmla="*/ 866 w 2460969"/>
                <a:gd name="connsiteY8" fmla="*/ 994191 h 1601783"/>
                <a:gd name="connsiteX0" fmla="*/ 866 w 2460969"/>
                <a:gd name="connsiteY0" fmla="*/ 994191 h 1601783"/>
                <a:gd name="connsiteX1" fmla="*/ 786 w 2460969"/>
                <a:gd name="connsiteY1" fmla="*/ 22645 h 1601783"/>
                <a:gd name="connsiteX2" fmla="*/ 2460969 w 2460969"/>
                <a:gd name="connsiteY2" fmla="*/ 0 h 1601783"/>
                <a:gd name="connsiteX3" fmla="*/ 2457332 w 2460969"/>
                <a:gd name="connsiteY3" fmla="*/ 994195 h 1601783"/>
                <a:gd name="connsiteX4" fmla="*/ 1572906 w 2460969"/>
                <a:gd name="connsiteY4" fmla="*/ 1006891 h 1601783"/>
                <a:gd name="connsiteX5" fmla="*/ 1571566 w 2460969"/>
                <a:gd name="connsiteY5" fmla="*/ 1591841 h 1601783"/>
                <a:gd name="connsiteX6" fmla="*/ 899482 w 2460969"/>
                <a:gd name="connsiteY6" fmla="*/ 1601783 h 1601783"/>
                <a:gd name="connsiteX7" fmla="*/ 903735 w 2460969"/>
                <a:gd name="connsiteY7" fmla="*/ 985076 h 1601783"/>
                <a:gd name="connsiteX8" fmla="*/ 866 w 2460969"/>
                <a:gd name="connsiteY8" fmla="*/ 994191 h 1601783"/>
                <a:gd name="connsiteX0" fmla="*/ 866 w 2460969"/>
                <a:gd name="connsiteY0" fmla="*/ 994191 h 1601783"/>
                <a:gd name="connsiteX1" fmla="*/ 786 w 2460969"/>
                <a:gd name="connsiteY1" fmla="*/ 22645 h 1601783"/>
                <a:gd name="connsiteX2" fmla="*/ 2460969 w 2460969"/>
                <a:gd name="connsiteY2" fmla="*/ 0 h 1601783"/>
                <a:gd name="connsiteX3" fmla="*/ 2457332 w 2460969"/>
                <a:gd name="connsiteY3" fmla="*/ 994195 h 1601783"/>
                <a:gd name="connsiteX4" fmla="*/ 1572906 w 2460969"/>
                <a:gd name="connsiteY4" fmla="*/ 1006891 h 1601783"/>
                <a:gd name="connsiteX5" fmla="*/ 1571566 w 2460969"/>
                <a:gd name="connsiteY5" fmla="*/ 1591841 h 1601783"/>
                <a:gd name="connsiteX6" fmla="*/ 899482 w 2460969"/>
                <a:gd name="connsiteY6" fmla="*/ 1601783 h 1601783"/>
                <a:gd name="connsiteX7" fmla="*/ 895388 w 2460969"/>
                <a:gd name="connsiteY7" fmla="*/ 991426 h 1601783"/>
                <a:gd name="connsiteX8" fmla="*/ 866 w 2460969"/>
                <a:gd name="connsiteY8" fmla="*/ 994191 h 1601783"/>
                <a:gd name="connsiteX0" fmla="*/ 866 w 2460969"/>
                <a:gd name="connsiteY0" fmla="*/ 994191 h 1601783"/>
                <a:gd name="connsiteX1" fmla="*/ 786 w 2460969"/>
                <a:gd name="connsiteY1" fmla="*/ 22645 h 1601783"/>
                <a:gd name="connsiteX2" fmla="*/ 2460969 w 2460969"/>
                <a:gd name="connsiteY2" fmla="*/ 0 h 1601783"/>
                <a:gd name="connsiteX3" fmla="*/ 2457332 w 2460969"/>
                <a:gd name="connsiteY3" fmla="*/ 994195 h 1601783"/>
                <a:gd name="connsiteX4" fmla="*/ 1572906 w 2460969"/>
                <a:gd name="connsiteY4" fmla="*/ 994191 h 1601783"/>
                <a:gd name="connsiteX5" fmla="*/ 1571566 w 2460969"/>
                <a:gd name="connsiteY5" fmla="*/ 1591841 h 1601783"/>
                <a:gd name="connsiteX6" fmla="*/ 899482 w 2460969"/>
                <a:gd name="connsiteY6" fmla="*/ 1601783 h 1601783"/>
                <a:gd name="connsiteX7" fmla="*/ 895388 w 2460969"/>
                <a:gd name="connsiteY7" fmla="*/ 991426 h 1601783"/>
                <a:gd name="connsiteX8" fmla="*/ 866 w 2460969"/>
                <a:gd name="connsiteY8" fmla="*/ 994191 h 1601783"/>
                <a:gd name="connsiteX0" fmla="*/ 866 w 2460969"/>
                <a:gd name="connsiteY0" fmla="*/ 994191 h 1601783"/>
                <a:gd name="connsiteX1" fmla="*/ 786 w 2460969"/>
                <a:gd name="connsiteY1" fmla="*/ 22645 h 1601783"/>
                <a:gd name="connsiteX2" fmla="*/ 2460969 w 2460969"/>
                <a:gd name="connsiteY2" fmla="*/ 0 h 1601783"/>
                <a:gd name="connsiteX3" fmla="*/ 2457332 w 2460969"/>
                <a:gd name="connsiteY3" fmla="*/ 994195 h 1601783"/>
                <a:gd name="connsiteX4" fmla="*/ 1572906 w 2460969"/>
                <a:gd name="connsiteY4" fmla="*/ 994191 h 1601783"/>
                <a:gd name="connsiteX5" fmla="*/ 1571566 w 2460969"/>
                <a:gd name="connsiteY5" fmla="*/ 1591841 h 1601783"/>
                <a:gd name="connsiteX6" fmla="*/ 899482 w 2460969"/>
                <a:gd name="connsiteY6" fmla="*/ 1601783 h 1601783"/>
                <a:gd name="connsiteX7" fmla="*/ 895388 w 2460969"/>
                <a:gd name="connsiteY7" fmla="*/ 991426 h 1601783"/>
                <a:gd name="connsiteX8" fmla="*/ 866 w 2460969"/>
                <a:gd name="connsiteY8" fmla="*/ 994191 h 1601783"/>
                <a:gd name="connsiteX0" fmla="*/ 866 w 2465817"/>
                <a:gd name="connsiteY0" fmla="*/ 994191 h 1601783"/>
                <a:gd name="connsiteX1" fmla="*/ 786 w 2465817"/>
                <a:gd name="connsiteY1" fmla="*/ 22645 h 1601783"/>
                <a:gd name="connsiteX2" fmla="*/ 2460969 w 2465817"/>
                <a:gd name="connsiteY2" fmla="*/ 0 h 1601783"/>
                <a:gd name="connsiteX3" fmla="*/ 2465678 w 2465817"/>
                <a:gd name="connsiteY3" fmla="*/ 987845 h 1601783"/>
                <a:gd name="connsiteX4" fmla="*/ 1572906 w 2465817"/>
                <a:gd name="connsiteY4" fmla="*/ 994191 h 1601783"/>
                <a:gd name="connsiteX5" fmla="*/ 1571566 w 2465817"/>
                <a:gd name="connsiteY5" fmla="*/ 1591841 h 1601783"/>
                <a:gd name="connsiteX6" fmla="*/ 899482 w 2465817"/>
                <a:gd name="connsiteY6" fmla="*/ 1601783 h 1601783"/>
                <a:gd name="connsiteX7" fmla="*/ 895388 w 2465817"/>
                <a:gd name="connsiteY7" fmla="*/ 991426 h 1601783"/>
                <a:gd name="connsiteX8" fmla="*/ 866 w 2465817"/>
                <a:gd name="connsiteY8" fmla="*/ 994191 h 1601783"/>
                <a:gd name="connsiteX0" fmla="*/ 866 w 2465817"/>
                <a:gd name="connsiteY0" fmla="*/ 994191 h 1601783"/>
                <a:gd name="connsiteX1" fmla="*/ 786 w 2465817"/>
                <a:gd name="connsiteY1" fmla="*/ 22645 h 1601783"/>
                <a:gd name="connsiteX2" fmla="*/ 2460969 w 2465817"/>
                <a:gd name="connsiteY2" fmla="*/ 0 h 1601783"/>
                <a:gd name="connsiteX3" fmla="*/ 2465678 w 2465817"/>
                <a:gd name="connsiteY3" fmla="*/ 987845 h 1601783"/>
                <a:gd name="connsiteX4" fmla="*/ 1572906 w 2465817"/>
                <a:gd name="connsiteY4" fmla="*/ 994191 h 1601783"/>
                <a:gd name="connsiteX5" fmla="*/ 1571566 w 2465817"/>
                <a:gd name="connsiteY5" fmla="*/ 1591841 h 1601783"/>
                <a:gd name="connsiteX6" fmla="*/ 895309 w 2465817"/>
                <a:gd name="connsiteY6" fmla="*/ 1601783 h 1601783"/>
                <a:gd name="connsiteX7" fmla="*/ 895388 w 2465817"/>
                <a:gd name="connsiteY7" fmla="*/ 991426 h 1601783"/>
                <a:gd name="connsiteX8" fmla="*/ 866 w 2465817"/>
                <a:gd name="connsiteY8" fmla="*/ 994191 h 1601783"/>
                <a:gd name="connsiteX0" fmla="*/ 866 w 2465817"/>
                <a:gd name="connsiteY0" fmla="*/ 994191 h 1591841"/>
                <a:gd name="connsiteX1" fmla="*/ 786 w 2465817"/>
                <a:gd name="connsiteY1" fmla="*/ 22645 h 1591841"/>
                <a:gd name="connsiteX2" fmla="*/ 2460969 w 2465817"/>
                <a:gd name="connsiteY2" fmla="*/ 0 h 1591841"/>
                <a:gd name="connsiteX3" fmla="*/ 2465678 w 2465817"/>
                <a:gd name="connsiteY3" fmla="*/ 987845 h 1591841"/>
                <a:gd name="connsiteX4" fmla="*/ 1572906 w 2465817"/>
                <a:gd name="connsiteY4" fmla="*/ 994191 h 1591841"/>
                <a:gd name="connsiteX5" fmla="*/ 1571566 w 2465817"/>
                <a:gd name="connsiteY5" fmla="*/ 1591841 h 1591841"/>
                <a:gd name="connsiteX6" fmla="*/ 895309 w 2465817"/>
                <a:gd name="connsiteY6" fmla="*/ 1589083 h 1591841"/>
                <a:gd name="connsiteX7" fmla="*/ 895388 w 2465817"/>
                <a:gd name="connsiteY7" fmla="*/ 991426 h 1591841"/>
                <a:gd name="connsiteX8" fmla="*/ 866 w 2465817"/>
                <a:gd name="connsiteY8" fmla="*/ 994191 h 1591841"/>
                <a:gd name="connsiteX0" fmla="*/ 866 w 2465817"/>
                <a:gd name="connsiteY0" fmla="*/ 994191 h 1591841"/>
                <a:gd name="connsiteX1" fmla="*/ 786 w 2465817"/>
                <a:gd name="connsiteY1" fmla="*/ 22645 h 1591841"/>
                <a:gd name="connsiteX2" fmla="*/ 2460969 w 2465817"/>
                <a:gd name="connsiteY2" fmla="*/ 0 h 1591841"/>
                <a:gd name="connsiteX3" fmla="*/ 2465678 w 2465817"/>
                <a:gd name="connsiteY3" fmla="*/ 987845 h 1591841"/>
                <a:gd name="connsiteX4" fmla="*/ 1572906 w 2465817"/>
                <a:gd name="connsiteY4" fmla="*/ 984666 h 1591841"/>
                <a:gd name="connsiteX5" fmla="*/ 1571566 w 2465817"/>
                <a:gd name="connsiteY5" fmla="*/ 1591841 h 1591841"/>
                <a:gd name="connsiteX6" fmla="*/ 895309 w 2465817"/>
                <a:gd name="connsiteY6" fmla="*/ 1589083 h 1591841"/>
                <a:gd name="connsiteX7" fmla="*/ 895388 w 2465817"/>
                <a:gd name="connsiteY7" fmla="*/ 991426 h 1591841"/>
                <a:gd name="connsiteX8" fmla="*/ 866 w 2465817"/>
                <a:gd name="connsiteY8" fmla="*/ 994191 h 1591841"/>
                <a:gd name="connsiteX0" fmla="*/ 866 w 2465893"/>
                <a:gd name="connsiteY0" fmla="*/ 981491 h 1579141"/>
                <a:gd name="connsiteX1" fmla="*/ 786 w 2465893"/>
                <a:gd name="connsiteY1" fmla="*/ 9945 h 1579141"/>
                <a:gd name="connsiteX2" fmla="*/ 2463751 w 2465893"/>
                <a:gd name="connsiteY2" fmla="*/ 0 h 1579141"/>
                <a:gd name="connsiteX3" fmla="*/ 2465678 w 2465893"/>
                <a:gd name="connsiteY3" fmla="*/ 975145 h 1579141"/>
                <a:gd name="connsiteX4" fmla="*/ 1572906 w 2465893"/>
                <a:gd name="connsiteY4" fmla="*/ 971966 h 1579141"/>
                <a:gd name="connsiteX5" fmla="*/ 1571566 w 2465893"/>
                <a:gd name="connsiteY5" fmla="*/ 1579141 h 1579141"/>
                <a:gd name="connsiteX6" fmla="*/ 895309 w 2465893"/>
                <a:gd name="connsiteY6" fmla="*/ 1576383 h 1579141"/>
                <a:gd name="connsiteX7" fmla="*/ 895388 w 2465893"/>
                <a:gd name="connsiteY7" fmla="*/ 978726 h 1579141"/>
                <a:gd name="connsiteX8" fmla="*/ 866 w 2465893"/>
                <a:gd name="connsiteY8" fmla="*/ 981491 h 1579141"/>
                <a:gd name="connsiteX0" fmla="*/ 866 w 2467924"/>
                <a:gd name="connsiteY0" fmla="*/ 981491 h 1579141"/>
                <a:gd name="connsiteX1" fmla="*/ 786 w 2467924"/>
                <a:gd name="connsiteY1" fmla="*/ 9945 h 1579141"/>
                <a:gd name="connsiteX2" fmla="*/ 2467924 w 2467924"/>
                <a:gd name="connsiteY2" fmla="*/ 0 h 1579141"/>
                <a:gd name="connsiteX3" fmla="*/ 2465678 w 2467924"/>
                <a:gd name="connsiteY3" fmla="*/ 975145 h 1579141"/>
                <a:gd name="connsiteX4" fmla="*/ 1572906 w 2467924"/>
                <a:gd name="connsiteY4" fmla="*/ 971966 h 1579141"/>
                <a:gd name="connsiteX5" fmla="*/ 1571566 w 2467924"/>
                <a:gd name="connsiteY5" fmla="*/ 1579141 h 1579141"/>
                <a:gd name="connsiteX6" fmla="*/ 895309 w 2467924"/>
                <a:gd name="connsiteY6" fmla="*/ 1576383 h 1579141"/>
                <a:gd name="connsiteX7" fmla="*/ 895388 w 2467924"/>
                <a:gd name="connsiteY7" fmla="*/ 978726 h 1579141"/>
                <a:gd name="connsiteX8" fmla="*/ 866 w 2467924"/>
                <a:gd name="connsiteY8" fmla="*/ 981491 h 1579141"/>
                <a:gd name="connsiteX0" fmla="*/ 866 w 2467924"/>
                <a:gd name="connsiteY0" fmla="*/ 981491 h 1579141"/>
                <a:gd name="connsiteX1" fmla="*/ 786 w 2467924"/>
                <a:gd name="connsiteY1" fmla="*/ 9945 h 1579141"/>
                <a:gd name="connsiteX2" fmla="*/ 2467924 w 2467924"/>
                <a:gd name="connsiteY2" fmla="*/ 0 h 1579141"/>
                <a:gd name="connsiteX3" fmla="*/ 2465678 w 2467924"/>
                <a:gd name="connsiteY3" fmla="*/ 975145 h 1579141"/>
                <a:gd name="connsiteX4" fmla="*/ 1572906 w 2467924"/>
                <a:gd name="connsiteY4" fmla="*/ 971966 h 1579141"/>
                <a:gd name="connsiteX5" fmla="*/ 1571566 w 2467924"/>
                <a:gd name="connsiteY5" fmla="*/ 1579141 h 1579141"/>
                <a:gd name="connsiteX6" fmla="*/ 895309 w 2467924"/>
                <a:gd name="connsiteY6" fmla="*/ 1576383 h 1579141"/>
                <a:gd name="connsiteX7" fmla="*/ 1063358 w 2467924"/>
                <a:gd name="connsiteY7" fmla="*/ 973964 h 1579141"/>
                <a:gd name="connsiteX8" fmla="*/ 866 w 2467924"/>
                <a:gd name="connsiteY8" fmla="*/ 981491 h 1579141"/>
                <a:gd name="connsiteX0" fmla="*/ 866 w 2467924"/>
                <a:gd name="connsiteY0" fmla="*/ 981491 h 1581145"/>
                <a:gd name="connsiteX1" fmla="*/ 786 w 2467924"/>
                <a:gd name="connsiteY1" fmla="*/ 9945 h 1581145"/>
                <a:gd name="connsiteX2" fmla="*/ 2467924 w 2467924"/>
                <a:gd name="connsiteY2" fmla="*/ 0 h 1581145"/>
                <a:gd name="connsiteX3" fmla="*/ 2465678 w 2467924"/>
                <a:gd name="connsiteY3" fmla="*/ 975145 h 1581145"/>
                <a:gd name="connsiteX4" fmla="*/ 1572906 w 2467924"/>
                <a:gd name="connsiteY4" fmla="*/ 971966 h 1581145"/>
                <a:gd name="connsiteX5" fmla="*/ 1571566 w 2467924"/>
                <a:gd name="connsiteY5" fmla="*/ 1579141 h 1581145"/>
                <a:gd name="connsiteX6" fmla="*/ 1059182 w 2467924"/>
                <a:gd name="connsiteY6" fmla="*/ 1581145 h 1581145"/>
                <a:gd name="connsiteX7" fmla="*/ 1063358 w 2467924"/>
                <a:gd name="connsiteY7" fmla="*/ 973964 h 1581145"/>
                <a:gd name="connsiteX8" fmla="*/ 866 w 2467924"/>
                <a:gd name="connsiteY8" fmla="*/ 981491 h 1581145"/>
                <a:gd name="connsiteX0" fmla="*/ 866 w 2467924"/>
                <a:gd name="connsiteY0" fmla="*/ 981491 h 1581145"/>
                <a:gd name="connsiteX1" fmla="*/ 786 w 2467924"/>
                <a:gd name="connsiteY1" fmla="*/ 9945 h 1581145"/>
                <a:gd name="connsiteX2" fmla="*/ 2467924 w 2467924"/>
                <a:gd name="connsiteY2" fmla="*/ 0 h 1581145"/>
                <a:gd name="connsiteX3" fmla="*/ 2465678 w 2467924"/>
                <a:gd name="connsiteY3" fmla="*/ 975145 h 1581145"/>
                <a:gd name="connsiteX4" fmla="*/ 1572906 w 2467924"/>
                <a:gd name="connsiteY4" fmla="*/ 971966 h 1581145"/>
                <a:gd name="connsiteX5" fmla="*/ 1747729 w 2467924"/>
                <a:gd name="connsiteY5" fmla="*/ 1579141 h 1581145"/>
                <a:gd name="connsiteX6" fmla="*/ 1059182 w 2467924"/>
                <a:gd name="connsiteY6" fmla="*/ 1581145 h 1581145"/>
                <a:gd name="connsiteX7" fmla="*/ 1063358 w 2467924"/>
                <a:gd name="connsiteY7" fmla="*/ 973964 h 1581145"/>
                <a:gd name="connsiteX8" fmla="*/ 866 w 2467924"/>
                <a:gd name="connsiteY8" fmla="*/ 981491 h 1581145"/>
                <a:gd name="connsiteX0" fmla="*/ 866 w 2467924"/>
                <a:gd name="connsiteY0" fmla="*/ 981491 h 1581145"/>
                <a:gd name="connsiteX1" fmla="*/ 786 w 2467924"/>
                <a:gd name="connsiteY1" fmla="*/ 9945 h 1581145"/>
                <a:gd name="connsiteX2" fmla="*/ 2467924 w 2467924"/>
                <a:gd name="connsiteY2" fmla="*/ 0 h 1581145"/>
                <a:gd name="connsiteX3" fmla="*/ 2465678 w 2467924"/>
                <a:gd name="connsiteY3" fmla="*/ 975145 h 1581145"/>
                <a:gd name="connsiteX4" fmla="*/ 1751118 w 2467924"/>
                <a:gd name="connsiteY4" fmla="*/ 981491 h 1581145"/>
                <a:gd name="connsiteX5" fmla="*/ 1747729 w 2467924"/>
                <a:gd name="connsiteY5" fmla="*/ 1579141 h 1581145"/>
                <a:gd name="connsiteX6" fmla="*/ 1059182 w 2467924"/>
                <a:gd name="connsiteY6" fmla="*/ 1581145 h 1581145"/>
                <a:gd name="connsiteX7" fmla="*/ 1063358 w 2467924"/>
                <a:gd name="connsiteY7" fmla="*/ 973964 h 1581145"/>
                <a:gd name="connsiteX8" fmla="*/ 866 w 2467924"/>
                <a:gd name="connsiteY8" fmla="*/ 981491 h 1581145"/>
                <a:gd name="connsiteX0" fmla="*/ 866 w 2467924"/>
                <a:gd name="connsiteY0" fmla="*/ 981491 h 1581145"/>
                <a:gd name="connsiteX1" fmla="*/ 786 w 2467924"/>
                <a:gd name="connsiteY1" fmla="*/ 9945 h 1581145"/>
                <a:gd name="connsiteX2" fmla="*/ 2467924 w 2467924"/>
                <a:gd name="connsiteY2" fmla="*/ 0 h 1581145"/>
                <a:gd name="connsiteX3" fmla="*/ 2465678 w 2467924"/>
                <a:gd name="connsiteY3" fmla="*/ 975145 h 1581145"/>
                <a:gd name="connsiteX4" fmla="*/ 1751118 w 2467924"/>
                <a:gd name="connsiteY4" fmla="*/ 981491 h 1581145"/>
                <a:gd name="connsiteX5" fmla="*/ 1747729 w 2467924"/>
                <a:gd name="connsiteY5" fmla="*/ 1579141 h 1581145"/>
                <a:gd name="connsiteX6" fmla="*/ 1065328 w 2467924"/>
                <a:gd name="connsiteY6" fmla="*/ 1581145 h 1581145"/>
                <a:gd name="connsiteX7" fmla="*/ 1063358 w 2467924"/>
                <a:gd name="connsiteY7" fmla="*/ 973964 h 1581145"/>
                <a:gd name="connsiteX8" fmla="*/ 866 w 2467924"/>
                <a:gd name="connsiteY8" fmla="*/ 981491 h 1581145"/>
                <a:gd name="connsiteX0" fmla="*/ 866 w 2467924"/>
                <a:gd name="connsiteY0" fmla="*/ 981491 h 1581145"/>
                <a:gd name="connsiteX1" fmla="*/ 786 w 2467924"/>
                <a:gd name="connsiteY1" fmla="*/ 9945 h 1581145"/>
                <a:gd name="connsiteX2" fmla="*/ 2467924 w 2467924"/>
                <a:gd name="connsiteY2" fmla="*/ 0 h 1581145"/>
                <a:gd name="connsiteX3" fmla="*/ 2465678 w 2467924"/>
                <a:gd name="connsiteY3" fmla="*/ 975145 h 1581145"/>
                <a:gd name="connsiteX4" fmla="*/ 1751118 w 2467924"/>
                <a:gd name="connsiteY4" fmla="*/ 981491 h 1581145"/>
                <a:gd name="connsiteX5" fmla="*/ 1747729 w 2467924"/>
                <a:gd name="connsiteY5" fmla="*/ 1579141 h 1581145"/>
                <a:gd name="connsiteX6" fmla="*/ 1062255 w 2467924"/>
                <a:gd name="connsiteY6" fmla="*/ 1581145 h 1581145"/>
                <a:gd name="connsiteX7" fmla="*/ 1063358 w 2467924"/>
                <a:gd name="connsiteY7" fmla="*/ 973964 h 1581145"/>
                <a:gd name="connsiteX8" fmla="*/ 866 w 2467924"/>
                <a:gd name="connsiteY8" fmla="*/ 981491 h 1581145"/>
                <a:gd name="connsiteX0" fmla="*/ 866 w 2467924"/>
                <a:gd name="connsiteY0" fmla="*/ 981491 h 1581145"/>
                <a:gd name="connsiteX1" fmla="*/ 786 w 2467924"/>
                <a:gd name="connsiteY1" fmla="*/ 9945 h 1581145"/>
                <a:gd name="connsiteX2" fmla="*/ 2467924 w 2467924"/>
                <a:gd name="connsiteY2" fmla="*/ 0 h 1581145"/>
                <a:gd name="connsiteX3" fmla="*/ 2465678 w 2467924"/>
                <a:gd name="connsiteY3" fmla="*/ 975145 h 1581145"/>
                <a:gd name="connsiteX4" fmla="*/ 1751118 w 2467924"/>
                <a:gd name="connsiteY4" fmla="*/ 981491 h 1581145"/>
                <a:gd name="connsiteX5" fmla="*/ 1751826 w 2467924"/>
                <a:gd name="connsiteY5" fmla="*/ 1579141 h 1581145"/>
                <a:gd name="connsiteX6" fmla="*/ 1062255 w 2467924"/>
                <a:gd name="connsiteY6" fmla="*/ 1581145 h 1581145"/>
                <a:gd name="connsiteX7" fmla="*/ 1063358 w 2467924"/>
                <a:gd name="connsiteY7" fmla="*/ 973964 h 1581145"/>
                <a:gd name="connsiteX8" fmla="*/ 866 w 2467924"/>
                <a:gd name="connsiteY8" fmla="*/ 981491 h 1581145"/>
                <a:gd name="connsiteX0" fmla="*/ 866 w 2467924"/>
                <a:gd name="connsiteY0" fmla="*/ 981491 h 1581145"/>
                <a:gd name="connsiteX1" fmla="*/ 786 w 2467924"/>
                <a:gd name="connsiteY1" fmla="*/ 9945 h 1581145"/>
                <a:gd name="connsiteX2" fmla="*/ 2467924 w 2467924"/>
                <a:gd name="connsiteY2" fmla="*/ 0 h 1581145"/>
                <a:gd name="connsiteX3" fmla="*/ 2465678 w 2467924"/>
                <a:gd name="connsiteY3" fmla="*/ 975145 h 1581145"/>
                <a:gd name="connsiteX4" fmla="*/ 1751118 w 2467924"/>
                <a:gd name="connsiteY4" fmla="*/ 981491 h 1581145"/>
                <a:gd name="connsiteX5" fmla="*/ 1751826 w 2467924"/>
                <a:gd name="connsiteY5" fmla="*/ 1579141 h 1581145"/>
                <a:gd name="connsiteX6" fmla="*/ 1063279 w 2467924"/>
                <a:gd name="connsiteY6" fmla="*/ 1581145 h 1581145"/>
                <a:gd name="connsiteX7" fmla="*/ 1063358 w 2467924"/>
                <a:gd name="connsiteY7" fmla="*/ 973964 h 1581145"/>
                <a:gd name="connsiteX8" fmla="*/ 866 w 2467924"/>
                <a:gd name="connsiteY8" fmla="*/ 981491 h 1581145"/>
                <a:gd name="connsiteX0" fmla="*/ 866 w 2467924"/>
                <a:gd name="connsiteY0" fmla="*/ 981491 h 1581145"/>
                <a:gd name="connsiteX1" fmla="*/ 786 w 2467924"/>
                <a:gd name="connsiteY1" fmla="*/ 9945 h 1581145"/>
                <a:gd name="connsiteX2" fmla="*/ 2467924 w 2467924"/>
                <a:gd name="connsiteY2" fmla="*/ 0 h 1581145"/>
                <a:gd name="connsiteX3" fmla="*/ 2465678 w 2467924"/>
                <a:gd name="connsiteY3" fmla="*/ 975145 h 1581145"/>
                <a:gd name="connsiteX4" fmla="*/ 1751118 w 2467924"/>
                <a:gd name="connsiteY4" fmla="*/ 974347 h 1581145"/>
                <a:gd name="connsiteX5" fmla="*/ 1751826 w 2467924"/>
                <a:gd name="connsiteY5" fmla="*/ 1579141 h 1581145"/>
                <a:gd name="connsiteX6" fmla="*/ 1063279 w 2467924"/>
                <a:gd name="connsiteY6" fmla="*/ 1581145 h 1581145"/>
                <a:gd name="connsiteX7" fmla="*/ 1063358 w 2467924"/>
                <a:gd name="connsiteY7" fmla="*/ 973964 h 1581145"/>
                <a:gd name="connsiteX8" fmla="*/ 866 w 2467924"/>
                <a:gd name="connsiteY8" fmla="*/ 981491 h 1581145"/>
                <a:gd name="connsiteX0" fmla="*/ 866 w 2469026"/>
                <a:gd name="connsiteY0" fmla="*/ 981491 h 1581145"/>
                <a:gd name="connsiteX1" fmla="*/ 786 w 2469026"/>
                <a:gd name="connsiteY1" fmla="*/ 9945 h 1581145"/>
                <a:gd name="connsiteX2" fmla="*/ 2467924 w 2469026"/>
                <a:gd name="connsiteY2" fmla="*/ 0 h 1581145"/>
                <a:gd name="connsiteX3" fmla="*/ 2468751 w 2469026"/>
                <a:gd name="connsiteY3" fmla="*/ 975145 h 1581145"/>
                <a:gd name="connsiteX4" fmla="*/ 1751118 w 2469026"/>
                <a:gd name="connsiteY4" fmla="*/ 974347 h 1581145"/>
                <a:gd name="connsiteX5" fmla="*/ 1751826 w 2469026"/>
                <a:gd name="connsiteY5" fmla="*/ 1579141 h 1581145"/>
                <a:gd name="connsiteX6" fmla="*/ 1063279 w 2469026"/>
                <a:gd name="connsiteY6" fmla="*/ 1581145 h 1581145"/>
                <a:gd name="connsiteX7" fmla="*/ 1063358 w 2469026"/>
                <a:gd name="connsiteY7" fmla="*/ 973964 h 1581145"/>
                <a:gd name="connsiteX8" fmla="*/ 866 w 2469026"/>
                <a:gd name="connsiteY8" fmla="*/ 981491 h 1581145"/>
                <a:gd name="connsiteX0" fmla="*/ 866 w 2469973"/>
                <a:gd name="connsiteY0" fmla="*/ 981491 h 1581145"/>
                <a:gd name="connsiteX1" fmla="*/ 786 w 2469973"/>
                <a:gd name="connsiteY1" fmla="*/ 9945 h 1581145"/>
                <a:gd name="connsiteX2" fmla="*/ 2469973 w 2469973"/>
                <a:gd name="connsiteY2" fmla="*/ 0 h 1581145"/>
                <a:gd name="connsiteX3" fmla="*/ 2468751 w 2469973"/>
                <a:gd name="connsiteY3" fmla="*/ 975145 h 1581145"/>
                <a:gd name="connsiteX4" fmla="*/ 1751118 w 2469973"/>
                <a:gd name="connsiteY4" fmla="*/ 974347 h 1581145"/>
                <a:gd name="connsiteX5" fmla="*/ 1751826 w 2469973"/>
                <a:gd name="connsiteY5" fmla="*/ 1579141 h 1581145"/>
                <a:gd name="connsiteX6" fmla="*/ 1063279 w 2469973"/>
                <a:gd name="connsiteY6" fmla="*/ 1581145 h 1581145"/>
                <a:gd name="connsiteX7" fmla="*/ 1063358 w 2469973"/>
                <a:gd name="connsiteY7" fmla="*/ 973964 h 1581145"/>
                <a:gd name="connsiteX8" fmla="*/ 866 w 2469973"/>
                <a:gd name="connsiteY8" fmla="*/ 981491 h 1581145"/>
                <a:gd name="connsiteX0" fmla="*/ 0 w 2469107"/>
                <a:gd name="connsiteY0" fmla="*/ 981491 h 1581145"/>
                <a:gd name="connsiteX1" fmla="*/ 1968 w 2469107"/>
                <a:gd name="connsiteY1" fmla="*/ 62332 h 1581145"/>
                <a:gd name="connsiteX2" fmla="*/ 2469107 w 2469107"/>
                <a:gd name="connsiteY2" fmla="*/ 0 h 1581145"/>
                <a:gd name="connsiteX3" fmla="*/ 2467885 w 2469107"/>
                <a:gd name="connsiteY3" fmla="*/ 975145 h 1581145"/>
                <a:gd name="connsiteX4" fmla="*/ 1750252 w 2469107"/>
                <a:gd name="connsiteY4" fmla="*/ 974347 h 1581145"/>
                <a:gd name="connsiteX5" fmla="*/ 1750960 w 2469107"/>
                <a:gd name="connsiteY5" fmla="*/ 1579141 h 1581145"/>
                <a:gd name="connsiteX6" fmla="*/ 1062413 w 2469107"/>
                <a:gd name="connsiteY6" fmla="*/ 1581145 h 1581145"/>
                <a:gd name="connsiteX7" fmla="*/ 1062492 w 2469107"/>
                <a:gd name="connsiteY7" fmla="*/ 973964 h 1581145"/>
                <a:gd name="connsiteX8" fmla="*/ 0 w 2469107"/>
                <a:gd name="connsiteY8" fmla="*/ 981491 h 1581145"/>
                <a:gd name="connsiteX0" fmla="*/ 0 w 2469107"/>
                <a:gd name="connsiteY0" fmla="*/ 943391 h 1543045"/>
                <a:gd name="connsiteX1" fmla="*/ 1968 w 2469107"/>
                <a:gd name="connsiteY1" fmla="*/ 24232 h 1543045"/>
                <a:gd name="connsiteX2" fmla="*/ 2469107 w 2469107"/>
                <a:gd name="connsiteY2" fmla="*/ 0 h 1543045"/>
                <a:gd name="connsiteX3" fmla="*/ 2467885 w 2469107"/>
                <a:gd name="connsiteY3" fmla="*/ 937045 h 1543045"/>
                <a:gd name="connsiteX4" fmla="*/ 1750252 w 2469107"/>
                <a:gd name="connsiteY4" fmla="*/ 936247 h 1543045"/>
                <a:gd name="connsiteX5" fmla="*/ 1750960 w 2469107"/>
                <a:gd name="connsiteY5" fmla="*/ 1541041 h 1543045"/>
                <a:gd name="connsiteX6" fmla="*/ 1062413 w 2469107"/>
                <a:gd name="connsiteY6" fmla="*/ 1543045 h 1543045"/>
                <a:gd name="connsiteX7" fmla="*/ 1062492 w 2469107"/>
                <a:gd name="connsiteY7" fmla="*/ 935864 h 1543045"/>
                <a:gd name="connsiteX8" fmla="*/ 0 w 2469107"/>
                <a:gd name="connsiteY8" fmla="*/ 943391 h 1543045"/>
                <a:gd name="connsiteX0" fmla="*/ 0 w 2469107"/>
                <a:gd name="connsiteY0" fmla="*/ 943391 h 1543045"/>
                <a:gd name="connsiteX1" fmla="*/ 1968 w 2469107"/>
                <a:gd name="connsiteY1" fmla="*/ 9945 h 1543045"/>
                <a:gd name="connsiteX2" fmla="*/ 2469107 w 2469107"/>
                <a:gd name="connsiteY2" fmla="*/ 0 h 1543045"/>
                <a:gd name="connsiteX3" fmla="*/ 2467885 w 2469107"/>
                <a:gd name="connsiteY3" fmla="*/ 937045 h 1543045"/>
                <a:gd name="connsiteX4" fmla="*/ 1750252 w 2469107"/>
                <a:gd name="connsiteY4" fmla="*/ 936247 h 1543045"/>
                <a:gd name="connsiteX5" fmla="*/ 1750960 w 2469107"/>
                <a:gd name="connsiteY5" fmla="*/ 1541041 h 1543045"/>
                <a:gd name="connsiteX6" fmla="*/ 1062413 w 2469107"/>
                <a:gd name="connsiteY6" fmla="*/ 1543045 h 1543045"/>
                <a:gd name="connsiteX7" fmla="*/ 1062492 w 2469107"/>
                <a:gd name="connsiteY7" fmla="*/ 935864 h 1543045"/>
                <a:gd name="connsiteX8" fmla="*/ 0 w 2469107"/>
                <a:gd name="connsiteY8" fmla="*/ 943391 h 1543045"/>
                <a:gd name="connsiteX0" fmla="*/ 0 w 2469107"/>
                <a:gd name="connsiteY0" fmla="*/ 943391 h 1541041"/>
                <a:gd name="connsiteX1" fmla="*/ 1968 w 2469107"/>
                <a:gd name="connsiteY1" fmla="*/ 9945 h 1541041"/>
                <a:gd name="connsiteX2" fmla="*/ 2469107 w 2469107"/>
                <a:gd name="connsiteY2" fmla="*/ 0 h 1541041"/>
                <a:gd name="connsiteX3" fmla="*/ 2467885 w 2469107"/>
                <a:gd name="connsiteY3" fmla="*/ 937045 h 1541041"/>
                <a:gd name="connsiteX4" fmla="*/ 1750252 w 2469107"/>
                <a:gd name="connsiteY4" fmla="*/ 936247 h 1541041"/>
                <a:gd name="connsiteX5" fmla="*/ 1750960 w 2469107"/>
                <a:gd name="connsiteY5" fmla="*/ 1541041 h 1541041"/>
                <a:gd name="connsiteX6" fmla="*/ 1062413 w 2469107"/>
                <a:gd name="connsiteY6" fmla="*/ 1500183 h 1541041"/>
                <a:gd name="connsiteX7" fmla="*/ 1062492 w 2469107"/>
                <a:gd name="connsiteY7" fmla="*/ 935864 h 1541041"/>
                <a:gd name="connsiteX8" fmla="*/ 0 w 2469107"/>
                <a:gd name="connsiteY8" fmla="*/ 943391 h 1541041"/>
                <a:gd name="connsiteX0" fmla="*/ 0 w 2469107"/>
                <a:gd name="connsiteY0" fmla="*/ 943391 h 1500183"/>
                <a:gd name="connsiteX1" fmla="*/ 1968 w 2469107"/>
                <a:gd name="connsiteY1" fmla="*/ 9945 h 1500183"/>
                <a:gd name="connsiteX2" fmla="*/ 2469107 w 2469107"/>
                <a:gd name="connsiteY2" fmla="*/ 0 h 1500183"/>
                <a:gd name="connsiteX3" fmla="*/ 2467885 w 2469107"/>
                <a:gd name="connsiteY3" fmla="*/ 937045 h 1500183"/>
                <a:gd name="connsiteX4" fmla="*/ 1750252 w 2469107"/>
                <a:gd name="connsiteY4" fmla="*/ 936247 h 1500183"/>
                <a:gd name="connsiteX5" fmla="*/ 1746863 w 2469107"/>
                <a:gd name="connsiteY5" fmla="*/ 1493416 h 1500183"/>
                <a:gd name="connsiteX6" fmla="*/ 1062413 w 2469107"/>
                <a:gd name="connsiteY6" fmla="*/ 1500183 h 1500183"/>
                <a:gd name="connsiteX7" fmla="*/ 1062492 w 2469107"/>
                <a:gd name="connsiteY7" fmla="*/ 935864 h 1500183"/>
                <a:gd name="connsiteX8" fmla="*/ 0 w 2469107"/>
                <a:gd name="connsiteY8" fmla="*/ 943391 h 1500183"/>
                <a:gd name="connsiteX0" fmla="*/ 0 w 2469107"/>
                <a:gd name="connsiteY0" fmla="*/ 943391 h 1500183"/>
                <a:gd name="connsiteX1" fmla="*/ 1968 w 2469107"/>
                <a:gd name="connsiteY1" fmla="*/ 9945 h 1500183"/>
                <a:gd name="connsiteX2" fmla="*/ 2469107 w 2469107"/>
                <a:gd name="connsiteY2" fmla="*/ 0 h 1500183"/>
                <a:gd name="connsiteX3" fmla="*/ 2467885 w 2469107"/>
                <a:gd name="connsiteY3" fmla="*/ 937045 h 1500183"/>
                <a:gd name="connsiteX4" fmla="*/ 1750252 w 2469107"/>
                <a:gd name="connsiteY4" fmla="*/ 936247 h 1500183"/>
                <a:gd name="connsiteX5" fmla="*/ 1755057 w 2469107"/>
                <a:gd name="connsiteY5" fmla="*/ 1493416 h 1500183"/>
                <a:gd name="connsiteX6" fmla="*/ 1062413 w 2469107"/>
                <a:gd name="connsiteY6" fmla="*/ 1500183 h 1500183"/>
                <a:gd name="connsiteX7" fmla="*/ 1062492 w 2469107"/>
                <a:gd name="connsiteY7" fmla="*/ 935864 h 1500183"/>
                <a:gd name="connsiteX8" fmla="*/ 0 w 2469107"/>
                <a:gd name="connsiteY8" fmla="*/ 943391 h 1500183"/>
                <a:gd name="connsiteX0" fmla="*/ 0 w 2469107"/>
                <a:gd name="connsiteY0" fmla="*/ 943391 h 1500183"/>
                <a:gd name="connsiteX1" fmla="*/ 1968 w 2469107"/>
                <a:gd name="connsiteY1" fmla="*/ 9945 h 1500183"/>
                <a:gd name="connsiteX2" fmla="*/ 2469107 w 2469107"/>
                <a:gd name="connsiteY2" fmla="*/ 0 h 1500183"/>
                <a:gd name="connsiteX3" fmla="*/ 2467885 w 2469107"/>
                <a:gd name="connsiteY3" fmla="*/ 937045 h 1500183"/>
                <a:gd name="connsiteX4" fmla="*/ 1750252 w 2469107"/>
                <a:gd name="connsiteY4" fmla="*/ 936247 h 1500183"/>
                <a:gd name="connsiteX5" fmla="*/ 1748912 w 2469107"/>
                <a:gd name="connsiteY5" fmla="*/ 1493416 h 1500183"/>
                <a:gd name="connsiteX6" fmla="*/ 1062413 w 2469107"/>
                <a:gd name="connsiteY6" fmla="*/ 1500183 h 1500183"/>
                <a:gd name="connsiteX7" fmla="*/ 1062492 w 2469107"/>
                <a:gd name="connsiteY7" fmla="*/ 935864 h 1500183"/>
                <a:gd name="connsiteX8" fmla="*/ 0 w 2469107"/>
                <a:gd name="connsiteY8" fmla="*/ 943391 h 1500183"/>
                <a:gd name="connsiteX0" fmla="*/ 0 w 2469107"/>
                <a:gd name="connsiteY0" fmla="*/ 943391 h 1500183"/>
                <a:gd name="connsiteX1" fmla="*/ 1968 w 2469107"/>
                <a:gd name="connsiteY1" fmla="*/ 9945 h 1500183"/>
                <a:gd name="connsiteX2" fmla="*/ 2469107 w 2469107"/>
                <a:gd name="connsiteY2" fmla="*/ 0 h 1500183"/>
                <a:gd name="connsiteX3" fmla="*/ 2467885 w 2469107"/>
                <a:gd name="connsiteY3" fmla="*/ 937045 h 1500183"/>
                <a:gd name="connsiteX4" fmla="*/ 1750252 w 2469107"/>
                <a:gd name="connsiteY4" fmla="*/ 936247 h 1500183"/>
                <a:gd name="connsiteX5" fmla="*/ 1748912 w 2469107"/>
                <a:gd name="connsiteY5" fmla="*/ 1493416 h 1500183"/>
                <a:gd name="connsiteX6" fmla="*/ 1062413 w 2469107"/>
                <a:gd name="connsiteY6" fmla="*/ 1500183 h 1500183"/>
                <a:gd name="connsiteX7" fmla="*/ 1062492 w 2469107"/>
                <a:gd name="connsiteY7" fmla="*/ 935864 h 1500183"/>
                <a:gd name="connsiteX8" fmla="*/ 0 w 2469107"/>
                <a:gd name="connsiteY8" fmla="*/ 943391 h 1500183"/>
                <a:gd name="connsiteX0" fmla="*/ 0 w 2469107"/>
                <a:gd name="connsiteY0" fmla="*/ 943391 h 1500183"/>
                <a:gd name="connsiteX1" fmla="*/ 1968 w 2469107"/>
                <a:gd name="connsiteY1" fmla="*/ 9945 h 1500183"/>
                <a:gd name="connsiteX2" fmla="*/ 2469107 w 2469107"/>
                <a:gd name="connsiteY2" fmla="*/ 0 h 1500183"/>
                <a:gd name="connsiteX3" fmla="*/ 2467885 w 2469107"/>
                <a:gd name="connsiteY3" fmla="*/ 937045 h 1500183"/>
                <a:gd name="connsiteX4" fmla="*/ 1750252 w 2469107"/>
                <a:gd name="connsiteY4" fmla="*/ 936247 h 1500183"/>
                <a:gd name="connsiteX5" fmla="*/ 1748912 w 2469107"/>
                <a:gd name="connsiteY5" fmla="*/ 1493416 h 1500183"/>
                <a:gd name="connsiteX6" fmla="*/ 1062413 w 2469107"/>
                <a:gd name="connsiteY6" fmla="*/ 1500183 h 1500183"/>
                <a:gd name="connsiteX7" fmla="*/ 0 w 2469107"/>
                <a:gd name="connsiteY7" fmla="*/ 943391 h 1500183"/>
                <a:gd name="connsiteX0" fmla="*/ 0 w 2469107"/>
                <a:gd name="connsiteY0" fmla="*/ 943391 h 1493416"/>
                <a:gd name="connsiteX1" fmla="*/ 1968 w 2469107"/>
                <a:gd name="connsiteY1" fmla="*/ 9945 h 1493416"/>
                <a:gd name="connsiteX2" fmla="*/ 2469107 w 2469107"/>
                <a:gd name="connsiteY2" fmla="*/ 0 h 1493416"/>
                <a:gd name="connsiteX3" fmla="*/ 2467885 w 2469107"/>
                <a:gd name="connsiteY3" fmla="*/ 937045 h 1493416"/>
                <a:gd name="connsiteX4" fmla="*/ 1750252 w 2469107"/>
                <a:gd name="connsiteY4" fmla="*/ 936247 h 1493416"/>
                <a:gd name="connsiteX5" fmla="*/ 1748912 w 2469107"/>
                <a:gd name="connsiteY5" fmla="*/ 1493416 h 1493416"/>
                <a:gd name="connsiteX6" fmla="*/ 0 w 2469107"/>
                <a:gd name="connsiteY6" fmla="*/ 943391 h 1493416"/>
                <a:gd name="connsiteX0" fmla="*/ 0 w 2469107"/>
                <a:gd name="connsiteY0" fmla="*/ 943391 h 1493416"/>
                <a:gd name="connsiteX1" fmla="*/ 1968 w 2469107"/>
                <a:gd name="connsiteY1" fmla="*/ 9945 h 1493416"/>
                <a:gd name="connsiteX2" fmla="*/ 2469107 w 2469107"/>
                <a:gd name="connsiteY2" fmla="*/ 0 h 1493416"/>
                <a:gd name="connsiteX3" fmla="*/ 2467885 w 2469107"/>
                <a:gd name="connsiteY3" fmla="*/ 937045 h 1493416"/>
                <a:gd name="connsiteX4" fmla="*/ 1748912 w 2469107"/>
                <a:gd name="connsiteY4" fmla="*/ 1493416 h 1493416"/>
                <a:gd name="connsiteX5" fmla="*/ 0 w 2469107"/>
                <a:gd name="connsiteY5" fmla="*/ 943391 h 1493416"/>
                <a:gd name="connsiteX0" fmla="*/ 0 w 2469107"/>
                <a:gd name="connsiteY0" fmla="*/ 943391 h 943391"/>
                <a:gd name="connsiteX1" fmla="*/ 1968 w 2469107"/>
                <a:gd name="connsiteY1" fmla="*/ 9945 h 943391"/>
                <a:gd name="connsiteX2" fmla="*/ 2469107 w 2469107"/>
                <a:gd name="connsiteY2" fmla="*/ 0 h 943391"/>
                <a:gd name="connsiteX3" fmla="*/ 2467885 w 2469107"/>
                <a:gd name="connsiteY3" fmla="*/ 937045 h 943391"/>
                <a:gd name="connsiteX4" fmla="*/ 0 w 2469107"/>
                <a:gd name="connsiteY4" fmla="*/ 943391 h 943391"/>
                <a:gd name="connsiteX0" fmla="*/ 0 w 2469107"/>
                <a:gd name="connsiteY0" fmla="*/ 943391 h 943391"/>
                <a:gd name="connsiteX1" fmla="*/ 1968 w 2469107"/>
                <a:gd name="connsiteY1" fmla="*/ 9945 h 943391"/>
                <a:gd name="connsiteX2" fmla="*/ 1063897 w 2469107"/>
                <a:gd name="connsiteY2" fmla="*/ 3275 h 943391"/>
                <a:gd name="connsiteX3" fmla="*/ 2469107 w 2469107"/>
                <a:gd name="connsiteY3" fmla="*/ 0 h 943391"/>
                <a:gd name="connsiteX4" fmla="*/ 2467885 w 2469107"/>
                <a:gd name="connsiteY4" fmla="*/ 937045 h 943391"/>
                <a:gd name="connsiteX5" fmla="*/ 0 w 2469107"/>
                <a:gd name="connsiteY5" fmla="*/ 943391 h 943391"/>
                <a:gd name="connsiteX0" fmla="*/ 0 w 2469107"/>
                <a:gd name="connsiteY0" fmla="*/ 944878 h 944878"/>
                <a:gd name="connsiteX1" fmla="*/ 1968 w 2469107"/>
                <a:gd name="connsiteY1" fmla="*/ 11432 h 944878"/>
                <a:gd name="connsiteX2" fmla="*/ 1063897 w 2469107"/>
                <a:gd name="connsiteY2" fmla="*/ 4762 h 944878"/>
                <a:gd name="connsiteX3" fmla="*/ 1795179 w 2469107"/>
                <a:gd name="connsiteY3" fmla="*/ 0 h 944878"/>
                <a:gd name="connsiteX4" fmla="*/ 2469107 w 2469107"/>
                <a:gd name="connsiteY4" fmla="*/ 1487 h 944878"/>
                <a:gd name="connsiteX5" fmla="*/ 2467885 w 2469107"/>
                <a:gd name="connsiteY5" fmla="*/ 938532 h 944878"/>
                <a:gd name="connsiteX6" fmla="*/ 0 w 2469107"/>
                <a:gd name="connsiteY6" fmla="*/ 944878 h 944878"/>
                <a:gd name="connsiteX0" fmla="*/ 0 w 2469107"/>
                <a:gd name="connsiteY0" fmla="*/ 944878 h 944878"/>
                <a:gd name="connsiteX1" fmla="*/ 1968 w 2469107"/>
                <a:gd name="connsiteY1" fmla="*/ 11432 h 944878"/>
                <a:gd name="connsiteX2" fmla="*/ 1063897 w 2469107"/>
                <a:gd name="connsiteY2" fmla="*/ 4762 h 944878"/>
                <a:gd name="connsiteX3" fmla="*/ 1619016 w 2469107"/>
                <a:gd name="connsiteY3" fmla="*/ 4762 h 944878"/>
                <a:gd name="connsiteX4" fmla="*/ 1795179 w 2469107"/>
                <a:gd name="connsiteY4" fmla="*/ 0 h 944878"/>
                <a:gd name="connsiteX5" fmla="*/ 2469107 w 2469107"/>
                <a:gd name="connsiteY5" fmla="*/ 1487 h 944878"/>
                <a:gd name="connsiteX6" fmla="*/ 2467885 w 2469107"/>
                <a:gd name="connsiteY6" fmla="*/ 938532 h 944878"/>
                <a:gd name="connsiteX7" fmla="*/ 0 w 2469107"/>
                <a:gd name="connsiteY7" fmla="*/ 944878 h 944878"/>
                <a:gd name="connsiteX0" fmla="*/ 0 w 2469107"/>
                <a:gd name="connsiteY0" fmla="*/ 944878 h 944878"/>
                <a:gd name="connsiteX1" fmla="*/ 1968 w 2469107"/>
                <a:gd name="connsiteY1" fmla="*/ 11432 h 944878"/>
                <a:gd name="connsiteX2" fmla="*/ 1063897 w 2469107"/>
                <a:gd name="connsiteY2" fmla="*/ 4762 h 944878"/>
                <a:gd name="connsiteX3" fmla="*/ 1287173 w 2469107"/>
                <a:gd name="connsiteY3" fmla="*/ 4762 h 944878"/>
                <a:gd name="connsiteX4" fmla="*/ 1619016 w 2469107"/>
                <a:gd name="connsiteY4" fmla="*/ 4762 h 944878"/>
                <a:gd name="connsiteX5" fmla="*/ 1795179 w 2469107"/>
                <a:gd name="connsiteY5" fmla="*/ 0 h 944878"/>
                <a:gd name="connsiteX6" fmla="*/ 2469107 w 2469107"/>
                <a:gd name="connsiteY6" fmla="*/ 1487 h 944878"/>
                <a:gd name="connsiteX7" fmla="*/ 2467885 w 2469107"/>
                <a:gd name="connsiteY7" fmla="*/ 938532 h 944878"/>
                <a:gd name="connsiteX8" fmla="*/ 0 w 2469107"/>
                <a:gd name="connsiteY8" fmla="*/ 944878 h 944878"/>
                <a:gd name="connsiteX0" fmla="*/ 0 w 2469107"/>
                <a:gd name="connsiteY0" fmla="*/ 944878 h 944878"/>
                <a:gd name="connsiteX1" fmla="*/ 1968 w 2469107"/>
                <a:gd name="connsiteY1" fmla="*/ 11432 h 944878"/>
                <a:gd name="connsiteX2" fmla="*/ 1063897 w 2469107"/>
                <a:gd name="connsiteY2" fmla="*/ 4762 h 944878"/>
                <a:gd name="connsiteX3" fmla="*/ 1065945 w 2469107"/>
                <a:gd name="connsiteY3" fmla="*/ 581024 h 944878"/>
                <a:gd name="connsiteX4" fmla="*/ 1619016 w 2469107"/>
                <a:gd name="connsiteY4" fmla="*/ 4762 h 944878"/>
                <a:gd name="connsiteX5" fmla="*/ 1795179 w 2469107"/>
                <a:gd name="connsiteY5" fmla="*/ 0 h 944878"/>
                <a:gd name="connsiteX6" fmla="*/ 2469107 w 2469107"/>
                <a:gd name="connsiteY6" fmla="*/ 1487 h 944878"/>
                <a:gd name="connsiteX7" fmla="*/ 2467885 w 2469107"/>
                <a:gd name="connsiteY7" fmla="*/ 938532 h 944878"/>
                <a:gd name="connsiteX8" fmla="*/ 0 w 2469107"/>
                <a:gd name="connsiteY8" fmla="*/ 944878 h 944878"/>
                <a:gd name="connsiteX0" fmla="*/ 0 w 2469107"/>
                <a:gd name="connsiteY0" fmla="*/ 944878 h 944878"/>
                <a:gd name="connsiteX1" fmla="*/ 1968 w 2469107"/>
                <a:gd name="connsiteY1" fmla="*/ 11432 h 944878"/>
                <a:gd name="connsiteX2" fmla="*/ 1063897 w 2469107"/>
                <a:gd name="connsiteY2" fmla="*/ 4762 h 944878"/>
                <a:gd name="connsiteX3" fmla="*/ 1065945 w 2469107"/>
                <a:gd name="connsiteY3" fmla="*/ 581024 h 944878"/>
                <a:gd name="connsiteX4" fmla="*/ 1750114 w 2469107"/>
                <a:gd name="connsiteY4" fmla="*/ 581024 h 944878"/>
                <a:gd name="connsiteX5" fmla="*/ 1795179 w 2469107"/>
                <a:gd name="connsiteY5" fmla="*/ 0 h 944878"/>
                <a:gd name="connsiteX6" fmla="*/ 2469107 w 2469107"/>
                <a:gd name="connsiteY6" fmla="*/ 1487 h 944878"/>
                <a:gd name="connsiteX7" fmla="*/ 2467885 w 2469107"/>
                <a:gd name="connsiteY7" fmla="*/ 938532 h 944878"/>
                <a:gd name="connsiteX8" fmla="*/ 0 w 2469107"/>
                <a:gd name="connsiteY8" fmla="*/ 944878 h 944878"/>
                <a:gd name="connsiteX0" fmla="*/ 0 w 2469107"/>
                <a:gd name="connsiteY0" fmla="*/ 944878 h 944878"/>
                <a:gd name="connsiteX1" fmla="*/ 1968 w 2469107"/>
                <a:gd name="connsiteY1" fmla="*/ 11432 h 944878"/>
                <a:gd name="connsiteX2" fmla="*/ 1063897 w 2469107"/>
                <a:gd name="connsiteY2" fmla="*/ 4762 h 944878"/>
                <a:gd name="connsiteX3" fmla="*/ 1065945 w 2469107"/>
                <a:gd name="connsiteY3" fmla="*/ 581024 h 944878"/>
                <a:gd name="connsiteX4" fmla="*/ 1799276 w 2469107"/>
                <a:gd name="connsiteY4" fmla="*/ 623887 h 944878"/>
                <a:gd name="connsiteX5" fmla="*/ 1795179 w 2469107"/>
                <a:gd name="connsiteY5" fmla="*/ 0 h 944878"/>
                <a:gd name="connsiteX6" fmla="*/ 2469107 w 2469107"/>
                <a:gd name="connsiteY6" fmla="*/ 1487 h 944878"/>
                <a:gd name="connsiteX7" fmla="*/ 2467885 w 2469107"/>
                <a:gd name="connsiteY7" fmla="*/ 938532 h 944878"/>
                <a:gd name="connsiteX8" fmla="*/ 0 w 2469107"/>
                <a:gd name="connsiteY8" fmla="*/ 944878 h 944878"/>
                <a:gd name="connsiteX0" fmla="*/ 0 w 2469107"/>
                <a:gd name="connsiteY0" fmla="*/ 944878 h 944878"/>
                <a:gd name="connsiteX1" fmla="*/ 1968 w 2469107"/>
                <a:gd name="connsiteY1" fmla="*/ 11432 h 944878"/>
                <a:gd name="connsiteX2" fmla="*/ 1063897 w 2469107"/>
                <a:gd name="connsiteY2" fmla="*/ 4762 h 944878"/>
                <a:gd name="connsiteX3" fmla="*/ 1016783 w 2469107"/>
                <a:gd name="connsiteY3" fmla="*/ 623887 h 944878"/>
                <a:gd name="connsiteX4" fmla="*/ 1799276 w 2469107"/>
                <a:gd name="connsiteY4" fmla="*/ 623887 h 944878"/>
                <a:gd name="connsiteX5" fmla="*/ 1795179 w 2469107"/>
                <a:gd name="connsiteY5" fmla="*/ 0 h 944878"/>
                <a:gd name="connsiteX6" fmla="*/ 2469107 w 2469107"/>
                <a:gd name="connsiteY6" fmla="*/ 1487 h 944878"/>
                <a:gd name="connsiteX7" fmla="*/ 2467885 w 2469107"/>
                <a:gd name="connsiteY7" fmla="*/ 938532 h 944878"/>
                <a:gd name="connsiteX8" fmla="*/ 0 w 2469107"/>
                <a:gd name="connsiteY8" fmla="*/ 944878 h 944878"/>
                <a:gd name="connsiteX0" fmla="*/ 0 w 2469107"/>
                <a:gd name="connsiteY0" fmla="*/ 944878 h 944878"/>
                <a:gd name="connsiteX1" fmla="*/ 1968 w 2469107"/>
                <a:gd name="connsiteY1" fmla="*/ 11432 h 944878"/>
                <a:gd name="connsiteX2" fmla="*/ 1008590 w 2469107"/>
                <a:gd name="connsiteY2" fmla="*/ 4762 h 944878"/>
                <a:gd name="connsiteX3" fmla="*/ 1016783 w 2469107"/>
                <a:gd name="connsiteY3" fmla="*/ 623887 h 944878"/>
                <a:gd name="connsiteX4" fmla="*/ 1799276 w 2469107"/>
                <a:gd name="connsiteY4" fmla="*/ 623887 h 944878"/>
                <a:gd name="connsiteX5" fmla="*/ 1795179 w 2469107"/>
                <a:gd name="connsiteY5" fmla="*/ 0 h 944878"/>
                <a:gd name="connsiteX6" fmla="*/ 2469107 w 2469107"/>
                <a:gd name="connsiteY6" fmla="*/ 1487 h 944878"/>
                <a:gd name="connsiteX7" fmla="*/ 2467885 w 2469107"/>
                <a:gd name="connsiteY7" fmla="*/ 938532 h 944878"/>
                <a:gd name="connsiteX8" fmla="*/ 0 w 2469107"/>
                <a:gd name="connsiteY8" fmla="*/ 944878 h 944878"/>
                <a:gd name="connsiteX0" fmla="*/ 0 w 2469107"/>
                <a:gd name="connsiteY0" fmla="*/ 944878 h 944878"/>
                <a:gd name="connsiteX1" fmla="*/ 1968 w 2469107"/>
                <a:gd name="connsiteY1" fmla="*/ 11432 h 944878"/>
                <a:gd name="connsiteX2" fmla="*/ 1008590 w 2469107"/>
                <a:gd name="connsiteY2" fmla="*/ 4762 h 944878"/>
                <a:gd name="connsiteX3" fmla="*/ 1006541 w 2469107"/>
                <a:gd name="connsiteY3" fmla="*/ 623887 h 944878"/>
                <a:gd name="connsiteX4" fmla="*/ 1799276 w 2469107"/>
                <a:gd name="connsiteY4" fmla="*/ 623887 h 944878"/>
                <a:gd name="connsiteX5" fmla="*/ 1795179 w 2469107"/>
                <a:gd name="connsiteY5" fmla="*/ 0 h 944878"/>
                <a:gd name="connsiteX6" fmla="*/ 2469107 w 2469107"/>
                <a:gd name="connsiteY6" fmla="*/ 1487 h 944878"/>
                <a:gd name="connsiteX7" fmla="*/ 2467885 w 2469107"/>
                <a:gd name="connsiteY7" fmla="*/ 938532 h 944878"/>
                <a:gd name="connsiteX8" fmla="*/ 0 w 2469107"/>
                <a:gd name="connsiteY8" fmla="*/ 944878 h 944878"/>
                <a:gd name="connsiteX0" fmla="*/ 0 w 2469107"/>
                <a:gd name="connsiteY0" fmla="*/ 944878 h 944878"/>
                <a:gd name="connsiteX1" fmla="*/ 1968 w 2469107"/>
                <a:gd name="connsiteY1" fmla="*/ 11432 h 944878"/>
                <a:gd name="connsiteX2" fmla="*/ 1008590 w 2469107"/>
                <a:gd name="connsiteY2" fmla="*/ 4762 h 944878"/>
                <a:gd name="connsiteX3" fmla="*/ 1008589 w 2469107"/>
                <a:gd name="connsiteY3" fmla="*/ 623887 h 944878"/>
                <a:gd name="connsiteX4" fmla="*/ 1799276 w 2469107"/>
                <a:gd name="connsiteY4" fmla="*/ 623887 h 944878"/>
                <a:gd name="connsiteX5" fmla="*/ 1795179 w 2469107"/>
                <a:gd name="connsiteY5" fmla="*/ 0 h 944878"/>
                <a:gd name="connsiteX6" fmla="*/ 2469107 w 2469107"/>
                <a:gd name="connsiteY6" fmla="*/ 1487 h 944878"/>
                <a:gd name="connsiteX7" fmla="*/ 2467885 w 2469107"/>
                <a:gd name="connsiteY7" fmla="*/ 938532 h 944878"/>
                <a:gd name="connsiteX8" fmla="*/ 0 w 2469107"/>
                <a:gd name="connsiteY8" fmla="*/ 944878 h 944878"/>
                <a:gd name="connsiteX0" fmla="*/ 0 w 2469107"/>
                <a:gd name="connsiteY0" fmla="*/ 944878 h 944878"/>
                <a:gd name="connsiteX1" fmla="*/ 1968 w 2469107"/>
                <a:gd name="connsiteY1" fmla="*/ 11432 h 944878"/>
                <a:gd name="connsiteX2" fmla="*/ 1008590 w 2469107"/>
                <a:gd name="connsiteY2" fmla="*/ 4762 h 944878"/>
                <a:gd name="connsiteX3" fmla="*/ 1010637 w 2469107"/>
                <a:gd name="connsiteY3" fmla="*/ 623887 h 944878"/>
                <a:gd name="connsiteX4" fmla="*/ 1799276 w 2469107"/>
                <a:gd name="connsiteY4" fmla="*/ 623887 h 944878"/>
                <a:gd name="connsiteX5" fmla="*/ 1795179 w 2469107"/>
                <a:gd name="connsiteY5" fmla="*/ 0 h 944878"/>
                <a:gd name="connsiteX6" fmla="*/ 2469107 w 2469107"/>
                <a:gd name="connsiteY6" fmla="*/ 1487 h 944878"/>
                <a:gd name="connsiteX7" fmla="*/ 2467885 w 2469107"/>
                <a:gd name="connsiteY7" fmla="*/ 938532 h 944878"/>
                <a:gd name="connsiteX8" fmla="*/ 0 w 2469107"/>
                <a:gd name="connsiteY8" fmla="*/ 944878 h 944878"/>
                <a:gd name="connsiteX0" fmla="*/ 0 w 2469107"/>
                <a:gd name="connsiteY0" fmla="*/ 944878 h 944878"/>
                <a:gd name="connsiteX1" fmla="*/ 1968 w 2469107"/>
                <a:gd name="connsiteY1" fmla="*/ 11432 h 944878"/>
                <a:gd name="connsiteX2" fmla="*/ 1008590 w 2469107"/>
                <a:gd name="connsiteY2" fmla="*/ 4762 h 944878"/>
                <a:gd name="connsiteX3" fmla="*/ 1010637 w 2469107"/>
                <a:gd name="connsiteY3" fmla="*/ 623887 h 944878"/>
                <a:gd name="connsiteX4" fmla="*/ 1799276 w 2469107"/>
                <a:gd name="connsiteY4" fmla="*/ 623887 h 944878"/>
                <a:gd name="connsiteX5" fmla="*/ 1801324 w 2469107"/>
                <a:gd name="connsiteY5" fmla="*/ 0 h 944878"/>
                <a:gd name="connsiteX6" fmla="*/ 2469107 w 2469107"/>
                <a:gd name="connsiteY6" fmla="*/ 1487 h 944878"/>
                <a:gd name="connsiteX7" fmla="*/ 2467885 w 2469107"/>
                <a:gd name="connsiteY7" fmla="*/ 938532 h 944878"/>
                <a:gd name="connsiteX8" fmla="*/ 0 w 2469107"/>
                <a:gd name="connsiteY8" fmla="*/ 944878 h 944878"/>
                <a:gd name="connsiteX0" fmla="*/ 0 w 2469107"/>
                <a:gd name="connsiteY0" fmla="*/ 944878 h 944878"/>
                <a:gd name="connsiteX1" fmla="*/ 1968 w 2469107"/>
                <a:gd name="connsiteY1" fmla="*/ 11432 h 944878"/>
                <a:gd name="connsiteX2" fmla="*/ 1008590 w 2469107"/>
                <a:gd name="connsiteY2" fmla="*/ 4762 h 944878"/>
                <a:gd name="connsiteX3" fmla="*/ 1010637 w 2469107"/>
                <a:gd name="connsiteY3" fmla="*/ 623887 h 944878"/>
                <a:gd name="connsiteX4" fmla="*/ 1805421 w 2469107"/>
                <a:gd name="connsiteY4" fmla="*/ 623887 h 944878"/>
                <a:gd name="connsiteX5" fmla="*/ 1801324 w 2469107"/>
                <a:gd name="connsiteY5" fmla="*/ 0 h 944878"/>
                <a:gd name="connsiteX6" fmla="*/ 2469107 w 2469107"/>
                <a:gd name="connsiteY6" fmla="*/ 1487 h 944878"/>
                <a:gd name="connsiteX7" fmla="*/ 2467885 w 2469107"/>
                <a:gd name="connsiteY7" fmla="*/ 938532 h 944878"/>
                <a:gd name="connsiteX8" fmla="*/ 0 w 2469107"/>
                <a:gd name="connsiteY8" fmla="*/ 944878 h 944878"/>
                <a:gd name="connsiteX0" fmla="*/ 0 w 2469107"/>
                <a:gd name="connsiteY0" fmla="*/ 944878 h 944878"/>
                <a:gd name="connsiteX1" fmla="*/ 1968 w 2469107"/>
                <a:gd name="connsiteY1" fmla="*/ 11432 h 944878"/>
                <a:gd name="connsiteX2" fmla="*/ 1008590 w 2469107"/>
                <a:gd name="connsiteY2" fmla="*/ 4762 h 944878"/>
                <a:gd name="connsiteX3" fmla="*/ 1010637 w 2469107"/>
                <a:gd name="connsiteY3" fmla="*/ 623887 h 944878"/>
                <a:gd name="connsiteX4" fmla="*/ 1801324 w 2469107"/>
                <a:gd name="connsiteY4" fmla="*/ 623887 h 944878"/>
                <a:gd name="connsiteX5" fmla="*/ 1801324 w 2469107"/>
                <a:gd name="connsiteY5" fmla="*/ 0 h 944878"/>
                <a:gd name="connsiteX6" fmla="*/ 2469107 w 2469107"/>
                <a:gd name="connsiteY6" fmla="*/ 1487 h 944878"/>
                <a:gd name="connsiteX7" fmla="*/ 2467885 w 2469107"/>
                <a:gd name="connsiteY7" fmla="*/ 938532 h 944878"/>
                <a:gd name="connsiteX8" fmla="*/ 0 w 2469107"/>
                <a:gd name="connsiteY8" fmla="*/ 944878 h 944878"/>
                <a:gd name="connsiteX0" fmla="*/ 0 w 2469107"/>
                <a:gd name="connsiteY0" fmla="*/ 944878 h 944878"/>
                <a:gd name="connsiteX1" fmla="*/ 1968 w 2469107"/>
                <a:gd name="connsiteY1" fmla="*/ 11432 h 944878"/>
                <a:gd name="connsiteX2" fmla="*/ 1008590 w 2469107"/>
                <a:gd name="connsiteY2" fmla="*/ 4762 h 944878"/>
                <a:gd name="connsiteX3" fmla="*/ 1010637 w 2469107"/>
                <a:gd name="connsiteY3" fmla="*/ 623887 h 944878"/>
                <a:gd name="connsiteX4" fmla="*/ 1803372 w 2469107"/>
                <a:gd name="connsiteY4" fmla="*/ 623887 h 944878"/>
                <a:gd name="connsiteX5" fmla="*/ 1801324 w 2469107"/>
                <a:gd name="connsiteY5" fmla="*/ 0 h 944878"/>
                <a:gd name="connsiteX6" fmla="*/ 2469107 w 2469107"/>
                <a:gd name="connsiteY6" fmla="*/ 1487 h 944878"/>
                <a:gd name="connsiteX7" fmla="*/ 2467885 w 2469107"/>
                <a:gd name="connsiteY7" fmla="*/ 938532 h 944878"/>
                <a:gd name="connsiteX8" fmla="*/ 0 w 2469107"/>
                <a:gd name="connsiteY8" fmla="*/ 944878 h 944878"/>
                <a:gd name="connsiteX0" fmla="*/ 0 w 2539594"/>
                <a:gd name="connsiteY0" fmla="*/ 944878 h 944878"/>
                <a:gd name="connsiteX1" fmla="*/ 1968 w 2539594"/>
                <a:gd name="connsiteY1" fmla="*/ 11432 h 944878"/>
                <a:gd name="connsiteX2" fmla="*/ 1008590 w 2539594"/>
                <a:gd name="connsiteY2" fmla="*/ 4762 h 944878"/>
                <a:gd name="connsiteX3" fmla="*/ 1010637 w 2539594"/>
                <a:gd name="connsiteY3" fmla="*/ 623887 h 944878"/>
                <a:gd name="connsiteX4" fmla="*/ 1803372 w 2539594"/>
                <a:gd name="connsiteY4" fmla="*/ 623887 h 944878"/>
                <a:gd name="connsiteX5" fmla="*/ 1801324 w 2539594"/>
                <a:gd name="connsiteY5" fmla="*/ 0 h 944878"/>
                <a:gd name="connsiteX6" fmla="*/ 2469107 w 2539594"/>
                <a:gd name="connsiteY6" fmla="*/ 1487 h 944878"/>
                <a:gd name="connsiteX7" fmla="*/ 2539580 w 2539594"/>
                <a:gd name="connsiteY7" fmla="*/ 940913 h 944878"/>
                <a:gd name="connsiteX8" fmla="*/ 0 w 2539594"/>
                <a:gd name="connsiteY8" fmla="*/ 944878 h 944878"/>
                <a:gd name="connsiteX0" fmla="*/ 0 w 2540802"/>
                <a:gd name="connsiteY0" fmla="*/ 944878 h 944878"/>
                <a:gd name="connsiteX1" fmla="*/ 1968 w 2540802"/>
                <a:gd name="connsiteY1" fmla="*/ 11432 h 944878"/>
                <a:gd name="connsiteX2" fmla="*/ 1008590 w 2540802"/>
                <a:gd name="connsiteY2" fmla="*/ 4762 h 944878"/>
                <a:gd name="connsiteX3" fmla="*/ 1010637 w 2540802"/>
                <a:gd name="connsiteY3" fmla="*/ 623887 h 944878"/>
                <a:gd name="connsiteX4" fmla="*/ 1803372 w 2540802"/>
                <a:gd name="connsiteY4" fmla="*/ 623887 h 944878"/>
                <a:gd name="connsiteX5" fmla="*/ 1801324 w 2540802"/>
                <a:gd name="connsiteY5" fmla="*/ 0 h 944878"/>
                <a:gd name="connsiteX6" fmla="*/ 2540802 w 2540802"/>
                <a:gd name="connsiteY6" fmla="*/ 3868 h 944878"/>
                <a:gd name="connsiteX7" fmla="*/ 2539580 w 2540802"/>
                <a:gd name="connsiteY7" fmla="*/ 940913 h 944878"/>
                <a:gd name="connsiteX8" fmla="*/ 0 w 2540802"/>
                <a:gd name="connsiteY8" fmla="*/ 944878 h 944878"/>
                <a:gd name="connsiteX0" fmla="*/ 0 w 2539798"/>
                <a:gd name="connsiteY0" fmla="*/ 944878 h 944878"/>
                <a:gd name="connsiteX1" fmla="*/ 1968 w 2539798"/>
                <a:gd name="connsiteY1" fmla="*/ 11432 h 944878"/>
                <a:gd name="connsiteX2" fmla="*/ 1008590 w 2539798"/>
                <a:gd name="connsiteY2" fmla="*/ 4762 h 944878"/>
                <a:gd name="connsiteX3" fmla="*/ 1010637 w 2539798"/>
                <a:gd name="connsiteY3" fmla="*/ 623887 h 944878"/>
                <a:gd name="connsiteX4" fmla="*/ 1803372 w 2539798"/>
                <a:gd name="connsiteY4" fmla="*/ 623887 h 944878"/>
                <a:gd name="connsiteX5" fmla="*/ 1801324 w 2539798"/>
                <a:gd name="connsiteY5" fmla="*/ 0 h 944878"/>
                <a:gd name="connsiteX6" fmla="*/ 2537730 w 2539798"/>
                <a:gd name="connsiteY6" fmla="*/ 3868 h 944878"/>
                <a:gd name="connsiteX7" fmla="*/ 2539580 w 2539798"/>
                <a:gd name="connsiteY7" fmla="*/ 940913 h 944878"/>
                <a:gd name="connsiteX8" fmla="*/ 0 w 2539798"/>
                <a:gd name="connsiteY8" fmla="*/ 944878 h 944878"/>
                <a:gd name="connsiteX0" fmla="*/ 0 w 2539954"/>
                <a:gd name="connsiteY0" fmla="*/ 944878 h 944878"/>
                <a:gd name="connsiteX1" fmla="*/ 1968 w 2539954"/>
                <a:gd name="connsiteY1" fmla="*/ 11432 h 944878"/>
                <a:gd name="connsiteX2" fmla="*/ 1008590 w 2539954"/>
                <a:gd name="connsiteY2" fmla="*/ 4762 h 944878"/>
                <a:gd name="connsiteX3" fmla="*/ 1010637 w 2539954"/>
                <a:gd name="connsiteY3" fmla="*/ 623887 h 944878"/>
                <a:gd name="connsiteX4" fmla="*/ 1803372 w 2539954"/>
                <a:gd name="connsiteY4" fmla="*/ 623887 h 944878"/>
                <a:gd name="connsiteX5" fmla="*/ 1801324 w 2539954"/>
                <a:gd name="connsiteY5" fmla="*/ 0 h 944878"/>
                <a:gd name="connsiteX6" fmla="*/ 2539778 w 2539954"/>
                <a:gd name="connsiteY6" fmla="*/ 3868 h 944878"/>
                <a:gd name="connsiteX7" fmla="*/ 2539580 w 2539954"/>
                <a:gd name="connsiteY7" fmla="*/ 940913 h 944878"/>
                <a:gd name="connsiteX8" fmla="*/ 0 w 2539954"/>
                <a:gd name="connsiteY8" fmla="*/ 944878 h 944878"/>
                <a:gd name="connsiteX0" fmla="*/ 0 w 2540802"/>
                <a:gd name="connsiteY0" fmla="*/ 944878 h 944878"/>
                <a:gd name="connsiteX1" fmla="*/ 1968 w 2540802"/>
                <a:gd name="connsiteY1" fmla="*/ 11432 h 944878"/>
                <a:gd name="connsiteX2" fmla="*/ 1008590 w 2540802"/>
                <a:gd name="connsiteY2" fmla="*/ 4762 h 944878"/>
                <a:gd name="connsiteX3" fmla="*/ 1010637 w 2540802"/>
                <a:gd name="connsiteY3" fmla="*/ 623887 h 944878"/>
                <a:gd name="connsiteX4" fmla="*/ 1803372 w 2540802"/>
                <a:gd name="connsiteY4" fmla="*/ 623887 h 944878"/>
                <a:gd name="connsiteX5" fmla="*/ 1801324 w 2540802"/>
                <a:gd name="connsiteY5" fmla="*/ 0 h 944878"/>
                <a:gd name="connsiteX6" fmla="*/ 2540802 w 2540802"/>
                <a:gd name="connsiteY6" fmla="*/ 3868 h 944878"/>
                <a:gd name="connsiteX7" fmla="*/ 2539580 w 2540802"/>
                <a:gd name="connsiteY7" fmla="*/ 940913 h 944878"/>
                <a:gd name="connsiteX8" fmla="*/ 0 w 2540802"/>
                <a:gd name="connsiteY8" fmla="*/ 944878 h 944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0802" h="944878">
                  <a:moveTo>
                    <a:pt x="0" y="944878"/>
                  </a:moveTo>
                  <a:cubicBezTo>
                    <a:pt x="2756" y="754379"/>
                    <a:pt x="-788" y="214631"/>
                    <a:pt x="1968" y="11432"/>
                  </a:cubicBezTo>
                  <a:lnTo>
                    <a:pt x="1008590" y="4762"/>
                  </a:lnTo>
                  <a:cubicBezTo>
                    <a:pt x="1009273" y="196849"/>
                    <a:pt x="1009954" y="431800"/>
                    <a:pt x="1010637" y="623887"/>
                  </a:cubicBezTo>
                  <a:lnTo>
                    <a:pt x="1803372" y="623887"/>
                  </a:lnTo>
                  <a:cubicBezTo>
                    <a:pt x="1802006" y="415925"/>
                    <a:pt x="1802690" y="207962"/>
                    <a:pt x="1801324" y="0"/>
                  </a:cubicBezTo>
                  <a:lnTo>
                    <a:pt x="2540802" y="3868"/>
                  </a:lnTo>
                  <a:cubicBezTo>
                    <a:pt x="2539590" y="335266"/>
                    <a:pt x="2540792" y="609515"/>
                    <a:pt x="2539580" y="940913"/>
                  </a:cubicBezTo>
                  <a:lnTo>
                    <a:pt x="0" y="94487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es-ES" sz="1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12">
              <a:extLst>
                <a:ext uri="{FF2B5EF4-FFF2-40B4-BE49-F238E27FC236}">
                  <a16:creationId xmlns:a16="http://schemas.microsoft.com/office/drawing/2014/main" id="{01783866-FB33-0688-6671-857B28A268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9611" y="3393106"/>
              <a:ext cx="1021445" cy="591346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pt-BR" sz="1000" b="1" noProof="1">
                  <a:latin typeface="Arial" panose="020B0604020202020204" pitchFamily="34" charset="0"/>
                </a:rPr>
                <a:t>ORGANITZACIÓ</a:t>
              </a:r>
            </a:p>
            <a:p>
              <a:endParaRPr lang="pt-BR" sz="1000" noProof="1">
                <a:latin typeface="Arial" panose="020B0604020202020204" pitchFamily="34" charset="0"/>
              </a:endParaRPr>
            </a:p>
            <a:p>
              <a:r>
                <a:rPr lang="pt-BR" sz="1000" noProof="1">
                  <a:latin typeface="Arial" panose="020B0604020202020204" pitchFamily="34" charset="0"/>
                </a:rPr>
                <a:t>Xarxa, connectat</a:t>
              </a:r>
            </a:p>
            <a:p>
              <a:r>
                <a:rPr lang="pt-BR" sz="1000" noProof="1">
                  <a:latin typeface="Arial" panose="020B0604020202020204" pitchFamily="34" charset="0"/>
                </a:rPr>
                <a:t>Instància</a:t>
              </a:r>
            </a:p>
            <a:p>
              <a:r>
                <a:rPr lang="pt-BR" sz="1000" noProof="1">
                  <a:latin typeface="Arial" panose="020B0604020202020204" pitchFamily="34" charset="0"/>
                </a:rPr>
                <a:t>Ciutadans</a:t>
              </a:r>
            </a:p>
          </p:txBody>
        </p:sp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9DD4D50B-8C42-6BCB-7CAB-E199F2126745}"/>
                </a:ext>
              </a:extLst>
            </p:cNvPr>
            <p:cNvGrpSpPr/>
            <p:nvPr/>
          </p:nvGrpSpPr>
          <p:grpSpPr>
            <a:xfrm>
              <a:off x="1659611" y="4240213"/>
              <a:ext cx="5905985" cy="967901"/>
              <a:chOff x="495591" y="3443071"/>
              <a:chExt cx="5742625" cy="967901"/>
            </a:xfrm>
          </p:grpSpPr>
          <p:sp>
            <p:nvSpPr>
              <p:cNvPr id="8245" name="Rectángulo 8244">
                <a:extLst>
                  <a:ext uri="{FF2B5EF4-FFF2-40B4-BE49-F238E27FC236}">
                    <a16:creationId xmlns:a16="http://schemas.microsoft.com/office/drawing/2014/main" id="{2B8488BA-8FC8-31DC-571A-764591072E7D}"/>
                  </a:ext>
                </a:extLst>
              </p:cNvPr>
              <p:cNvSpPr/>
              <p:nvPr/>
            </p:nvSpPr>
            <p:spPr>
              <a:xfrm>
                <a:off x="495591" y="3443072"/>
                <a:ext cx="5742625" cy="9679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0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s-ES" sz="1000">
                  <a:solidFill>
                    <a:srgbClr val="59595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46" name="Oval 12">
                <a:extLst>
                  <a:ext uri="{FF2B5EF4-FFF2-40B4-BE49-F238E27FC236}">
                    <a16:creationId xmlns:a16="http://schemas.microsoft.com/office/drawing/2014/main" id="{65D2B1F5-E8FE-355E-FF3B-D3971009F2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5591" y="3443071"/>
                <a:ext cx="1021445" cy="925431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pt-BR" sz="1000" b="1" noProof="1">
                    <a:latin typeface="Arial" panose="020B0604020202020204" pitchFamily="34" charset="0"/>
                  </a:rPr>
                  <a:t>QUALITAT</a:t>
                </a:r>
              </a:p>
              <a:p>
                <a:r>
                  <a:rPr lang="pt-BR" sz="1000" b="1" noProof="1">
                    <a:latin typeface="Arial" panose="020B0604020202020204" pitchFamily="34" charset="0"/>
                  </a:rPr>
                  <a:t>GESTIÓ</a:t>
                </a:r>
              </a:p>
              <a:p>
                <a:endParaRPr lang="pt-BR" sz="1000" b="1" noProof="1">
                  <a:latin typeface="Arial" panose="020B0604020202020204" pitchFamily="34" charset="0"/>
                </a:endParaRPr>
              </a:p>
              <a:p>
                <a:r>
                  <a:rPr lang="pt-BR" sz="1000" noProof="1">
                    <a:latin typeface="Arial" panose="020B0604020202020204" pitchFamily="34" charset="0"/>
                  </a:rPr>
                  <a:t>Concurrència</a:t>
                </a:r>
              </a:p>
              <a:p>
                <a:r>
                  <a:rPr lang="pt-BR" sz="1000" noProof="1">
                    <a:latin typeface="Arial" panose="020B0604020202020204" pitchFamily="34" charset="0"/>
                  </a:rPr>
                  <a:t>Objectius</a:t>
                </a:r>
              </a:p>
              <a:p>
                <a:r>
                  <a:rPr lang="pt-BR" sz="1000" noProof="1">
                    <a:latin typeface="Arial" panose="020B0604020202020204" pitchFamily="34" charset="0"/>
                  </a:rPr>
                  <a:t>Projectes</a:t>
                </a:r>
                <a:endParaRPr lang="pt-BR" sz="1000" i="1" noProof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A8809FFF-1C9A-CCED-390D-FC9D2E31E56B}"/>
                </a:ext>
              </a:extLst>
            </p:cNvPr>
            <p:cNvGrpSpPr/>
            <p:nvPr/>
          </p:nvGrpSpPr>
          <p:grpSpPr>
            <a:xfrm>
              <a:off x="1659611" y="1268413"/>
              <a:ext cx="5905983" cy="967901"/>
              <a:chOff x="495591" y="471271"/>
              <a:chExt cx="5742625" cy="967901"/>
            </a:xfrm>
          </p:grpSpPr>
          <p:sp>
            <p:nvSpPr>
              <p:cNvPr id="8241" name="Rectángulo 8240">
                <a:extLst>
                  <a:ext uri="{FF2B5EF4-FFF2-40B4-BE49-F238E27FC236}">
                    <a16:creationId xmlns:a16="http://schemas.microsoft.com/office/drawing/2014/main" id="{AF42AE00-5A55-BA5D-E051-F5C0287656CE}"/>
                  </a:ext>
                </a:extLst>
              </p:cNvPr>
              <p:cNvSpPr/>
              <p:nvPr/>
            </p:nvSpPr>
            <p:spPr>
              <a:xfrm>
                <a:off x="495591" y="471272"/>
                <a:ext cx="5742625" cy="9679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0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s-ES" sz="1000">
                  <a:solidFill>
                    <a:srgbClr val="59595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42" name="Oval 12">
                <a:extLst>
                  <a:ext uri="{FF2B5EF4-FFF2-40B4-BE49-F238E27FC236}">
                    <a16:creationId xmlns:a16="http://schemas.microsoft.com/office/drawing/2014/main" id="{0988FD71-A676-E2A3-8EE6-D616B4468D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5591" y="471271"/>
                <a:ext cx="1021445" cy="925431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pt-BR" sz="1000" b="1" noProof="1">
                    <a:latin typeface="Arial" panose="020B0604020202020204" pitchFamily="34" charset="0"/>
                  </a:rPr>
                  <a:t>QUALITAT</a:t>
                </a:r>
              </a:p>
              <a:p>
                <a:r>
                  <a:rPr lang="pt-BR" sz="1000" b="1" noProof="1">
                    <a:latin typeface="Arial" panose="020B0604020202020204" pitchFamily="34" charset="0"/>
                  </a:rPr>
                  <a:t>GESTIÓ</a:t>
                </a:r>
              </a:p>
              <a:p>
                <a:endParaRPr lang="pt-BR" sz="1000" b="1" noProof="1">
                  <a:latin typeface="Arial" panose="020B0604020202020204" pitchFamily="34" charset="0"/>
                </a:endParaRPr>
              </a:p>
              <a:p>
                <a:r>
                  <a:rPr lang="pt-BR" sz="1000" noProof="1">
                    <a:latin typeface="Arial" panose="020B0604020202020204" pitchFamily="34" charset="0"/>
                  </a:rPr>
                  <a:t>Concurrència</a:t>
                </a:r>
              </a:p>
              <a:p>
                <a:r>
                  <a:rPr lang="pt-BR" sz="1000" noProof="1">
                    <a:latin typeface="Arial" panose="020B0604020202020204" pitchFamily="34" charset="0"/>
                  </a:rPr>
                  <a:t>Objectius</a:t>
                </a:r>
              </a:p>
              <a:p>
                <a:r>
                  <a:rPr lang="pt-BR" sz="1000" noProof="1">
                    <a:latin typeface="Arial" panose="020B0604020202020204" pitchFamily="34" charset="0"/>
                  </a:rPr>
                  <a:t>Projectes</a:t>
                </a:r>
                <a:endParaRPr lang="pt-BR" sz="1000" i="1" noProof="1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4" name="Grupo 23">
              <a:extLst>
                <a:ext uri="{FF2B5EF4-FFF2-40B4-BE49-F238E27FC236}">
                  <a16:creationId xmlns:a16="http://schemas.microsoft.com/office/drawing/2014/main" id="{98570DD3-9466-9AED-26CB-EBCD4BA12C37}"/>
                </a:ext>
              </a:extLst>
            </p:cNvPr>
            <p:cNvGrpSpPr/>
            <p:nvPr/>
          </p:nvGrpSpPr>
          <p:grpSpPr>
            <a:xfrm>
              <a:off x="2560232" y="2329540"/>
              <a:ext cx="1355816" cy="859198"/>
              <a:chOff x="-3786055" y="-2067716"/>
              <a:chExt cx="1807754" cy="1145597"/>
            </a:xfrm>
          </p:grpSpPr>
          <p:sp>
            <p:nvSpPr>
              <p:cNvPr id="8217" name="Oval 12">
                <a:extLst>
                  <a:ext uri="{FF2B5EF4-FFF2-40B4-BE49-F238E27FC236}">
                    <a16:creationId xmlns:a16="http://schemas.microsoft.com/office/drawing/2014/main" id="{97DEC9EE-9082-EBD2-0217-6062341944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786055" y="-1860114"/>
                <a:ext cx="1807754" cy="937995"/>
              </a:xfrm>
              <a:prstGeom prst="rect">
                <a:avLst/>
              </a:prstGeom>
              <a:solidFill>
                <a:schemeClr val="bg1"/>
              </a:solidFill>
              <a:ln w="0">
                <a:solidFill>
                  <a:srgbClr val="595959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pt-BR" sz="1000" noProof="1">
                    <a:latin typeface="Arial" panose="020B0604020202020204" pitchFamily="34" charset="0"/>
                  </a:rPr>
                  <a:t>Estat com a plataforma</a:t>
                </a:r>
              </a:p>
              <a:p>
                <a:r>
                  <a:rPr lang="pt-BR" sz="1000" noProof="1">
                    <a:latin typeface="Arial" panose="020B0604020202020204" pitchFamily="34" charset="0"/>
                  </a:rPr>
                  <a:t>Co-gestió</a:t>
                </a:r>
              </a:p>
              <a:p>
                <a:r>
                  <a:rPr lang="pt-BR" sz="1000" noProof="1">
                    <a:latin typeface="Arial" panose="020B0604020202020204" pitchFamily="34" charset="0"/>
                  </a:rPr>
                  <a:t>Aproximació per Portafolis</a:t>
                </a:r>
              </a:p>
              <a:p>
                <a:endParaRPr lang="pt-BR" sz="1000" noProof="1">
                  <a:latin typeface="Arial" panose="020B0604020202020204" pitchFamily="34" charset="0"/>
                </a:endParaRPr>
              </a:p>
              <a:p>
                <a:pPr algn="r"/>
                <a:r>
                  <a:rPr lang="ca-ES" sz="1000" b="1" cap="all" dirty="0">
                    <a:latin typeface="Arial" panose="020B0604020202020204" pitchFamily="34" charset="0"/>
                  </a:rPr>
                  <a:t>Governança</a:t>
                </a:r>
                <a:endParaRPr lang="pt-BR" sz="1000" b="1" noProof="1">
                  <a:latin typeface="Arial" panose="020B0604020202020204" pitchFamily="34" charset="0"/>
                </a:endParaRPr>
              </a:p>
            </p:txBody>
          </p:sp>
          <p:sp>
            <p:nvSpPr>
              <p:cNvPr id="8218" name="Oval 26">
                <a:extLst>
                  <a:ext uri="{FF2B5EF4-FFF2-40B4-BE49-F238E27FC236}">
                    <a16:creationId xmlns:a16="http://schemas.microsoft.com/office/drawing/2014/main" id="{54845CAE-8130-88CD-A46A-E0141C8E40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786055" y="-2067716"/>
                <a:ext cx="1807754" cy="199735"/>
              </a:xfrm>
              <a:prstGeom prst="rect">
                <a:avLst/>
              </a:prstGeom>
              <a:solidFill>
                <a:srgbClr val="595959"/>
              </a:solidFill>
              <a:ln w="0">
                <a:solidFill>
                  <a:srgbClr val="595959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ca-ES" sz="1000" b="1" cap="all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lògica – Social</a:t>
                </a:r>
              </a:p>
            </p:txBody>
          </p:sp>
        </p:grpSp>
        <p:grpSp>
          <p:nvGrpSpPr>
            <p:cNvPr id="25" name="Grupo 24">
              <a:extLst>
                <a:ext uri="{FF2B5EF4-FFF2-40B4-BE49-F238E27FC236}">
                  <a16:creationId xmlns:a16="http://schemas.microsoft.com/office/drawing/2014/main" id="{EE7D4494-12FB-BC40-C6D5-727ED63D3967}"/>
                </a:ext>
              </a:extLst>
            </p:cNvPr>
            <p:cNvGrpSpPr/>
            <p:nvPr/>
          </p:nvGrpSpPr>
          <p:grpSpPr>
            <a:xfrm>
              <a:off x="2560232" y="3317994"/>
              <a:ext cx="1355816" cy="859198"/>
              <a:chOff x="-3786055" y="-292810"/>
              <a:chExt cx="1807754" cy="1145597"/>
            </a:xfrm>
          </p:grpSpPr>
          <p:sp>
            <p:nvSpPr>
              <p:cNvPr id="8215" name="Oval 12">
                <a:extLst>
                  <a:ext uri="{FF2B5EF4-FFF2-40B4-BE49-F238E27FC236}">
                    <a16:creationId xmlns:a16="http://schemas.microsoft.com/office/drawing/2014/main" id="{9044F518-E6AD-AE3E-62F1-6E0BE2ED49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786055" y="-85208"/>
                <a:ext cx="1807754" cy="937995"/>
              </a:xfrm>
              <a:prstGeom prst="rect">
                <a:avLst/>
              </a:prstGeom>
              <a:solidFill>
                <a:schemeClr val="bg1"/>
              </a:solidFill>
              <a:ln w="0">
                <a:solidFill>
                  <a:srgbClr val="7F7F7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pt-BR" sz="1000" noProof="1">
                    <a:latin typeface="Arial" panose="020B0604020202020204" pitchFamily="34" charset="0"/>
                  </a:rPr>
                  <a:t>Col·laboració institucional</a:t>
                </a:r>
              </a:p>
              <a:p>
                <a:r>
                  <a:rPr lang="pt-BR" sz="1000" noProof="1">
                    <a:latin typeface="Arial" panose="020B0604020202020204" pitchFamily="34" charset="0"/>
                  </a:rPr>
                  <a:t>Partenariats</a:t>
                </a:r>
              </a:p>
              <a:p>
                <a:r>
                  <a:rPr lang="pt-BR" sz="1000" noProof="1">
                    <a:latin typeface="Arial" panose="020B0604020202020204" pitchFamily="34" charset="0"/>
                  </a:rPr>
                  <a:t>Noves Administracions</a:t>
                </a:r>
              </a:p>
              <a:p>
                <a:endParaRPr lang="pt-BR" sz="1000" noProof="1">
                  <a:latin typeface="Arial" panose="020B0604020202020204" pitchFamily="34" charset="0"/>
                </a:endParaRPr>
              </a:p>
              <a:p>
                <a:pPr algn="r"/>
                <a:r>
                  <a:rPr lang="ca-ES" sz="1000" b="1" cap="all" dirty="0">
                    <a:latin typeface="Arial" panose="020B0604020202020204" pitchFamily="34" charset="0"/>
                  </a:rPr>
                  <a:t>oRGANITZACIÓ</a:t>
                </a:r>
                <a:endParaRPr lang="pt-BR" sz="1000" b="1" noProof="1">
                  <a:latin typeface="Arial" panose="020B0604020202020204" pitchFamily="34" charset="0"/>
                </a:endParaRPr>
              </a:p>
            </p:txBody>
          </p:sp>
          <p:sp>
            <p:nvSpPr>
              <p:cNvPr id="8216" name="Oval 26">
                <a:extLst>
                  <a:ext uri="{FF2B5EF4-FFF2-40B4-BE49-F238E27FC236}">
                    <a16:creationId xmlns:a16="http://schemas.microsoft.com/office/drawing/2014/main" id="{C1369F6D-5B4C-44F9-61E0-A90C8ED420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786055" y="-292810"/>
                <a:ext cx="1807754" cy="199735"/>
              </a:xfrm>
              <a:prstGeom prst="rect">
                <a:avLst/>
              </a:prstGeom>
              <a:solidFill>
                <a:srgbClr val="7F7F7F"/>
              </a:solidFill>
              <a:ln w="0">
                <a:solidFill>
                  <a:srgbClr val="7F7F7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ca-ES" sz="1000" b="1" cap="all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Institucions</a:t>
                </a:r>
              </a:p>
            </p:txBody>
          </p:sp>
        </p:grpSp>
        <p:grpSp>
          <p:nvGrpSpPr>
            <p:cNvPr id="26" name="Grupo 25">
              <a:extLst>
                <a:ext uri="{FF2B5EF4-FFF2-40B4-BE49-F238E27FC236}">
                  <a16:creationId xmlns:a16="http://schemas.microsoft.com/office/drawing/2014/main" id="{2B9C4B13-1259-B609-7286-F6359ACAAD31}"/>
                </a:ext>
              </a:extLst>
            </p:cNvPr>
            <p:cNvGrpSpPr/>
            <p:nvPr/>
          </p:nvGrpSpPr>
          <p:grpSpPr>
            <a:xfrm>
              <a:off x="5940493" y="3317994"/>
              <a:ext cx="1355816" cy="859198"/>
              <a:chOff x="-1807754" y="-292810"/>
              <a:chExt cx="1807754" cy="1145597"/>
            </a:xfrm>
          </p:grpSpPr>
          <p:sp>
            <p:nvSpPr>
              <p:cNvPr id="8213" name="Oval 12">
                <a:extLst>
                  <a:ext uri="{FF2B5EF4-FFF2-40B4-BE49-F238E27FC236}">
                    <a16:creationId xmlns:a16="http://schemas.microsoft.com/office/drawing/2014/main" id="{84F67057-0EF9-7444-5FE8-9D108786D7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807754" y="-85208"/>
                <a:ext cx="1807754" cy="937995"/>
              </a:xfrm>
              <a:prstGeom prst="rect">
                <a:avLst/>
              </a:prstGeom>
              <a:solidFill>
                <a:schemeClr val="bg1"/>
              </a:solidFill>
              <a:ln w="0">
                <a:solidFill>
                  <a:srgbClr val="7F7F7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pt-BR" sz="1000" noProof="1">
                    <a:latin typeface="Arial" panose="020B0604020202020204" pitchFamily="34" charset="0"/>
                  </a:rPr>
                  <a:t>Resposta ràpida</a:t>
                </a:r>
              </a:p>
              <a:p>
                <a:r>
                  <a:rPr lang="pt-BR" sz="1000" noProof="1">
                    <a:latin typeface="Arial" panose="020B0604020202020204" pitchFamily="34" charset="0"/>
                  </a:rPr>
                  <a:t>Intel·ligència col·lectiva</a:t>
                </a:r>
              </a:p>
              <a:p>
                <a:r>
                  <a:rPr lang="pt-BR" sz="1000" noProof="1">
                    <a:latin typeface="Arial" panose="020B0604020202020204" pitchFamily="34" charset="0"/>
                  </a:rPr>
                  <a:t>Participació ciutadana</a:t>
                </a:r>
              </a:p>
              <a:p>
                <a:endParaRPr lang="pt-BR" sz="1000" noProof="1">
                  <a:latin typeface="Arial" panose="020B0604020202020204" pitchFamily="34" charset="0"/>
                </a:endParaRPr>
              </a:p>
              <a:p>
                <a:pPr algn="r"/>
                <a:r>
                  <a:rPr lang="ca-ES" sz="1000" b="1" cap="all" dirty="0">
                    <a:latin typeface="Arial" panose="020B0604020202020204" pitchFamily="34" charset="0"/>
                  </a:rPr>
                  <a:t>oRGANITZACIÓ</a:t>
                </a:r>
                <a:endParaRPr lang="pt-BR" sz="1000" b="1" noProof="1">
                  <a:latin typeface="Arial" panose="020B0604020202020204" pitchFamily="34" charset="0"/>
                </a:endParaRPr>
              </a:p>
            </p:txBody>
          </p:sp>
          <p:sp>
            <p:nvSpPr>
              <p:cNvPr id="8214" name="Oval 26">
                <a:extLst>
                  <a:ext uri="{FF2B5EF4-FFF2-40B4-BE49-F238E27FC236}">
                    <a16:creationId xmlns:a16="http://schemas.microsoft.com/office/drawing/2014/main" id="{113A163A-815E-0BA2-6DAA-4B139167A1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807754" y="-292810"/>
                <a:ext cx="1807754" cy="199735"/>
              </a:xfrm>
              <a:prstGeom prst="rect">
                <a:avLst/>
              </a:prstGeom>
              <a:solidFill>
                <a:srgbClr val="7F7F7F"/>
              </a:solidFill>
              <a:ln w="0">
                <a:solidFill>
                  <a:srgbClr val="7F7F7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ca-ES" sz="1000" b="1" cap="all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ciutadania</a:t>
                </a:r>
              </a:p>
            </p:txBody>
          </p:sp>
        </p:grpSp>
        <p:grpSp>
          <p:nvGrpSpPr>
            <p:cNvPr id="27" name="Grupo 26">
              <a:extLst>
                <a:ext uri="{FF2B5EF4-FFF2-40B4-BE49-F238E27FC236}">
                  <a16:creationId xmlns:a16="http://schemas.microsoft.com/office/drawing/2014/main" id="{14CFA3BA-F355-251C-37F4-7DAE50696AD3}"/>
                </a:ext>
              </a:extLst>
            </p:cNvPr>
            <p:cNvGrpSpPr/>
            <p:nvPr/>
          </p:nvGrpSpPr>
          <p:grpSpPr>
            <a:xfrm>
              <a:off x="5940493" y="2329540"/>
              <a:ext cx="1355816" cy="859198"/>
              <a:chOff x="-1807754" y="-2067716"/>
              <a:chExt cx="1807754" cy="1145597"/>
            </a:xfrm>
          </p:grpSpPr>
          <p:sp>
            <p:nvSpPr>
              <p:cNvPr id="8211" name="Oval 12">
                <a:extLst>
                  <a:ext uri="{FF2B5EF4-FFF2-40B4-BE49-F238E27FC236}">
                    <a16:creationId xmlns:a16="http://schemas.microsoft.com/office/drawing/2014/main" id="{A1BEEAF4-B245-C4E9-637C-2078AEB972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807754" y="-1860114"/>
                <a:ext cx="1807754" cy="937995"/>
              </a:xfrm>
              <a:prstGeom prst="rect">
                <a:avLst/>
              </a:prstGeom>
              <a:solidFill>
                <a:schemeClr val="bg1"/>
              </a:solidFill>
              <a:ln w="0">
                <a:solidFill>
                  <a:srgbClr val="595959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pt-BR" sz="1000" noProof="1">
                    <a:latin typeface="Arial" panose="020B0604020202020204" pitchFamily="34" charset="0"/>
                  </a:rPr>
                  <a:t>Eficiència, eficàcia</a:t>
                </a:r>
              </a:p>
              <a:p>
                <a:r>
                  <a:rPr lang="pt-BR" sz="1000" noProof="1">
                    <a:latin typeface="Arial" panose="020B0604020202020204" pitchFamily="34" charset="0"/>
                  </a:rPr>
                  <a:t>Orientació a mercat</a:t>
                </a:r>
              </a:p>
              <a:p>
                <a:r>
                  <a:rPr lang="pt-BR" sz="1000" noProof="1">
                    <a:latin typeface="Arial" panose="020B0604020202020204" pitchFamily="34" charset="0"/>
                  </a:rPr>
                  <a:t>Principi de subsidiarietat</a:t>
                </a:r>
              </a:p>
              <a:p>
                <a:endParaRPr lang="pt-BR" sz="1000" noProof="1">
                  <a:latin typeface="Arial" panose="020B0604020202020204" pitchFamily="34" charset="0"/>
                </a:endParaRPr>
              </a:p>
              <a:p>
                <a:pPr algn="r"/>
                <a:r>
                  <a:rPr lang="ca-ES" sz="1000" b="1" cap="all" dirty="0">
                    <a:latin typeface="Arial" panose="020B0604020202020204" pitchFamily="34" charset="0"/>
                  </a:rPr>
                  <a:t>Governança</a:t>
                </a:r>
                <a:endParaRPr lang="pt-BR" sz="1000" b="1" noProof="1">
                  <a:latin typeface="Arial" panose="020B0604020202020204" pitchFamily="34" charset="0"/>
                </a:endParaRPr>
              </a:p>
            </p:txBody>
          </p:sp>
          <p:sp>
            <p:nvSpPr>
              <p:cNvPr id="8212" name="Oval 26">
                <a:extLst>
                  <a:ext uri="{FF2B5EF4-FFF2-40B4-BE49-F238E27FC236}">
                    <a16:creationId xmlns:a16="http://schemas.microsoft.com/office/drawing/2014/main" id="{76EBE173-2D54-F6D8-00F0-CADE8B8C80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807754" y="-2067716"/>
                <a:ext cx="1807754" cy="199735"/>
              </a:xfrm>
              <a:prstGeom prst="rect">
                <a:avLst/>
              </a:prstGeom>
              <a:solidFill>
                <a:srgbClr val="595959"/>
              </a:solidFill>
              <a:ln w="0">
                <a:solidFill>
                  <a:srgbClr val="595959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ca-ES" sz="1000" b="1" cap="all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Lògica – econòmica</a:t>
                </a:r>
              </a:p>
            </p:txBody>
          </p:sp>
        </p:grpSp>
        <p:grpSp>
          <p:nvGrpSpPr>
            <p:cNvPr id="28" name="Grupo 27">
              <a:extLst>
                <a:ext uri="{FF2B5EF4-FFF2-40B4-BE49-F238E27FC236}">
                  <a16:creationId xmlns:a16="http://schemas.microsoft.com/office/drawing/2014/main" id="{41BB813B-0177-71F0-EE2F-C02C39A4F3B5}"/>
                </a:ext>
              </a:extLst>
            </p:cNvPr>
            <p:cNvGrpSpPr/>
            <p:nvPr/>
          </p:nvGrpSpPr>
          <p:grpSpPr>
            <a:xfrm>
              <a:off x="2560232" y="1341086"/>
              <a:ext cx="1355816" cy="859198"/>
              <a:chOff x="-5720569" y="5019516"/>
              <a:chExt cx="1807754" cy="1145597"/>
            </a:xfrm>
          </p:grpSpPr>
          <p:sp>
            <p:nvSpPr>
              <p:cNvPr id="8209" name="Oval 12">
                <a:extLst>
                  <a:ext uri="{FF2B5EF4-FFF2-40B4-BE49-F238E27FC236}">
                    <a16:creationId xmlns:a16="http://schemas.microsoft.com/office/drawing/2014/main" id="{57648B01-0E2B-67EC-EA19-E5208B3001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720569" y="5227118"/>
                <a:ext cx="1807754" cy="937995"/>
              </a:xfrm>
              <a:prstGeom prst="rect">
                <a:avLst/>
              </a:prstGeom>
              <a:solidFill>
                <a:schemeClr val="bg1"/>
              </a:solidFill>
              <a:ln w="0">
                <a:solidFill>
                  <a:srgbClr val="7F7F7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pt-BR" sz="1000" noProof="1">
                    <a:latin typeface="Arial" panose="020B0604020202020204" pitchFamily="34" charset="0"/>
                  </a:rPr>
                  <a:t>Mapat d'actors</a:t>
                </a:r>
              </a:p>
              <a:p>
                <a:r>
                  <a:rPr lang="pt-BR" sz="1000" noProof="1">
                    <a:latin typeface="Arial" panose="020B0604020202020204" pitchFamily="34" charset="0"/>
                  </a:rPr>
                  <a:t>Mapat de reptes</a:t>
                </a:r>
              </a:p>
              <a:p>
                <a:r>
                  <a:rPr lang="pt-BR" sz="1000" noProof="1">
                    <a:latin typeface="Arial" panose="020B0604020202020204" pitchFamily="34" charset="0"/>
                  </a:rPr>
                  <a:t>Mapat de sistemes</a:t>
                </a:r>
              </a:p>
              <a:p>
                <a:endParaRPr lang="pt-BR" sz="1000" noProof="1">
                  <a:latin typeface="Arial" panose="020B0604020202020204" pitchFamily="34" charset="0"/>
                </a:endParaRPr>
              </a:p>
              <a:p>
                <a:pPr algn="r"/>
                <a:r>
                  <a:rPr lang="ca-ES" sz="1000" b="1" cap="all" dirty="0">
                    <a:latin typeface="Arial" panose="020B0604020202020204" pitchFamily="34" charset="0"/>
                  </a:rPr>
                  <a:t>Qualitat en gestió</a:t>
                </a:r>
                <a:endParaRPr lang="pt-BR" sz="1000" b="1" noProof="1">
                  <a:latin typeface="Arial" panose="020B0604020202020204" pitchFamily="34" charset="0"/>
                </a:endParaRPr>
              </a:p>
            </p:txBody>
          </p:sp>
          <p:sp>
            <p:nvSpPr>
              <p:cNvPr id="8210" name="Oval 26">
                <a:extLst>
                  <a:ext uri="{FF2B5EF4-FFF2-40B4-BE49-F238E27FC236}">
                    <a16:creationId xmlns:a16="http://schemas.microsoft.com/office/drawing/2014/main" id="{F6CC7449-D480-A0E4-772D-F8F3782647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720569" y="5019516"/>
                <a:ext cx="1807754" cy="199735"/>
              </a:xfrm>
              <a:prstGeom prst="rect">
                <a:avLst/>
              </a:prstGeom>
              <a:solidFill>
                <a:srgbClr val="7F7F7F"/>
              </a:solidFill>
              <a:ln w="0">
                <a:solidFill>
                  <a:srgbClr val="7F7F7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ca-ES" sz="1000" b="1" cap="all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Qui – relacions</a:t>
                </a:r>
              </a:p>
            </p:txBody>
          </p:sp>
        </p:grpSp>
        <p:grpSp>
          <p:nvGrpSpPr>
            <p:cNvPr id="29" name="Grupo 28">
              <a:extLst>
                <a:ext uri="{FF2B5EF4-FFF2-40B4-BE49-F238E27FC236}">
                  <a16:creationId xmlns:a16="http://schemas.microsoft.com/office/drawing/2014/main" id="{7C1D949F-29B5-BB87-529D-CF90F75CE855}"/>
                </a:ext>
              </a:extLst>
            </p:cNvPr>
            <p:cNvGrpSpPr/>
            <p:nvPr/>
          </p:nvGrpSpPr>
          <p:grpSpPr>
            <a:xfrm>
              <a:off x="4250363" y="1341086"/>
              <a:ext cx="1355816" cy="859198"/>
              <a:chOff x="-3786055" y="4896266"/>
              <a:chExt cx="1807754" cy="1145597"/>
            </a:xfrm>
          </p:grpSpPr>
          <p:sp>
            <p:nvSpPr>
              <p:cNvPr id="8207" name="Oval 12">
                <a:extLst>
                  <a:ext uri="{FF2B5EF4-FFF2-40B4-BE49-F238E27FC236}">
                    <a16:creationId xmlns:a16="http://schemas.microsoft.com/office/drawing/2014/main" id="{DAEC4412-0044-DBBB-D513-54BC2EE19B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786055" y="5103868"/>
                <a:ext cx="1807754" cy="937995"/>
              </a:xfrm>
              <a:prstGeom prst="rect">
                <a:avLst/>
              </a:prstGeom>
              <a:solidFill>
                <a:schemeClr val="bg1"/>
              </a:solidFill>
              <a:ln w="0">
                <a:solidFill>
                  <a:srgbClr val="7F7F7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pt-BR" sz="1000" noProof="1">
                    <a:latin typeface="Arial" panose="020B0604020202020204" pitchFamily="34" charset="0"/>
                  </a:rPr>
                  <a:t>Anomenat</a:t>
                </a:r>
              </a:p>
              <a:p>
                <a:r>
                  <a:rPr lang="pt-BR" sz="1000" noProof="1">
                    <a:latin typeface="Arial" panose="020B0604020202020204" pitchFamily="34" charset="0"/>
                  </a:rPr>
                  <a:t>Emmarcat</a:t>
                </a:r>
              </a:p>
              <a:p>
                <a:r>
                  <a:rPr lang="pt-BR" sz="1000" noProof="1">
                    <a:latin typeface="Arial" panose="020B0604020202020204" pitchFamily="34" charset="0"/>
                  </a:rPr>
                  <a:t>Donar sentit</a:t>
                </a:r>
              </a:p>
              <a:p>
                <a:endParaRPr lang="pt-BR" sz="1000" noProof="1">
                  <a:latin typeface="Arial" panose="020B0604020202020204" pitchFamily="34" charset="0"/>
                </a:endParaRPr>
              </a:p>
              <a:p>
                <a:pPr algn="r"/>
                <a:r>
                  <a:rPr lang="ca-ES" sz="1000" b="1" cap="all" dirty="0">
                    <a:latin typeface="Arial" panose="020B0604020202020204" pitchFamily="34" charset="0"/>
                  </a:rPr>
                  <a:t>Qualitat en gestió</a:t>
                </a:r>
                <a:endParaRPr lang="pt-BR" sz="1000" b="1" noProof="1">
                  <a:latin typeface="Arial" panose="020B0604020202020204" pitchFamily="34" charset="0"/>
                </a:endParaRPr>
              </a:p>
            </p:txBody>
          </p:sp>
          <p:sp>
            <p:nvSpPr>
              <p:cNvPr id="8208" name="Oval 26">
                <a:extLst>
                  <a:ext uri="{FF2B5EF4-FFF2-40B4-BE49-F238E27FC236}">
                    <a16:creationId xmlns:a16="http://schemas.microsoft.com/office/drawing/2014/main" id="{3DD914A9-20BC-4689-5A03-D9F2255B98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786055" y="4896266"/>
                <a:ext cx="1807754" cy="199735"/>
              </a:xfrm>
              <a:prstGeom prst="rect">
                <a:avLst/>
              </a:prstGeom>
              <a:solidFill>
                <a:srgbClr val="7F7F7F"/>
              </a:solidFill>
              <a:ln w="0">
                <a:solidFill>
                  <a:srgbClr val="7F7F7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ca-ES" sz="1000" b="1" cap="all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Què – Reptes</a:t>
                </a:r>
              </a:p>
            </p:txBody>
          </p:sp>
        </p:grpSp>
        <p:grpSp>
          <p:nvGrpSpPr>
            <p:cNvPr id="30" name="Grupo 29">
              <a:extLst>
                <a:ext uri="{FF2B5EF4-FFF2-40B4-BE49-F238E27FC236}">
                  <a16:creationId xmlns:a16="http://schemas.microsoft.com/office/drawing/2014/main" id="{734FAF0A-446E-0FA5-6D3D-1B3117FE2A94}"/>
                </a:ext>
              </a:extLst>
            </p:cNvPr>
            <p:cNvGrpSpPr/>
            <p:nvPr/>
          </p:nvGrpSpPr>
          <p:grpSpPr>
            <a:xfrm>
              <a:off x="2560232" y="4306448"/>
              <a:ext cx="1355816" cy="859198"/>
              <a:chOff x="-1807754" y="4932552"/>
              <a:chExt cx="1807754" cy="1145597"/>
            </a:xfrm>
          </p:grpSpPr>
          <p:sp>
            <p:nvSpPr>
              <p:cNvPr id="8205" name="Oval 12">
                <a:extLst>
                  <a:ext uri="{FF2B5EF4-FFF2-40B4-BE49-F238E27FC236}">
                    <a16:creationId xmlns:a16="http://schemas.microsoft.com/office/drawing/2014/main" id="{BC05C3D6-AFC2-C044-0688-D5A0244764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807754" y="5140154"/>
                <a:ext cx="1807754" cy="937995"/>
              </a:xfrm>
              <a:prstGeom prst="rect">
                <a:avLst/>
              </a:prstGeom>
              <a:solidFill>
                <a:schemeClr val="bg1"/>
              </a:solidFill>
              <a:ln w="0">
                <a:solidFill>
                  <a:srgbClr val="7F7F7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pt-BR" sz="1000" noProof="1">
                    <a:latin typeface="Arial" panose="020B0604020202020204" pitchFamily="34" charset="0"/>
                  </a:rPr>
                  <a:t>Incertesa</a:t>
                </a:r>
              </a:p>
              <a:p>
                <a:r>
                  <a:rPr lang="pt-BR" sz="1000" noProof="1">
                    <a:latin typeface="Arial" panose="020B0604020202020204" pitchFamily="34" charset="0"/>
                  </a:rPr>
                  <a:t>Complexitat</a:t>
                </a:r>
              </a:p>
              <a:p>
                <a:r>
                  <a:rPr lang="pt-BR" sz="1000" noProof="1">
                    <a:latin typeface="Arial" panose="020B0604020202020204" pitchFamily="34" charset="0"/>
                  </a:rPr>
                  <a:t>Futurs i prospectiva</a:t>
                </a:r>
              </a:p>
              <a:p>
                <a:pPr algn="r"/>
                <a:endParaRPr lang="ca-ES" sz="1000" b="1" cap="all" dirty="0">
                  <a:latin typeface="Arial" panose="020B0604020202020204" pitchFamily="34" charset="0"/>
                </a:endParaRPr>
              </a:p>
              <a:p>
                <a:pPr algn="r"/>
                <a:r>
                  <a:rPr lang="ca-ES" sz="1000" b="1" cap="all" dirty="0">
                    <a:latin typeface="Arial" panose="020B0604020202020204" pitchFamily="34" charset="0"/>
                  </a:rPr>
                  <a:t>Qualitat en gestió</a:t>
                </a:r>
                <a:endParaRPr lang="pt-BR" sz="1000" b="1" noProof="1">
                  <a:latin typeface="Arial" panose="020B0604020202020204" pitchFamily="34" charset="0"/>
                </a:endParaRPr>
              </a:p>
            </p:txBody>
          </p:sp>
          <p:sp>
            <p:nvSpPr>
              <p:cNvPr id="8206" name="Oval 26">
                <a:extLst>
                  <a:ext uri="{FF2B5EF4-FFF2-40B4-BE49-F238E27FC236}">
                    <a16:creationId xmlns:a16="http://schemas.microsoft.com/office/drawing/2014/main" id="{0CF9979C-1CB5-2C27-9335-BBA3115C75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807754" y="4932552"/>
                <a:ext cx="1807754" cy="199735"/>
              </a:xfrm>
              <a:prstGeom prst="rect">
                <a:avLst/>
              </a:prstGeom>
              <a:solidFill>
                <a:srgbClr val="7F7F7F"/>
              </a:solidFill>
              <a:ln w="0">
                <a:solidFill>
                  <a:srgbClr val="7F7F7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ca-ES" sz="1000" b="1" cap="all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Escenaris</a:t>
                </a:r>
              </a:p>
            </p:txBody>
          </p:sp>
        </p:grpSp>
        <p:grpSp>
          <p:nvGrpSpPr>
            <p:cNvPr id="31" name="Grupo 30">
              <a:extLst>
                <a:ext uri="{FF2B5EF4-FFF2-40B4-BE49-F238E27FC236}">
                  <a16:creationId xmlns:a16="http://schemas.microsoft.com/office/drawing/2014/main" id="{88A5816F-E51D-D866-C957-E4948FAC2A96}"/>
                </a:ext>
              </a:extLst>
            </p:cNvPr>
            <p:cNvGrpSpPr/>
            <p:nvPr/>
          </p:nvGrpSpPr>
          <p:grpSpPr>
            <a:xfrm>
              <a:off x="5940493" y="1341086"/>
              <a:ext cx="1355816" cy="859198"/>
              <a:chOff x="-5720569" y="6551052"/>
              <a:chExt cx="1807754" cy="1145597"/>
            </a:xfrm>
          </p:grpSpPr>
          <p:sp>
            <p:nvSpPr>
              <p:cNvPr id="8203" name="Oval 12">
                <a:extLst>
                  <a:ext uri="{FF2B5EF4-FFF2-40B4-BE49-F238E27FC236}">
                    <a16:creationId xmlns:a16="http://schemas.microsoft.com/office/drawing/2014/main" id="{96A29A50-9557-74FB-1A4E-E4B3C53A19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720569" y="6758654"/>
                <a:ext cx="1807754" cy="937995"/>
              </a:xfrm>
              <a:prstGeom prst="rect">
                <a:avLst/>
              </a:prstGeom>
              <a:solidFill>
                <a:schemeClr val="bg1"/>
              </a:solidFill>
              <a:ln w="0">
                <a:solidFill>
                  <a:srgbClr val="7F7F7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pt-BR" sz="1000" noProof="1">
                    <a:latin typeface="Arial" panose="020B0604020202020204" pitchFamily="34" charset="0"/>
                  </a:rPr>
                  <a:t>Innovació i recerca social, oberta i col·laborativa</a:t>
                </a:r>
              </a:p>
              <a:p>
                <a:r>
                  <a:rPr lang="pt-BR" sz="1000" noProof="1">
                    <a:latin typeface="Arial" panose="020B0604020202020204" pitchFamily="34" charset="0"/>
                  </a:rPr>
                  <a:t>Laboratoris de governança</a:t>
                </a:r>
              </a:p>
              <a:p>
                <a:endParaRPr lang="pt-BR" sz="1000" noProof="1">
                  <a:latin typeface="Arial" panose="020B0604020202020204" pitchFamily="34" charset="0"/>
                </a:endParaRPr>
              </a:p>
              <a:p>
                <a:pPr algn="r"/>
                <a:r>
                  <a:rPr lang="ca-ES" sz="1000" b="1" cap="all" dirty="0">
                    <a:latin typeface="Arial" panose="020B0604020202020204" pitchFamily="34" charset="0"/>
                  </a:rPr>
                  <a:t>Qualitat en gestió</a:t>
                </a:r>
                <a:endParaRPr lang="pt-BR" sz="1000" b="1" noProof="1">
                  <a:latin typeface="Arial" panose="020B0604020202020204" pitchFamily="34" charset="0"/>
                </a:endParaRPr>
              </a:p>
            </p:txBody>
          </p:sp>
          <p:sp>
            <p:nvSpPr>
              <p:cNvPr id="8204" name="Oval 26">
                <a:extLst>
                  <a:ext uri="{FF2B5EF4-FFF2-40B4-BE49-F238E27FC236}">
                    <a16:creationId xmlns:a16="http://schemas.microsoft.com/office/drawing/2014/main" id="{955357AD-2A4E-416D-6923-3A7B8DCC9A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720569" y="6551052"/>
                <a:ext cx="1807754" cy="199735"/>
              </a:xfrm>
              <a:prstGeom prst="rect">
                <a:avLst/>
              </a:prstGeom>
              <a:solidFill>
                <a:srgbClr val="7F7F7F"/>
              </a:solidFill>
              <a:ln w="0">
                <a:solidFill>
                  <a:srgbClr val="7F7F7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ca-ES" sz="1000" b="1" cap="all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Com – Ciència oberta</a:t>
                </a:r>
              </a:p>
            </p:txBody>
          </p:sp>
        </p:grpSp>
        <p:grpSp>
          <p:nvGrpSpPr>
            <p:cNvPr id="32" name="Grupo 31">
              <a:extLst>
                <a:ext uri="{FF2B5EF4-FFF2-40B4-BE49-F238E27FC236}">
                  <a16:creationId xmlns:a16="http://schemas.microsoft.com/office/drawing/2014/main" id="{52C16E4E-9998-A71A-A255-712A4DBD9495}"/>
                </a:ext>
              </a:extLst>
            </p:cNvPr>
            <p:cNvGrpSpPr/>
            <p:nvPr/>
          </p:nvGrpSpPr>
          <p:grpSpPr>
            <a:xfrm>
              <a:off x="5940493" y="4306448"/>
              <a:ext cx="1355816" cy="859198"/>
              <a:chOff x="-3786055" y="6499397"/>
              <a:chExt cx="1807754" cy="1145597"/>
            </a:xfrm>
          </p:grpSpPr>
          <p:sp>
            <p:nvSpPr>
              <p:cNvPr id="8201" name="Oval 12">
                <a:extLst>
                  <a:ext uri="{FF2B5EF4-FFF2-40B4-BE49-F238E27FC236}">
                    <a16:creationId xmlns:a16="http://schemas.microsoft.com/office/drawing/2014/main" id="{BF7E2CE6-13C7-38A1-3406-0A912EDD56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786055" y="6706999"/>
                <a:ext cx="1807754" cy="937995"/>
              </a:xfrm>
              <a:prstGeom prst="rect">
                <a:avLst/>
              </a:prstGeom>
              <a:solidFill>
                <a:schemeClr val="bg1"/>
              </a:solidFill>
              <a:ln w="0">
                <a:solidFill>
                  <a:srgbClr val="7F7F7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pt-BR" sz="1000" noProof="1">
                    <a:latin typeface="Arial" panose="020B0604020202020204" pitchFamily="34" charset="0"/>
                  </a:rPr>
                  <a:t>Mapa d'impactes</a:t>
                </a:r>
              </a:p>
              <a:p>
                <a:r>
                  <a:rPr lang="pt-BR" sz="1000" noProof="1">
                    <a:latin typeface="Arial" panose="020B0604020202020204" pitchFamily="34" charset="0"/>
                  </a:rPr>
                  <a:t>Política d'impacte</a:t>
                </a:r>
              </a:p>
              <a:p>
                <a:r>
                  <a:rPr lang="pt-BR" sz="1000" noProof="1">
                    <a:latin typeface="Arial" panose="020B0604020202020204" pitchFamily="34" charset="0"/>
                  </a:rPr>
                  <a:t>Polítiques i evidències</a:t>
                </a:r>
              </a:p>
              <a:p>
                <a:endParaRPr lang="pt-BR" sz="1000" noProof="1">
                  <a:latin typeface="Arial" panose="020B0604020202020204" pitchFamily="34" charset="0"/>
                </a:endParaRPr>
              </a:p>
              <a:p>
                <a:pPr algn="r"/>
                <a:r>
                  <a:rPr lang="ca-ES" sz="1000" b="1" cap="all" dirty="0">
                    <a:latin typeface="Arial" panose="020B0604020202020204" pitchFamily="34" charset="0"/>
                  </a:rPr>
                  <a:t>Qualitat en gestió</a:t>
                </a:r>
                <a:endParaRPr lang="pt-BR" sz="1000" b="1" noProof="1">
                  <a:latin typeface="Arial" panose="020B0604020202020204" pitchFamily="34" charset="0"/>
                </a:endParaRPr>
              </a:p>
            </p:txBody>
          </p:sp>
          <p:sp>
            <p:nvSpPr>
              <p:cNvPr id="8202" name="Oval 26">
                <a:extLst>
                  <a:ext uri="{FF2B5EF4-FFF2-40B4-BE49-F238E27FC236}">
                    <a16:creationId xmlns:a16="http://schemas.microsoft.com/office/drawing/2014/main" id="{5ACD356F-0332-34A8-3AB7-12C56B3230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786055" y="6499397"/>
                <a:ext cx="1807754" cy="199735"/>
              </a:xfrm>
              <a:prstGeom prst="rect">
                <a:avLst/>
              </a:prstGeom>
              <a:solidFill>
                <a:srgbClr val="7F7F7F"/>
              </a:solidFill>
              <a:ln w="0">
                <a:solidFill>
                  <a:srgbClr val="7F7F7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ca-ES" sz="1000" b="1" cap="all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Impacte</a:t>
                </a:r>
              </a:p>
            </p:txBody>
          </p:sp>
        </p:grpSp>
        <p:grpSp>
          <p:nvGrpSpPr>
            <p:cNvPr id="33" name="Grupo 32">
              <a:extLst>
                <a:ext uri="{FF2B5EF4-FFF2-40B4-BE49-F238E27FC236}">
                  <a16:creationId xmlns:a16="http://schemas.microsoft.com/office/drawing/2014/main" id="{61FC8648-698C-92FD-4456-9B1D57619673}"/>
                </a:ext>
              </a:extLst>
            </p:cNvPr>
            <p:cNvGrpSpPr/>
            <p:nvPr/>
          </p:nvGrpSpPr>
          <p:grpSpPr>
            <a:xfrm>
              <a:off x="4250363" y="4306448"/>
              <a:ext cx="1355816" cy="859198"/>
              <a:chOff x="-1807754" y="6688082"/>
              <a:chExt cx="1807754" cy="1145597"/>
            </a:xfrm>
          </p:grpSpPr>
          <p:sp>
            <p:nvSpPr>
              <p:cNvPr id="8199" name="Oval 12">
                <a:extLst>
                  <a:ext uri="{FF2B5EF4-FFF2-40B4-BE49-F238E27FC236}">
                    <a16:creationId xmlns:a16="http://schemas.microsoft.com/office/drawing/2014/main" id="{31673DD1-D3A0-8AE8-3B99-EA07DB3101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807754" y="6895684"/>
                <a:ext cx="1807754" cy="937995"/>
              </a:xfrm>
              <a:prstGeom prst="rect">
                <a:avLst/>
              </a:prstGeom>
              <a:solidFill>
                <a:schemeClr val="bg1"/>
              </a:solidFill>
              <a:ln w="0">
                <a:solidFill>
                  <a:srgbClr val="7F7F7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s-ES" sz="1000" noProof="1">
                    <a:latin typeface="Arial" panose="020B0604020202020204" pitchFamily="34" charset="0"/>
                  </a:rPr>
                  <a:t>Planificació</a:t>
                </a:r>
              </a:p>
              <a:p>
                <a:r>
                  <a:rPr lang="es-ES" sz="1000" noProof="1">
                    <a:latin typeface="Arial" panose="020B0604020202020204" pitchFamily="34" charset="0"/>
                  </a:rPr>
                  <a:t>Teoria del canvi</a:t>
                </a:r>
              </a:p>
              <a:p>
                <a:r>
                  <a:rPr lang="es-ES" sz="1000" noProof="1">
                    <a:latin typeface="Arial" panose="020B0604020202020204" pitchFamily="34" charset="0"/>
                  </a:rPr>
                  <a:t>Avaluació</a:t>
                </a:r>
              </a:p>
              <a:p>
                <a:endParaRPr lang="pt-BR" sz="1000" noProof="1">
                  <a:latin typeface="Arial" panose="020B0604020202020204" pitchFamily="34" charset="0"/>
                </a:endParaRPr>
              </a:p>
              <a:p>
                <a:pPr algn="r"/>
                <a:r>
                  <a:rPr lang="ca-ES" sz="1000" b="1" cap="all" dirty="0">
                    <a:latin typeface="Arial" panose="020B0604020202020204" pitchFamily="34" charset="0"/>
                  </a:rPr>
                  <a:t>Qualitat en gestió</a:t>
                </a:r>
                <a:endParaRPr lang="pt-BR" sz="1000" b="1" noProof="1">
                  <a:latin typeface="Arial" panose="020B0604020202020204" pitchFamily="34" charset="0"/>
                </a:endParaRPr>
              </a:p>
            </p:txBody>
          </p:sp>
          <p:sp>
            <p:nvSpPr>
              <p:cNvPr id="8200" name="Oval 26">
                <a:extLst>
                  <a:ext uri="{FF2B5EF4-FFF2-40B4-BE49-F238E27FC236}">
                    <a16:creationId xmlns:a16="http://schemas.microsoft.com/office/drawing/2014/main" id="{FEFCC5F4-158D-B385-6E2B-91ECCF9AF8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807754" y="6688082"/>
                <a:ext cx="1807754" cy="199735"/>
              </a:xfrm>
              <a:prstGeom prst="rect">
                <a:avLst/>
              </a:prstGeom>
              <a:solidFill>
                <a:srgbClr val="7F7F7F"/>
              </a:solidFill>
              <a:ln w="0">
                <a:solidFill>
                  <a:srgbClr val="7F7F7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ca-ES" sz="1000" b="1" cap="all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Estratègia – Plans</a:t>
                </a:r>
              </a:p>
            </p:txBody>
          </p:sp>
        </p:grpSp>
        <p:grpSp>
          <p:nvGrpSpPr>
            <p:cNvPr id="34" name="Grupo 33">
              <a:extLst>
                <a:ext uri="{FF2B5EF4-FFF2-40B4-BE49-F238E27FC236}">
                  <a16:creationId xmlns:a16="http://schemas.microsoft.com/office/drawing/2014/main" id="{AF48876C-CC0D-C758-3881-8255AAB702B7}"/>
                </a:ext>
              </a:extLst>
            </p:cNvPr>
            <p:cNvGrpSpPr/>
            <p:nvPr/>
          </p:nvGrpSpPr>
          <p:grpSpPr>
            <a:xfrm>
              <a:off x="4250363" y="2823767"/>
              <a:ext cx="1355816" cy="859198"/>
              <a:chOff x="-5720569" y="-2067716"/>
              <a:chExt cx="1807754" cy="1145597"/>
            </a:xfrm>
          </p:grpSpPr>
          <p:sp>
            <p:nvSpPr>
              <p:cNvPr id="8197" name="Oval 12">
                <a:extLst>
                  <a:ext uri="{FF2B5EF4-FFF2-40B4-BE49-F238E27FC236}">
                    <a16:creationId xmlns:a16="http://schemas.microsoft.com/office/drawing/2014/main" id="{A3EB0E6D-A3F2-A360-FC69-21AA9AF407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720569" y="-1860114"/>
                <a:ext cx="1807754" cy="937995"/>
              </a:xfrm>
              <a:prstGeom prst="rect">
                <a:avLst/>
              </a:prstGeom>
              <a:solidFill>
                <a:schemeClr val="bg1"/>
              </a:solidFill>
              <a:ln w="0">
                <a:solidFill>
                  <a:srgbClr val="7F7F7F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pt-BR" sz="1000" noProof="1">
                    <a:latin typeface="Arial" panose="020B0604020202020204" pitchFamily="34" charset="0"/>
                  </a:rPr>
                  <a:t>Valor públic</a:t>
                </a:r>
              </a:p>
              <a:p>
                <a:r>
                  <a:rPr lang="pt-BR" sz="1000" noProof="1">
                    <a:latin typeface="Arial" panose="020B0604020202020204" pitchFamily="34" charset="0"/>
                  </a:rPr>
                  <a:t>Xarxes</a:t>
                </a:r>
              </a:p>
              <a:p>
                <a:r>
                  <a:rPr lang="pt-BR" sz="1000" noProof="1">
                    <a:latin typeface="Arial" panose="020B0604020202020204" pitchFamily="34" charset="0"/>
                  </a:rPr>
                  <a:t>Missions</a:t>
                </a:r>
              </a:p>
              <a:p>
                <a:endParaRPr lang="pt-BR" sz="1000" noProof="1">
                  <a:latin typeface="Arial" panose="020B0604020202020204" pitchFamily="34" charset="0"/>
                </a:endParaRPr>
              </a:p>
              <a:p>
                <a:pPr algn="r"/>
                <a:r>
                  <a:rPr lang="ca-ES" sz="1000" b="1" cap="all" dirty="0">
                    <a:latin typeface="Arial" panose="020B0604020202020204" pitchFamily="34" charset="0"/>
                  </a:rPr>
                  <a:t>Governança</a:t>
                </a:r>
                <a:endParaRPr lang="pt-BR" sz="1000" b="1" noProof="1">
                  <a:latin typeface="Arial" panose="020B0604020202020204" pitchFamily="34" charset="0"/>
                </a:endParaRPr>
              </a:p>
            </p:txBody>
          </p:sp>
          <p:sp>
            <p:nvSpPr>
              <p:cNvPr id="8198" name="Oval 26">
                <a:extLst>
                  <a:ext uri="{FF2B5EF4-FFF2-40B4-BE49-F238E27FC236}">
                    <a16:creationId xmlns:a16="http://schemas.microsoft.com/office/drawing/2014/main" id="{F494F1BA-BA86-EA27-9C28-DAC6DE38E4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720569" y="-2067716"/>
                <a:ext cx="1807754" cy="199735"/>
              </a:xfrm>
              <a:prstGeom prst="rect">
                <a:avLst/>
              </a:prstGeom>
              <a:solidFill>
                <a:srgbClr val="595959"/>
              </a:solidFill>
              <a:ln w="0">
                <a:solidFill>
                  <a:srgbClr val="595959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ca-ES" sz="1000" b="1" cap="all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MISSIÓ PÚBLICA</a:t>
                </a:r>
              </a:p>
            </p:txBody>
          </p:sp>
        </p:grpSp>
        <p:cxnSp>
          <p:nvCxnSpPr>
            <p:cNvPr id="35" name="Conector recto de flecha 34">
              <a:extLst>
                <a:ext uri="{FF2B5EF4-FFF2-40B4-BE49-F238E27FC236}">
                  <a16:creationId xmlns:a16="http://schemas.microsoft.com/office/drawing/2014/main" id="{311F7CA1-70D7-E5B5-AB4A-6EB26BE6777A}"/>
                </a:ext>
              </a:extLst>
            </p:cNvPr>
            <p:cNvCxnSpPr>
              <a:cxnSpLocks/>
              <a:stCxn id="8205" idx="3"/>
              <a:endCxn id="8199" idx="1"/>
            </p:cNvCxnSpPr>
            <p:nvPr/>
          </p:nvCxnSpPr>
          <p:spPr bwMode="auto">
            <a:xfrm>
              <a:off x="3916048" y="4813898"/>
              <a:ext cx="334315" cy="0"/>
            </a:xfrm>
            <a:prstGeom prst="straightConnector1">
              <a:avLst/>
            </a:prstGeom>
            <a:ln w="0">
              <a:solidFill>
                <a:srgbClr val="595959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cto de flecha 35">
              <a:extLst>
                <a:ext uri="{FF2B5EF4-FFF2-40B4-BE49-F238E27FC236}">
                  <a16:creationId xmlns:a16="http://schemas.microsoft.com/office/drawing/2014/main" id="{30360E25-1739-2287-5051-4A2E202B79E7}"/>
                </a:ext>
              </a:extLst>
            </p:cNvPr>
            <p:cNvCxnSpPr>
              <a:cxnSpLocks/>
              <a:stCxn id="8201" idx="1"/>
              <a:endCxn id="8199" idx="3"/>
            </p:cNvCxnSpPr>
            <p:nvPr/>
          </p:nvCxnSpPr>
          <p:spPr bwMode="auto">
            <a:xfrm flipH="1">
              <a:off x="5606179" y="4813898"/>
              <a:ext cx="334314" cy="0"/>
            </a:xfrm>
            <a:prstGeom prst="straightConnector1">
              <a:avLst/>
            </a:prstGeom>
            <a:ln w="0">
              <a:solidFill>
                <a:srgbClr val="595959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cto de flecha 36">
              <a:extLst>
                <a:ext uri="{FF2B5EF4-FFF2-40B4-BE49-F238E27FC236}">
                  <a16:creationId xmlns:a16="http://schemas.microsoft.com/office/drawing/2014/main" id="{B59129E8-ADF7-45D6-577F-EB2FFF80C4C5}"/>
                </a:ext>
              </a:extLst>
            </p:cNvPr>
            <p:cNvCxnSpPr>
              <a:cxnSpLocks/>
              <a:stCxn id="8209" idx="3"/>
              <a:endCxn id="8207" idx="1"/>
            </p:cNvCxnSpPr>
            <p:nvPr/>
          </p:nvCxnSpPr>
          <p:spPr bwMode="auto">
            <a:xfrm>
              <a:off x="3916048" y="1848536"/>
              <a:ext cx="334315" cy="0"/>
            </a:xfrm>
            <a:prstGeom prst="straightConnector1">
              <a:avLst/>
            </a:prstGeom>
            <a:ln w="0">
              <a:solidFill>
                <a:srgbClr val="595959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cto de flecha 37">
              <a:extLst>
                <a:ext uri="{FF2B5EF4-FFF2-40B4-BE49-F238E27FC236}">
                  <a16:creationId xmlns:a16="http://schemas.microsoft.com/office/drawing/2014/main" id="{6538B840-DFC9-1183-67AA-B19B778A17A4}"/>
                </a:ext>
              </a:extLst>
            </p:cNvPr>
            <p:cNvCxnSpPr>
              <a:cxnSpLocks/>
              <a:stCxn id="8203" idx="1"/>
              <a:endCxn id="8207" idx="3"/>
            </p:cNvCxnSpPr>
            <p:nvPr/>
          </p:nvCxnSpPr>
          <p:spPr bwMode="auto">
            <a:xfrm flipH="1">
              <a:off x="5606179" y="1848536"/>
              <a:ext cx="334314" cy="0"/>
            </a:xfrm>
            <a:prstGeom prst="straightConnector1">
              <a:avLst/>
            </a:prstGeom>
            <a:ln w="0">
              <a:solidFill>
                <a:srgbClr val="595959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ctor: angular 52">
              <a:extLst>
                <a:ext uri="{FF2B5EF4-FFF2-40B4-BE49-F238E27FC236}">
                  <a16:creationId xmlns:a16="http://schemas.microsoft.com/office/drawing/2014/main" id="{4D4293AE-342A-198F-CD9F-DB7E518BDBCA}"/>
                </a:ext>
              </a:extLst>
            </p:cNvPr>
            <p:cNvCxnSpPr>
              <a:cxnSpLocks/>
              <a:stCxn id="8197" idx="1"/>
              <a:endCxn id="8217" idx="3"/>
            </p:cNvCxnSpPr>
            <p:nvPr/>
          </p:nvCxnSpPr>
          <p:spPr>
            <a:xfrm rot="10800000">
              <a:off x="3916049" y="2836991"/>
              <a:ext cx="334315" cy="494227"/>
            </a:xfrm>
            <a:prstGeom prst="bentConnector3">
              <a:avLst>
                <a:gd name="adj1" fmla="val 50000"/>
              </a:avLst>
            </a:prstGeom>
            <a:ln w="0">
              <a:solidFill>
                <a:srgbClr val="595959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ector: angular 53">
              <a:extLst>
                <a:ext uri="{FF2B5EF4-FFF2-40B4-BE49-F238E27FC236}">
                  <a16:creationId xmlns:a16="http://schemas.microsoft.com/office/drawing/2014/main" id="{056685ED-6B2F-C7C4-9FB8-015A69013531}"/>
                </a:ext>
              </a:extLst>
            </p:cNvPr>
            <p:cNvCxnSpPr>
              <a:cxnSpLocks/>
              <a:stCxn id="8197" idx="1"/>
              <a:endCxn id="8215" idx="3"/>
            </p:cNvCxnSpPr>
            <p:nvPr/>
          </p:nvCxnSpPr>
          <p:spPr>
            <a:xfrm rot="10800000" flipV="1">
              <a:off x="3916049" y="3331216"/>
              <a:ext cx="334315" cy="494227"/>
            </a:xfrm>
            <a:prstGeom prst="bentConnector3">
              <a:avLst>
                <a:gd name="adj1" fmla="val 50000"/>
              </a:avLst>
            </a:prstGeom>
            <a:ln w="0">
              <a:solidFill>
                <a:srgbClr val="595959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ector: angular 54">
              <a:extLst>
                <a:ext uri="{FF2B5EF4-FFF2-40B4-BE49-F238E27FC236}">
                  <a16:creationId xmlns:a16="http://schemas.microsoft.com/office/drawing/2014/main" id="{58283D04-3877-A3EC-DC0E-02B321748D06}"/>
                </a:ext>
              </a:extLst>
            </p:cNvPr>
            <p:cNvCxnSpPr>
              <a:cxnSpLocks/>
              <a:stCxn id="8197" idx="3"/>
              <a:endCxn id="8211" idx="1"/>
            </p:cNvCxnSpPr>
            <p:nvPr/>
          </p:nvCxnSpPr>
          <p:spPr>
            <a:xfrm flipV="1">
              <a:off x="5606179" y="2836990"/>
              <a:ext cx="334314" cy="494227"/>
            </a:xfrm>
            <a:prstGeom prst="bentConnector3">
              <a:avLst>
                <a:gd name="adj1" fmla="val 50000"/>
              </a:avLst>
            </a:prstGeom>
            <a:ln w="0">
              <a:solidFill>
                <a:srgbClr val="595959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ector: angular 55">
              <a:extLst>
                <a:ext uri="{FF2B5EF4-FFF2-40B4-BE49-F238E27FC236}">
                  <a16:creationId xmlns:a16="http://schemas.microsoft.com/office/drawing/2014/main" id="{E3AC2094-0668-467E-C447-DEFE695DFE61}"/>
                </a:ext>
              </a:extLst>
            </p:cNvPr>
            <p:cNvCxnSpPr>
              <a:cxnSpLocks/>
              <a:stCxn id="8197" idx="3"/>
              <a:endCxn id="8213" idx="1"/>
            </p:cNvCxnSpPr>
            <p:nvPr/>
          </p:nvCxnSpPr>
          <p:spPr>
            <a:xfrm>
              <a:off x="5606179" y="3331217"/>
              <a:ext cx="334314" cy="494227"/>
            </a:xfrm>
            <a:prstGeom prst="bentConnector3">
              <a:avLst>
                <a:gd name="adj1" fmla="val 50000"/>
              </a:avLst>
            </a:prstGeom>
            <a:ln w="0">
              <a:solidFill>
                <a:srgbClr val="595959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ector recto de flecha 56">
              <a:extLst>
                <a:ext uri="{FF2B5EF4-FFF2-40B4-BE49-F238E27FC236}">
                  <a16:creationId xmlns:a16="http://schemas.microsoft.com/office/drawing/2014/main" id="{2EE5EB6B-603A-9908-95C7-C1399B25D32C}"/>
                </a:ext>
              </a:extLst>
            </p:cNvPr>
            <p:cNvCxnSpPr>
              <a:cxnSpLocks/>
              <a:stCxn id="8200" idx="0"/>
              <a:endCxn id="8197" idx="2"/>
            </p:cNvCxnSpPr>
            <p:nvPr/>
          </p:nvCxnSpPr>
          <p:spPr bwMode="auto">
            <a:xfrm flipV="1">
              <a:off x="4928271" y="3682965"/>
              <a:ext cx="0" cy="623483"/>
            </a:xfrm>
            <a:prstGeom prst="straightConnector1">
              <a:avLst/>
            </a:prstGeom>
            <a:ln w="0">
              <a:solidFill>
                <a:srgbClr val="595959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ector recto de flecha 57">
              <a:extLst>
                <a:ext uri="{FF2B5EF4-FFF2-40B4-BE49-F238E27FC236}">
                  <a16:creationId xmlns:a16="http://schemas.microsoft.com/office/drawing/2014/main" id="{9392DCDE-6666-C9DB-40AB-1F60314B2E5E}"/>
                </a:ext>
              </a:extLst>
            </p:cNvPr>
            <p:cNvCxnSpPr>
              <a:cxnSpLocks/>
              <a:stCxn id="8207" idx="2"/>
              <a:endCxn id="8198" idx="0"/>
            </p:cNvCxnSpPr>
            <p:nvPr/>
          </p:nvCxnSpPr>
          <p:spPr bwMode="auto">
            <a:xfrm>
              <a:off x="4928271" y="2200284"/>
              <a:ext cx="0" cy="623483"/>
            </a:xfrm>
            <a:prstGeom prst="straightConnector1">
              <a:avLst/>
            </a:prstGeom>
            <a:ln w="0">
              <a:solidFill>
                <a:srgbClr val="595959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ector recto de flecha 58">
              <a:extLst>
                <a:ext uri="{FF2B5EF4-FFF2-40B4-BE49-F238E27FC236}">
                  <a16:creationId xmlns:a16="http://schemas.microsoft.com/office/drawing/2014/main" id="{8C9CDF1D-8166-16BB-72B1-FA27C0711F70}"/>
                </a:ext>
              </a:extLst>
            </p:cNvPr>
            <p:cNvCxnSpPr>
              <a:cxnSpLocks/>
              <a:stCxn id="8218" idx="0"/>
              <a:endCxn id="8209" idx="2"/>
            </p:cNvCxnSpPr>
            <p:nvPr/>
          </p:nvCxnSpPr>
          <p:spPr bwMode="auto">
            <a:xfrm flipV="1">
              <a:off x="3238140" y="2200284"/>
              <a:ext cx="0" cy="129256"/>
            </a:xfrm>
            <a:prstGeom prst="straightConnector1">
              <a:avLst/>
            </a:prstGeom>
            <a:ln w="0">
              <a:solidFill>
                <a:srgbClr val="595959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ector recto de flecha 59">
              <a:extLst>
                <a:ext uri="{FF2B5EF4-FFF2-40B4-BE49-F238E27FC236}">
                  <a16:creationId xmlns:a16="http://schemas.microsoft.com/office/drawing/2014/main" id="{20B4A90A-6EF3-B702-77DC-72D0BF57DB68}"/>
                </a:ext>
              </a:extLst>
            </p:cNvPr>
            <p:cNvCxnSpPr>
              <a:cxnSpLocks/>
              <a:stCxn id="8212" idx="0"/>
              <a:endCxn id="8203" idx="2"/>
            </p:cNvCxnSpPr>
            <p:nvPr/>
          </p:nvCxnSpPr>
          <p:spPr bwMode="auto">
            <a:xfrm flipV="1">
              <a:off x="6618401" y="2200284"/>
              <a:ext cx="0" cy="129256"/>
            </a:xfrm>
            <a:prstGeom prst="straightConnector1">
              <a:avLst/>
            </a:prstGeom>
            <a:ln w="0">
              <a:solidFill>
                <a:srgbClr val="595959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92" name="Conector recto de flecha 8191">
              <a:extLst>
                <a:ext uri="{FF2B5EF4-FFF2-40B4-BE49-F238E27FC236}">
                  <a16:creationId xmlns:a16="http://schemas.microsoft.com/office/drawing/2014/main" id="{73BDE726-31AC-EF96-CF33-1B5526E4BBF7}"/>
                </a:ext>
              </a:extLst>
            </p:cNvPr>
            <p:cNvCxnSpPr>
              <a:cxnSpLocks/>
              <a:stCxn id="8217" idx="2"/>
              <a:endCxn id="8216" idx="0"/>
            </p:cNvCxnSpPr>
            <p:nvPr/>
          </p:nvCxnSpPr>
          <p:spPr bwMode="auto">
            <a:xfrm>
              <a:off x="3238140" y="3188738"/>
              <a:ext cx="0" cy="129256"/>
            </a:xfrm>
            <a:prstGeom prst="straightConnector1">
              <a:avLst/>
            </a:prstGeom>
            <a:ln w="0">
              <a:solidFill>
                <a:srgbClr val="595959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93" name="Conector recto de flecha 8192">
              <a:extLst>
                <a:ext uri="{FF2B5EF4-FFF2-40B4-BE49-F238E27FC236}">
                  <a16:creationId xmlns:a16="http://schemas.microsoft.com/office/drawing/2014/main" id="{37C37459-8FE7-A669-3BC9-7F91C360A100}"/>
                </a:ext>
              </a:extLst>
            </p:cNvPr>
            <p:cNvCxnSpPr>
              <a:cxnSpLocks/>
              <a:stCxn id="8211" idx="2"/>
              <a:endCxn id="8214" idx="0"/>
            </p:cNvCxnSpPr>
            <p:nvPr/>
          </p:nvCxnSpPr>
          <p:spPr bwMode="auto">
            <a:xfrm>
              <a:off x="6618401" y="3188738"/>
              <a:ext cx="0" cy="129256"/>
            </a:xfrm>
            <a:prstGeom prst="straightConnector1">
              <a:avLst/>
            </a:prstGeom>
            <a:ln w="0">
              <a:solidFill>
                <a:srgbClr val="595959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38258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287D5A21-716C-314B-2D3D-6A28A09D47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3282E756-1EE2-A108-ABA8-9C6BABE0C49D}"/>
              </a:ext>
            </a:extLst>
          </p:cNvPr>
          <p:cNvSpPr/>
          <p:nvPr/>
        </p:nvSpPr>
        <p:spPr>
          <a:xfrm>
            <a:off x="5559077" y="946238"/>
            <a:ext cx="2757337" cy="4605745"/>
          </a:xfrm>
          <a:prstGeom prst="rect">
            <a:avLst/>
          </a:prstGeom>
          <a:solidFill>
            <a:schemeClr val="bg1">
              <a:lumMod val="95000"/>
            </a:schemeClr>
          </a:solidFill>
          <a:ln w="0">
            <a:noFill/>
            <a:miter lim="800000"/>
            <a:headEnd/>
            <a:tailEnd/>
          </a:ln>
        </p:spPr>
        <p:txBody>
          <a:bodyPr anchor="ctr"/>
          <a:lstStyle/>
          <a:p>
            <a:endParaRPr lang="es-ES" sz="90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2C1DCF40-E234-FED6-79E1-E20B3EFC3F09}"/>
              </a:ext>
            </a:extLst>
          </p:cNvPr>
          <p:cNvSpPr/>
          <p:nvPr/>
        </p:nvSpPr>
        <p:spPr>
          <a:xfrm>
            <a:off x="588174" y="946238"/>
            <a:ext cx="2958951" cy="4605745"/>
          </a:xfrm>
          <a:prstGeom prst="rect">
            <a:avLst/>
          </a:prstGeom>
          <a:solidFill>
            <a:schemeClr val="bg1">
              <a:lumMod val="95000"/>
            </a:schemeClr>
          </a:solidFill>
          <a:ln w="0">
            <a:noFill/>
            <a:miter lim="800000"/>
            <a:headEnd/>
            <a:tailEnd/>
          </a:ln>
        </p:spPr>
        <p:txBody>
          <a:bodyPr anchor="ctr"/>
          <a:lstStyle/>
          <a:p>
            <a:endParaRPr lang="es-ES" sz="90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B3BDA86C-6743-FF06-6D23-8EABA9DA68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001" y="410401"/>
            <a:ext cx="8409613" cy="57960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ca-ES" sz="2800" b="1" dirty="0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Nova Governança pública a la pràctica (ii)</a:t>
            </a:r>
            <a:endParaRPr lang="ca-ES" sz="2800" b="1" dirty="0">
              <a:solidFill>
                <a:srgbClr val="00676C"/>
              </a:solidFill>
              <a:latin typeface="Arial" panose="020B0604020202020204" pitchFamily="34" charset="0"/>
              <a:ea typeface="+mj-ea"/>
              <a:cs typeface="Arial" pitchFamily="34" charset="0"/>
              <a:sym typeface="Symbol" panose="05050102010706020507" pitchFamily="18" charset="2"/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51914323-8F04-C9F8-1372-CA78B6CF6B0D}"/>
              </a:ext>
            </a:extLst>
          </p:cNvPr>
          <p:cNvGrpSpPr/>
          <p:nvPr/>
        </p:nvGrpSpPr>
        <p:grpSpPr>
          <a:xfrm>
            <a:off x="588174" y="5644783"/>
            <a:ext cx="7728240" cy="1146579"/>
            <a:chOff x="495591" y="440792"/>
            <a:chExt cx="5742625" cy="967900"/>
          </a:xfrm>
        </p:grpSpPr>
        <p:sp>
          <p:nvSpPr>
            <p:cNvPr id="8243" name="Rectángulo 8242">
              <a:extLst>
                <a:ext uri="{FF2B5EF4-FFF2-40B4-BE49-F238E27FC236}">
                  <a16:creationId xmlns:a16="http://schemas.microsoft.com/office/drawing/2014/main" id="{3F4E204C-0C60-18E9-E1CC-1EDCBE4C63C1}"/>
                </a:ext>
              </a:extLst>
            </p:cNvPr>
            <p:cNvSpPr/>
            <p:nvPr/>
          </p:nvSpPr>
          <p:spPr>
            <a:xfrm>
              <a:off x="495591" y="440792"/>
              <a:ext cx="5742625" cy="9679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es-ES" sz="9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44" name="Oval 12">
              <a:extLst>
                <a:ext uri="{FF2B5EF4-FFF2-40B4-BE49-F238E27FC236}">
                  <a16:creationId xmlns:a16="http://schemas.microsoft.com/office/drawing/2014/main" id="{B7BCCCDC-9C92-C515-D964-47970619D9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591" y="471271"/>
              <a:ext cx="1021445" cy="925431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pt-BR" sz="900" b="1" noProof="1">
                  <a:latin typeface="Arial" panose="020B0604020202020204" pitchFamily="34" charset="0"/>
                </a:rPr>
                <a:t>QUALITAT</a:t>
              </a:r>
            </a:p>
            <a:p>
              <a:r>
                <a:rPr lang="pt-BR" sz="900" b="1" noProof="1">
                  <a:latin typeface="Arial" panose="020B0604020202020204" pitchFamily="34" charset="0"/>
                </a:rPr>
                <a:t>DEMOCRÀTICA</a:t>
              </a:r>
            </a:p>
            <a:p>
              <a:endParaRPr lang="pt-BR" sz="900" b="1" noProof="1">
                <a:latin typeface="Arial" panose="020B0604020202020204" pitchFamily="34" charset="0"/>
              </a:endParaRPr>
            </a:p>
            <a:p>
              <a:r>
                <a:rPr lang="pt-BR" sz="900" noProof="1">
                  <a:latin typeface="Arial" panose="020B0604020202020204" pitchFamily="34" charset="0"/>
                </a:rPr>
                <a:t>Missió</a:t>
              </a:r>
            </a:p>
            <a:p>
              <a:r>
                <a:rPr lang="pt-BR" sz="900" noProof="1">
                  <a:latin typeface="Arial" panose="020B0604020202020204" pitchFamily="34" charset="0"/>
                </a:rPr>
                <a:t>Plataforma</a:t>
              </a:r>
            </a:p>
            <a:p>
              <a:r>
                <a:rPr lang="pt-BR" sz="900" noProof="1">
                  <a:latin typeface="Arial" panose="020B0604020202020204" pitchFamily="34" charset="0"/>
                </a:rPr>
                <a:t>Impacte</a:t>
              </a:r>
              <a:endParaRPr lang="pt-BR" sz="900" i="1" noProof="1">
                <a:latin typeface="Arial" panose="020B0604020202020204" pitchFamily="34" charset="0"/>
              </a:endParaRPr>
            </a:p>
          </p:txBody>
        </p: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FDEAEA75-42B3-22B6-94CD-7B943B448DDE}"/>
              </a:ext>
            </a:extLst>
          </p:cNvPr>
          <p:cNvGrpSpPr/>
          <p:nvPr/>
        </p:nvGrpSpPr>
        <p:grpSpPr>
          <a:xfrm>
            <a:off x="3743570" y="5680888"/>
            <a:ext cx="1606107" cy="1017810"/>
            <a:chOff x="-5720569" y="8319691"/>
            <a:chExt cx="1807754" cy="1145597"/>
          </a:xfrm>
        </p:grpSpPr>
        <p:sp>
          <p:nvSpPr>
            <p:cNvPr id="8223" name="Oval 12">
              <a:extLst>
                <a:ext uri="{FF2B5EF4-FFF2-40B4-BE49-F238E27FC236}">
                  <a16:creationId xmlns:a16="http://schemas.microsoft.com/office/drawing/2014/main" id="{D201D923-D79E-E74A-A33A-54FCA3138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720569" y="8527293"/>
              <a:ext cx="1807754" cy="937995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s-ES" sz="900" noProof="1">
                  <a:latin typeface="Arial" panose="020B0604020202020204" pitchFamily="34" charset="0"/>
                </a:rPr>
                <a:t>Bon govern</a:t>
              </a:r>
            </a:p>
            <a:p>
              <a:r>
                <a:rPr lang="es-ES" sz="900" noProof="1">
                  <a:latin typeface="Arial" panose="020B0604020202020204" pitchFamily="34" charset="0"/>
                </a:rPr>
                <a:t>Ètica pública, Integritat</a:t>
              </a:r>
            </a:p>
            <a:p>
              <a:r>
                <a:rPr lang="es-ES" sz="900" noProof="1">
                  <a:latin typeface="Arial" panose="020B0604020202020204" pitchFamily="34" charset="0"/>
                </a:rPr>
                <a:t>Retiment de comptes</a:t>
              </a:r>
              <a:endParaRPr lang="pt-BR" sz="900" noProof="1">
                <a:latin typeface="Arial" panose="020B0604020202020204" pitchFamily="34" charset="0"/>
              </a:endParaRPr>
            </a:p>
            <a:p>
              <a:endParaRPr lang="pt-BR" sz="900" noProof="1">
                <a:latin typeface="Arial" panose="020B0604020202020204" pitchFamily="34" charset="0"/>
              </a:endParaRPr>
            </a:p>
            <a:p>
              <a:pPr algn="r"/>
              <a:r>
                <a:rPr lang="ca-ES" sz="900" b="1" cap="all" dirty="0">
                  <a:latin typeface="Arial" panose="020B0604020202020204" pitchFamily="34" charset="0"/>
                </a:rPr>
                <a:t>Qualitat </a:t>
              </a:r>
              <a:r>
                <a:rPr lang="ca-ES" sz="900" b="1" cap="all" dirty="0" err="1">
                  <a:latin typeface="Arial" panose="020B0604020202020204" pitchFamily="34" charset="0"/>
                </a:rPr>
                <a:t>Democ</a:t>
              </a:r>
              <a:r>
                <a:rPr lang="ca-ES" sz="900" b="1" cap="all" dirty="0">
                  <a:latin typeface="Arial" panose="020B0604020202020204" pitchFamily="34" charset="0"/>
                </a:rPr>
                <a:t>.</a:t>
              </a:r>
              <a:endParaRPr lang="pt-BR" sz="900" b="1" noProof="1">
                <a:latin typeface="Arial" panose="020B0604020202020204" pitchFamily="34" charset="0"/>
              </a:endParaRPr>
            </a:p>
          </p:txBody>
        </p:sp>
        <p:sp>
          <p:nvSpPr>
            <p:cNvPr id="8224" name="Oval 26">
              <a:extLst>
                <a:ext uri="{FF2B5EF4-FFF2-40B4-BE49-F238E27FC236}">
                  <a16:creationId xmlns:a16="http://schemas.microsoft.com/office/drawing/2014/main" id="{48C71884-EB43-7980-6784-2F44649B08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720569" y="8319691"/>
              <a:ext cx="1807754" cy="199735"/>
            </a:xfrm>
            <a:prstGeom prst="rect">
              <a:avLst/>
            </a:prstGeom>
            <a:solidFill>
              <a:srgbClr val="7F7F7F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a-ES" sz="900" b="1" cap="all" dirty="0">
                  <a:solidFill>
                    <a:schemeClr val="bg1"/>
                  </a:solidFill>
                  <a:latin typeface="Arial" panose="020B0604020202020204" pitchFamily="34" charset="0"/>
                </a:rPr>
                <a:t>ètica</a:t>
              </a:r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807F1B33-4EAC-2637-E4F7-AB95C7D83116}"/>
              </a:ext>
            </a:extLst>
          </p:cNvPr>
          <p:cNvGrpSpPr/>
          <p:nvPr/>
        </p:nvGrpSpPr>
        <p:grpSpPr>
          <a:xfrm>
            <a:off x="1792754" y="5680888"/>
            <a:ext cx="1606107" cy="1017810"/>
            <a:chOff x="-3786055" y="8254377"/>
            <a:chExt cx="1807754" cy="1145597"/>
          </a:xfrm>
        </p:grpSpPr>
        <p:sp>
          <p:nvSpPr>
            <p:cNvPr id="8221" name="Oval 12">
              <a:extLst>
                <a:ext uri="{FF2B5EF4-FFF2-40B4-BE49-F238E27FC236}">
                  <a16:creationId xmlns:a16="http://schemas.microsoft.com/office/drawing/2014/main" id="{F4A7EC98-0D7F-68C8-7D4F-2735AE3696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786055" y="8461979"/>
              <a:ext cx="1807754" cy="937995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s-ES" sz="900" noProof="1">
                  <a:latin typeface="Arial" panose="020B0604020202020204" pitchFamily="34" charset="0"/>
                </a:rPr>
                <a:t>Transparència</a:t>
              </a:r>
            </a:p>
            <a:p>
              <a:r>
                <a:rPr lang="es-ES" sz="900" noProof="1">
                  <a:latin typeface="Arial" panose="020B0604020202020204" pitchFamily="34" charset="0"/>
                </a:rPr>
                <a:t>Col·laboració</a:t>
              </a:r>
            </a:p>
            <a:p>
              <a:r>
                <a:rPr lang="es-ES" sz="900" noProof="1">
                  <a:latin typeface="Arial" panose="020B0604020202020204" pitchFamily="34" charset="0"/>
                </a:rPr>
                <a:t>Participació</a:t>
              </a:r>
            </a:p>
            <a:p>
              <a:endParaRPr lang="pt-BR" sz="900" noProof="1">
                <a:latin typeface="Arial" panose="020B0604020202020204" pitchFamily="34" charset="0"/>
              </a:endParaRPr>
            </a:p>
            <a:p>
              <a:pPr algn="r"/>
              <a:r>
                <a:rPr lang="ca-ES" sz="900" b="1" cap="all" dirty="0">
                  <a:latin typeface="Arial" panose="020B0604020202020204" pitchFamily="34" charset="0"/>
                </a:rPr>
                <a:t>Qualitat </a:t>
              </a:r>
              <a:r>
                <a:rPr lang="ca-ES" sz="900" b="1" cap="all" dirty="0" err="1">
                  <a:latin typeface="Arial" panose="020B0604020202020204" pitchFamily="34" charset="0"/>
                </a:rPr>
                <a:t>Democ</a:t>
              </a:r>
              <a:r>
                <a:rPr lang="ca-ES" sz="900" b="1" cap="all" dirty="0">
                  <a:latin typeface="Arial" panose="020B0604020202020204" pitchFamily="34" charset="0"/>
                </a:rPr>
                <a:t>.</a:t>
              </a:r>
              <a:endParaRPr lang="pt-BR" sz="900" b="1" noProof="1">
                <a:latin typeface="Arial" panose="020B0604020202020204" pitchFamily="34" charset="0"/>
              </a:endParaRPr>
            </a:p>
          </p:txBody>
        </p:sp>
        <p:sp>
          <p:nvSpPr>
            <p:cNvPr id="8222" name="Oval 26">
              <a:extLst>
                <a:ext uri="{FF2B5EF4-FFF2-40B4-BE49-F238E27FC236}">
                  <a16:creationId xmlns:a16="http://schemas.microsoft.com/office/drawing/2014/main" id="{0E117A47-DA89-BC25-60BC-C683C16614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786055" y="8254377"/>
              <a:ext cx="1807754" cy="199735"/>
            </a:xfrm>
            <a:prstGeom prst="rect">
              <a:avLst/>
            </a:prstGeom>
            <a:solidFill>
              <a:srgbClr val="7F7F7F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a-ES" sz="900" b="1" cap="all" dirty="0">
                  <a:solidFill>
                    <a:schemeClr val="bg1"/>
                  </a:solidFill>
                  <a:latin typeface="Arial" panose="020B0604020202020204" pitchFamily="34" charset="0"/>
                </a:rPr>
                <a:t>Govern Obert</a:t>
              </a:r>
            </a:p>
          </p:txBody>
        </p: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6369F525-0B62-D764-F776-4FEF3044BF8B}"/>
              </a:ext>
            </a:extLst>
          </p:cNvPr>
          <p:cNvGrpSpPr/>
          <p:nvPr/>
        </p:nvGrpSpPr>
        <p:grpSpPr>
          <a:xfrm>
            <a:off x="5694387" y="5680888"/>
            <a:ext cx="1606107" cy="1017810"/>
            <a:chOff x="-1807754" y="8348720"/>
            <a:chExt cx="1807754" cy="1145597"/>
          </a:xfrm>
        </p:grpSpPr>
        <p:sp>
          <p:nvSpPr>
            <p:cNvPr id="8219" name="Oval 12">
              <a:extLst>
                <a:ext uri="{FF2B5EF4-FFF2-40B4-BE49-F238E27FC236}">
                  <a16:creationId xmlns:a16="http://schemas.microsoft.com/office/drawing/2014/main" id="{115057F5-88A0-A702-B543-41DD2C567E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807754" y="8556322"/>
              <a:ext cx="1807754" cy="937995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s-ES" sz="900" noProof="1">
                  <a:latin typeface="Arial" panose="020B0604020202020204" pitchFamily="34" charset="0"/>
                </a:rPr>
                <a:t>Governança comunitaria</a:t>
              </a:r>
            </a:p>
            <a:p>
              <a:r>
                <a:rPr lang="es-ES" sz="900" noProof="1">
                  <a:latin typeface="Arial" panose="020B0604020202020204" pitchFamily="34" charset="0"/>
                </a:rPr>
                <a:t>Disseny democràtic</a:t>
              </a:r>
            </a:p>
            <a:p>
              <a:r>
                <a:rPr lang="es-ES" sz="900" noProof="1">
                  <a:latin typeface="Arial" panose="020B0604020202020204" pitchFamily="34" charset="0"/>
                </a:rPr>
                <a:t>Interseccinoalitat</a:t>
              </a:r>
              <a:endParaRPr lang="pt-BR" sz="900" noProof="1">
                <a:latin typeface="Arial" panose="020B0604020202020204" pitchFamily="34" charset="0"/>
              </a:endParaRPr>
            </a:p>
            <a:p>
              <a:endParaRPr lang="pt-BR" sz="900" noProof="1">
                <a:latin typeface="Arial" panose="020B0604020202020204" pitchFamily="34" charset="0"/>
              </a:endParaRPr>
            </a:p>
            <a:p>
              <a:pPr algn="r"/>
              <a:r>
                <a:rPr lang="ca-ES" sz="900" b="1" cap="all" dirty="0">
                  <a:latin typeface="Arial" panose="020B0604020202020204" pitchFamily="34" charset="0"/>
                </a:rPr>
                <a:t>Qualitat </a:t>
              </a:r>
              <a:r>
                <a:rPr lang="ca-ES" sz="900" b="1" cap="all" dirty="0" err="1">
                  <a:latin typeface="Arial" panose="020B0604020202020204" pitchFamily="34" charset="0"/>
                </a:rPr>
                <a:t>Democ</a:t>
              </a:r>
              <a:r>
                <a:rPr lang="ca-ES" sz="900" b="1" cap="all" dirty="0">
                  <a:latin typeface="Arial" panose="020B0604020202020204" pitchFamily="34" charset="0"/>
                </a:rPr>
                <a:t>.</a:t>
              </a:r>
              <a:endParaRPr lang="pt-BR" sz="900" b="1" noProof="1">
                <a:latin typeface="Arial" panose="020B0604020202020204" pitchFamily="34" charset="0"/>
              </a:endParaRPr>
            </a:p>
          </p:txBody>
        </p:sp>
        <p:sp>
          <p:nvSpPr>
            <p:cNvPr id="8220" name="Oval 26">
              <a:extLst>
                <a:ext uri="{FF2B5EF4-FFF2-40B4-BE49-F238E27FC236}">
                  <a16:creationId xmlns:a16="http://schemas.microsoft.com/office/drawing/2014/main" id="{1D063DB1-B870-4527-D489-9221005106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807754" y="8348720"/>
              <a:ext cx="1807754" cy="199735"/>
            </a:xfrm>
            <a:prstGeom prst="rect">
              <a:avLst/>
            </a:prstGeom>
            <a:solidFill>
              <a:srgbClr val="7F7F7F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lIns="72000" rIns="72000" anchor="ctr"/>
            <a:lstStyle/>
            <a:p>
              <a:pPr algn="ctr"/>
              <a:r>
                <a:rPr lang="ca-ES" sz="900" b="1" cap="all" dirty="0">
                  <a:solidFill>
                    <a:schemeClr val="bg1"/>
                  </a:solidFill>
                  <a:latin typeface="Arial" panose="020B0604020202020204" pitchFamily="34" charset="0"/>
                </a:rPr>
                <a:t>Disseny Institucional</a:t>
              </a:r>
            </a:p>
          </p:txBody>
        </p:sp>
      </p:grpSp>
      <p:cxnSp>
        <p:nvCxnSpPr>
          <p:cNvPr id="39" name="Conector: angular 38">
            <a:extLst>
              <a:ext uri="{FF2B5EF4-FFF2-40B4-BE49-F238E27FC236}">
                <a16:creationId xmlns:a16="http://schemas.microsoft.com/office/drawing/2014/main" id="{69639C1A-145D-A200-EF13-6E737A6239D1}"/>
              </a:ext>
            </a:extLst>
          </p:cNvPr>
          <p:cNvCxnSpPr>
            <a:cxnSpLocks/>
            <a:stCxn id="8250" idx="2"/>
            <a:endCxn id="8239" idx="3"/>
          </p:cNvCxnSpPr>
          <p:nvPr/>
        </p:nvCxnSpPr>
        <p:spPr>
          <a:xfrm rot="5400000" flipH="1">
            <a:off x="3760956" y="1229319"/>
            <a:ext cx="423574" cy="1147763"/>
          </a:xfrm>
          <a:prstGeom prst="bentConnector4">
            <a:avLst>
              <a:gd name="adj1" fmla="val -53969"/>
              <a:gd name="adj2" fmla="val 84983"/>
            </a:avLst>
          </a:prstGeom>
          <a:ln w="0">
            <a:solidFill>
              <a:srgbClr val="595959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: angular 39">
            <a:extLst>
              <a:ext uri="{FF2B5EF4-FFF2-40B4-BE49-F238E27FC236}">
                <a16:creationId xmlns:a16="http://schemas.microsoft.com/office/drawing/2014/main" id="{CAD7462C-FDF5-26C3-721D-E2FD0DEAA3E1}"/>
              </a:ext>
            </a:extLst>
          </p:cNvPr>
          <p:cNvCxnSpPr>
            <a:cxnSpLocks/>
            <a:stCxn id="8250" idx="2"/>
            <a:endCxn id="8237" idx="3"/>
          </p:cNvCxnSpPr>
          <p:nvPr/>
        </p:nvCxnSpPr>
        <p:spPr>
          <a:xfrm rot="5400000">
            <a:off x="3013602" y="2400247"/>
            <a:ext cx="1918282" cy="1147763"/>
          </a:xfrm>
          <a:prstGeom prst="bentConnector2">
            <a:avLst/>
          </a:prstGeom>
          <a:ln w="0">
            <a:solidFill>
              <a:srgbClr val="595959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: angular 40">
            <a:extLst>
              <a:ext uri="{FF2B5EF4-FFF2-40B4-BE49-F238E27FC236}">
                <a16:creationId xmlns:a16="http://schemas.microsoft.com/office/drawing/2014/main" id="{84C3435D-F118-4CD2-8162-5B80E699AD59}"/>
              </a:ext>
            </a:extLst>
          </p:cNvPr>
          <p:cNvCxnSpPr>
            <a:cxnSpLocks/>
            <a:stCxn id="8250" idx="2"/>
            <a:endCxn id="8235" idx="3"/>
          </p:cNvCxnSpPr>
          <p:nvPr/>
        </p:nvCxnSpPr>
        <p:spPr>
          <a:xfrm rot="5400000">
            <a:off x="3599066" y="1814783"/>
            <a:ext cx="747354" cy="1147763"/>
          </a:xfrm>
          <a:prstGeom prst="bentConnector2">
            <a:avLst/>
          </a:prstGeom>
          <a:ln w="0">
            <a:solidFill>
              <a:srgbClr val="595959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: angular 41">
            <a:extLst>
              <a:ext uri="{FF2B5EF4-FFF2-40B4-BE49-F238E27FC236}">
                <a16:creationId xmlns:a16="http://schemas.microsoft.com/office/drawing/2014/main" id="{D8D8483A-3A56-8B40-C286-AC36172B4842}"/>
              </a:ext>
            </a:extLst>
          </p:cNvPr>
          <p:cNvCxnSpPr>
            <a:cxnSpLocks/>
            <a:stCxn id="8250" idx="2"/>
            <a:endCxn id="8233" idx="3"/>
          </p:cNvCxnSpPr>
          <p:nvPr/>
        </p:nvCxnSpPr>
        <p:spPr>
          <a:xfrm rot="5400000">
            <a:off x="2428139" y="2985710"/>
            <a:ext cx="3089209" cy="1147763"/>
          </a:xfrm>
          <a:prstGeom prst="bentConnector2">
            <a:avLst/>
          </a:prstGeom>
          <a:ln w="0">
            <a:solidFill>
              <a:srgbClr val="595959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: angular 45">
            <a:extLst>
              <a:ext uri="{FF2B5EF4-FFF2-40B4-BE49-F238E27FC236}">
                <a16:creationId xmlns:a16="http://schemas.microsoft.com/office/drawing/2014/main" id="{BBD2BBC9-5D90-737A-E9A0-0DC59CC313A8}"/>
              </a:ext>
            </a:extLst>
          </p:cNvPr>
          <p:cNvCxnSpPr>
            <a:cxnSpLocks/>
            <a:stCxn id="8250" idx="2"/>
            <a:endCxn id="8231" idx="1"/>
          </p:cNvCxnSpPr>
          <p:nvPr/>
        </p:nvCxnSpPr>
        <p:spPr>
          <a:xfrm rot="5400000" flipH="1" flipV="1">
            <a:off x="4912164" y="1232764"/>
            <a:ext cx="416682" cy="1147763"/>
          </a:xfrm>
          <a:prstGeom prst="bentConnector4">
            <a:avLst>
              <a:gd name="adj1" fmla="val -54862"/>
              <a:gd name="adj2" fmla="val 84983"/>
            </a:avLst>
          </a:prstGeom>
          <a:ln w="0">
            <a:solidFill>
              <a:srgbClr val="595959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: angular 46">
            <a:extLst>
              <a:ext uri="{FF2B5EF4-FFF2-40B4-BE49-F238E27FC236}">
                <a16:creationId xmlns:a16="http://schemas.microsoft.com/office/drawing/2014/main" id="{F18FDBCF-976E-A0FF-C256-4ADF7540A7D4}"/>
              </a:ext>
            </a:extLst>
          </p:cNvPr>
          <p:cNvCxnSpPr>
            <a:cxnSpLocks/>
            <a:stCxn id="8250" idx="2"/>
            <a:endCxn id="8229" idx="1"/>
          </p:cNvCxnSpPr>
          <p:nvPr/>
        </p:nvCxnSpPr>
        <p:spPr>
          <a:xfrm rot="16200000" flipH="1">
            <a:off x="4743382" y="1818228"/>
            <a:ext cx="754246" cy="1147763"/>
          </a:xfrm>
          <a:prstGeom prst="bentConnector2">
            <a:avLst/>
          </a:prstGeom>
          <a:ln w="0">
            <a:solidFill>
              <a:srgbClr val="595959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: angular 47">
            <a:extLst>
              <a:ext uri="{FF2B5EF4-FFF2-40B4-BE49-F238E27FC236}">
                <a16:creationId xmlns:a16="http://schemas.microsoft.com/office/drawing/2014/main" id="{5B7528F3-6359-6ED8-E40A-5DBEDDFF355A}"/>
              </a:ext>
            </a:extLst>
          </p:cNvPr>
          <p:cNvCxnSpPr>
            <a:cxnSpLocks/>
            <a:stCxn id="8250" idx="2"/>
            <a:endCxn id="8227" idx="1"/>
          </p:cNvCxnSpPr>
          <p:nvPr/>
        </p:nvCxnSpPr>
        <p:spPr>
          <a:xfrm rot="16200000" flipH="1">
            <a:off x="4157918" y="2403692"/>
            <a:ext cx="1925174" cy="1147763"/>
          </a:xfrm>
          <a:prstGeom prst="bentConnector2">
            <a:avLst/>
          </a:prstGeom>
          <a:ln w="0">
            <a:solidFill>
              <a:srgbClr val="595959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: angular 48">
            <a:extLst>
              <a:ext uri="{FF2B5EF4-FFF2-40B4-BE49-F238E27FC236}">
                <a16:creationId xmlns:a16="http://schemas.microsoft.com/office/drawing/2014/main" id="{557DA15B-C61D-192C-3B4F-8583260141EF}"/>
              </a:ext>
            </a:extLst>
          </p:cNvPr>
          <p:cNvCxnSpPr>
            <a:cxnSpLocks/>
            <a:stCxn id="8250" idx="2"/>
            <a:endCxn id="8225" idx="1"/>
          </p:cNvCxnSpPr>
          <p:nvPr/>
        </p:nvCxnSpPr>
        <p:spPr>
          <a:xfrm rot="16200000" flipH="1">
            <a:off x="3572455" y="2989155"/>
            <a:ext cx="3096101" cy="1147763"/>
          </a:xfrm>
          <a:prstGeom prst="bentConnector2">
            <a:avLst/>
          </a:prstGeom>
          <a:ln w="0">
            <a:solidFill>
              <a:srgbClr val="595959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cto de flecha 60">
            <a:extLst>
              <a:ext uri="{FF2B5EF4-FFF2-40B4-BE49-F238E27FC236}">
                <a16:creationId xmlns:a16="http://schemas.microsoft.com/office/drawing/2014/main" id="{F22D45C9-18AA-A508-404E-0E7ED0152602}"/>
              </a:ext>
            </a:extLst>
          </p:cNvPr>
          <p:cNvCxnSpPr>
            <a:cxnSpLocks/>
            <a:stCxn id="8221" idx="3"/>
            <a:endCxn id="8223" idx="1"/>
          </p:cNvCxnSpPr>
          <p:nvPr/>
        </p:nvCxnSpPr>
        <p:spPr bwMode="auto">
          <a:xfrm>
            <a:off x="3398861" y="6282016"/>
            <a:ext cx="344709" cy="0"/>
          </a:xfrm>
          <a:prstGeom prst="straightConnector1">
            <a:avLst/>
          </a:prstGeom>
          <a:ln w="0">
            <a:solidFill>
              <a:srgbClr val="595959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cto de flecha 61">
            <a:extLst>
              <a:ext uri="{FF2B5EF4-FFF2-40B4-BE49-F238E27FC236}">
                <a16:creationId xmlns:a16="http://schemas.microsoft.com/office/drawing/2014/main" id="{EC1D86D3-6AE4-7FAD-68CC-BA71D70BE3EC}"/>
              </a:ext>
            </a:extLst>
          </p:cNvPr>
          <p:cNvCxnSpPr>
            <a:cxnSpLocks/>
            <a:stCxn id="8219" idx="1"/>
            <a:endCxn id="8223" idx="3"/>
          </p:cNvCxnSpPr>
          <p:nvPr/>
        </p:nvCxnSpPr>
        <p:spPr bwMode="auto">
          <a:xfrm flipH="1">
            <a:off x="5349677" y="6282016"/>
            <a:ext cx="344710" cy="0"/>
          </a:xfrm>
          <a:prstGeom prst="straightConnector1">
            <a:avLst/>
          </a:prstGeom>
          <a:ln w="0">
            <a:solidFill>
              <a:srgbClr val="595959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cto de flecha 62">
            <a:extLst>
              <a:ext uri="{FF2B5EF4-FFF2-40B4-BE49-F238E27FC236}">
                <a16:creationId xmlns:a16="http://schemas.microsoft.com/office/drawing/2014/main" id="{DE2DEB7F-F050-3209-7903-7E7F56AC4A5F}"/>
              </a:ext>
            </a:extLst>
          </p:cNvPr>
          <p:cNvCxnSpPr>
            <a:cxnSpLocks/>
            <a:stCxn id="8224" idx="0"/>
            <a:endCxn id="8250" idx="2"/>
          </p:cNvCxnSpPr>
          <p:nvPr/>
        </p:nvCxnSpPr>
        <p:spPr bwMode="auto">
          <a:xfrm flipV="1">
            <a:off x="4546624" y="2014987"/>
            <a:ext cx="0" cy="3665901"/>
          </a:xfrm>
          <a:prstGeom prst="straightConnector1">
            <a:avLst/>
          </a:prstGeom>
          <a:ln w="0">
            <a:solidFill>
              <a:srgbClr val="595959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upo 12">
            <a:extLst>
              <a:ext uri="{FF2B5EF4-FFF2-40B4-BE49-F238E27FC236}">
                <a16:creationId xmlns:a16="http://schemas.microsoft.com/office/drawing/2014/main" id="{093C7470-FEA1-EE44-260A-DAD493B6AA7F}"/>
              </a:ext>
            </a:extLst>
          </p:cNvPr>
          <p:cNvGrpSpPr/>
          <p:nvPr/>
        </p:nvGrpSpPr>
        <p:grpSpPr>
          <a:xfrm>
            <a:off x="1792754" y="990285"/>
            <a:ext cx="1606107" cy="1017810"/>
            <a:chOff x="-7729234" y="1444991"/>
            <a:chExt cx="1807754" cy="1145597"/>
          </a:xfrm>
        </p:grpSpPr>
        <p:sp>
          <p:nvSpPr>
            <p:cNvPr id="8239" name="Oval 12">
              <a:extLst>
                <a:ext uri="{FF2B5EF4-FFF2-40B4-BE49-F238E27FC236}">
                  <a16:creationId xmlns:a16="http://schemas.microsoft.com/office/drawing/2014/main" id="{113BEEA9-C5F0-8514-FF2E-A0672B2A8A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7729234" y="1652593"/>
              <a:ext cx="1807754" cy="937995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pt-BR" sz="900" noProof="1">
                  <a:latin typeface="Arial" panose="020B0604020202020204" pitchFamily="34" charset="0"/>
                </a:rPr>
                <a:t>Gestió integral, estratègia</a:t>
              </a:r>
            </a:p>
            <a:p>
              <a:r>
                <a:rPr lang="pt-BR" sz="900" noProof="1">
                  <a:latin typeface="Arial" panose="020B0604020202020204" pitchFamily="34" charset="0"/>
                </a:rPr>
                <a:t>Funcions, perfils</a:t>
              </a:r>
            </a:p>
            <a:p>
              <a:r>
                <a:rPr lang="pt-BR" sz="900" noProof="1">
                  <a:latin typeface="Arial" panose="020B0604020202020204" pitchFamily="34" charset="0"/>
                </a:rPr>
                <a:t>Competències, habilitats</a:t>
              </a:r>
            </a:p>
            <a:p>
              <a:endParaRPr lang="pt-BR" sz="900" noProof="1">
                <a:latin typeface="Arial" panose="020B0604020202020204" pitchFamily="34" charset="0"/>
              </a:endParaRPr>
            </a:p>
            <a:p>
              <a:pPr algn="r"/>
              <a:r>
                <a:rPr lang="ca-ES" sz="900" b="1" cap="all" dirty="0">
                  <a:latin typeface="Arial" panose="020B0604020202020204" pitchFamily="34" charset="0"/>
                </a:rPr>
                <a:t>tALENT</a:t>
              </a:r>
              <a:endParaRPr lang="pt-BR" sz="900" b="1" noProof="1">
                <a:latin typeface="Arial" panose="020B0604020202020204" pitchFamily="34" charset="0"/>
              </a:endParaRPr>
            </a:p>
          </p:txBody>
        </p:sp>
        <p:sp>
          <p:nvSpPr>
            <p:cNvPr id="8240" name="Oval 26">
              <a:extLst>
                <a:ext uri="{FF2B5EF4-FFF2-40B4-BE49-F238E27FC236}">
                  <a16:creationId xmlns:a16="http://schemas.microsoft.com/office/drawing/2014/main" id="{40654A4A-3BFB-56FF-C2A5-38E7061A42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7729234" y="1444991"/>
              <a:ext cx="1807754" cy="199735"/>
            </a:xfrm>
            <a:prstGeom prst="rect">
              <a:avLst/>
            </a:prstGeom>
            <a:solidFill>
              <a:srgbClr val="7F7F7F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a-ES" sz="900" b="1" cap="all" dirty="0">
                  <a:solidFill>
                    <a:schemeClr val="bg1"/>
                  </a:solidFill>
                  <a:latin typeface="Arial" panose="020B0604020202020204" pitchFamily="34" charset="0"/>
                </a:rPr>
                <a:t>estratègia – talent</a:t>
              </a:r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AAEB49F1-2375-C24F-99BE-2C11E60F7C4E}"/>
              </a:ext>
            </a:extLst>
          </p:cNvPr>
          <p:cNvGrpSpPr/>
          <p:nvPr/>
        </p:nvGrpSpPr>
        <p:grpSpPr>
          <a:xfrm>
            <a:off x="1792754" y="3332141"/>
            <a:ext cx="1606107" cy="1017810"/>
            <a:chOff x="-5720569" y="1468658"/>
            <a:chExt cx="1807754" cy="1145597"/>
          </a:xfrm>
        </p:grpSpPr>
        <p:sp>
          <p:nvSpPr>
            <p:cNvPr id="8237" name="Oval 12">
              <a:extLst>
                <a:ext uri="{FF2B5EF4-FFF2-40B4-BE49-F238E27FC236}">
                  <a16:creationId xmlns:a16="http://schemas.microsoft.com/office/drawing/2014/main" id="{82591B6D-72DD-D148-53E0-D52FBD9EB4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720569" y="1676260"/>
              <a:ext cx="1807754" cy="937995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pt-BR" sz="900" noProof="1">
                  <a:latin typeface="Arial" panose="020B0604020202020204" pitchFamily="34" charset="0"/>
                </a:rPr>
                <a:t>Direcció pública professional</a:t>
              </a:r>
            </a:p>
            <a:p>
              <a:r>
                <a:rPr lang="pt-BR" sz="900" noProof="1">
                  <a:latin typeface="Arial" panose="020B0604020202020204" pitchFamily="34" charset="0"/>
                </a:rPr>
                <a:t>Carrera horitzontal</a:t>
              </a:r>
            </a:p>
            <a:p>
              <a:endParaRPr lang="pt-BR" sz="900" noProof="1">
                <a:latin typeface="Arial" panose="020B0604020202020204" pitchFamily="34" charset="0"/>
              </a:endParaRPr>
            </a:p>
            <a:p>
              <a:pPr algn="r"/>
              <a:r>
                <a:rPr lang="ca-ES" sz="900" b="1" cap="all" dirty="0">
                  <a:latin typeface="Arial" panose="020B0604020202020204" pitchFamily="34" charset="0"/>
                </a:rPr>
                <a:t>tALENT</a:t>
              </a:r>
              <a:endParaRPr lang="pt-BR" sz="900" b="1" noProof="1">
                <a:latin typeface="Arial" panose="020B0604020202020204" pitchFamily="34" charset="0"/>
              </a:endParaRPr>
            </a:p>
          </p:txBody>
        </p:sp>
        <p:sp>
          <p:nvSpPr>
            <p:cNvPr id="8238" name="Oval 26">
              <a:extLst>
                <a:ext uri="{FF2B5EF4-FFF2-40B4-BE49-F238E27FC236}">
                  <a16:creationId xmlns:a16="http://schemas.microsoft.com/office/drawing/2014/main" id="{98C2CA8E-BE5B-19D1-08DF-C251380AB7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720569" y="1468658"/>
              <a:ext cx="1807754" cy="199735"/>
            </a:xfrm>
            <a:prstGeom prst="rect">
              <a:avLst/>
            </a:prstGeom>
            <a:solidFill>
              <a:srgbClr val="7F7F7F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a-ES" sz="900" b="1" cap="all" dirty="0">
                  <a:solidFill>
                    <a:schemeClr val="bg1"/>
                  </a:solidFill>
                  <a:latin typeface="Arial" panose="020B0604020202020204" pitchFamily="34" charset="0"/>
                </a:rPr>
                <a:t>Professionalització</a:t>
              </a:r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A01D2A87-EC5E-C549-B0DF-E4103D5CD3B7}"/>
              </a:ext>
            </a:extLst>
          </p:cNvPr>
          <p:cNvGrpSpPr/>
          <p:nvPr/>
        </p:nvGrpSpPr>
        <p:grpSpPr>
          <a:xfrm>
            <a:off x="1792754" y="2161213"/>
            <a:ext cx="1606107" cy="1017810"/>
            <a:chOff x="-3786055" y="1451640"/>
            <a:chExt cx="1807754" cy="1145597"/>
          </a:xfrm>
        </p:grpSpPr>
        <p:sp>
          <p:nvSpPr>
            <p:cNvPr id="8235" name="Oval 12">
              <a:extLst>
                <a:ext uri="{FF2B5EF4-FFF2-40B4-BE49-F238E27FC236}">
                  <a16:creationId xmlns:a16="http://schemas.microsoft.com/office/drawing/2014/main" id="{10BB627F-7494-9DDC-C389-1C4DC659D5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786055" y="1659242"/>
              <a:ext cx="1807754" cy="937995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pt-BR" sz="900" noProof="1">
                  <a:latin typeface="Arial" panose="020B0604020202020204" pitchFamily="34" charset="0"/>
                </a:rPr>
                <a:t>Reclutament, selecció</a:t>
              </a:r>
            </a:p>
            <a:p>
              <a:r>
                <a:rPr lang="pt-BR" sz="900" noProof="1">
                  <a:latin typeface="Arial" panose="020B0604020202020204" pitchFamily="34" charset="0"/>
                </a:rPr>
                <a:t>Desenvolupament</a:t>
              </a:r>
            </a:p>
            <a:p>
              <a:r>
                <a:rPr lang="pt-BR" sz="900" noProof="1">
                  <a:latin typeface="Arial" panose="020B0604020202020204" pitchFamily="34" charset="0"/>
                </a:rPr>
                <a:t>Aprenentatge</a:t>
              </a:r>
            </a:p>
            <a:p>
              <a:endParaRPr lang="pt-BR" sz="900" noProof="1">
                <a:latin typeface="Arial" panose="020B0604020202020204" pitchFamily="34" charset="0"/>
              </a:endParaRPr>
            </a:p>
            <a:p>
              <a:pPr algn="r"/>
              <a:r>
                <a:rPr lang="ca-ES" sz="900" b="1" cap="all" dirty="0">
                  <a:latin typeface="Arial" panose="020B0604020202020204" pitchFamily="34" charset="0"/>
                </a:rPr>
                <a:t>tALENT</a:t>
              </a:r>
              <a:endParaRPr lang="pt-BR" sz="900" b="1" noProof="1">
                <a:latin typeface="Arial" panose="020B0604020202020204" pitchFamily="34" charset="0"/>
              </a:endParaRPr>
            </a:p>
          </p:txBody>
        </p:sp>
        <p:sp>
          <p:nvSpPr>
            <p:cNvPr id="8236" name="Oval 26">
              <a:extLst>
                <a:ext uri="{FF2B5EF4-FFF2-40B4-BE49-F238E27FC236}">
                  <a16:creationId xmlns:a16="http://schemas.microsoft.com/office/drawing/2014/main" id="{4D28A4D3-5D54-945C-2EE1-53BBDC263E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786055" y="1451640"/>
              <a:ext cx="1807754" cy="199735"/>
            </a:xfrm>
            <a:prstGeom prst="rect">
              <a:avLst/>
            </a:prstGeom>
            <a:solidFill>
              <a:srgbClr val="7F7F7F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a-ES" sz="900" b="1" cap="all" dirty="0">
                  <a:solidFill>
                    <a:schemeClr val="bg1"/>
                  </a:solidFill>
                  <a:latin typeface="Arial" panose="020B0604020202020204" pitchFamily="34" charset="0"/>
                </a:rPr>
                <a:t>Cicle integral </a:t>
              </a:r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A3A2E71D-1FD4-D357-021A-F9F7FB1078EC}"/>
              </a:ext>
            </a:extLst>
          </p:cNvPr>
          <p:cNvGrpSpPr/>
          <p:nvPr/>
        </p:nvGrpSpPr>
        <p:grpSpPr>
          <a:xfrm>
            <a:off x="1792754" y="4503068"/>
            <a:ext cx="1606107" cy="1017810"/>
            <a:chOff x="-1807754" y="1468440"/>
            <a:chExt cx="1807754" cy="1145597"/>
          </a:xfrm>
        </p:grpSpPr>
        <p:sp>
          <p:nvSpPr>
            <p:cNvPr id="8233" name="Oval 12">
              <a:extLst>
                <a:ext uri="{FF2B5EF4-FFF2-40B4-BE49-F238E27FC236}">
                  <a16:creationId xmlns:a16="http://schemas.microsoft.com/office/drawing/2014/main" id="{14FBBB5C-A80A-5939-3595-6FCFF8CC70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807754" y="1676042"/>
              <a:ext cx="1807754" cy="937995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pt-BR" sz="900" noProof="1">
                  <a:latin typeface="Arial" panose="020B0604020202020204" pitchFamily="34" charset="0"/>
                </a:rPr>
                <a:t>Treball per objectius</a:t>
              </a:r>
            </a:p>
            <a:p>
              <a:r>
                <a:rPr lang="pt-BR" sz="900" noProof="1">
                  <a:latin typeface="Arial" panose="020B0604020202020204" pitchFamily="34" charset="0"/>
                </a:rPr>
                <a:t>Treball per projectes</a:t>
              </a:r>
            </a:p>
            <a:p>
              <a:r>
                <a:rPr lang="pt-BR" sz="900" noProof="1">
                  <a:latin typeface="Arial" panose="020B0604020202020204" pitchFamily="34" charset="0"/>
                </a:rPr>
                <a:t>Avaluació d’acompliment</a:t>
              </a:r>
            </a:p>
            <a:p>
              <a:endParaRPr lang="pt-BR" sz="900" noProof="1">
                <a:latin typeface="Arial" panose="020B0604020202020204" pitchFamily="34" charset="0"/>
              </a:endParaRPr>
            </a:p>
            <a:p>
              <a:pPr algn="r"/>
              <a:r>
                <a:rPr lang="ca-ES" sz="900" b="1" cap="all" dirty="0">
                  <a:latin typeface="Arial" panose="020B0604020202020204" pitchFamily="34" charset="0"/>
                </a:rPr>
                <a:t>tALENT</a:t>
              </a:r>
              <a:endParaRPr lang="pt-BR" sz="900" b="1" noProof="1">
                <a:latin typeface="Arial" panose="020B0604020202020204" pitchFamily="34" charset="0"/>
              </a:endParaRPr>
            </a:p>
          </p:txBody>
        </p:sp>
        <p:sp>
          <p:nvSpPr>
            <p:cNvPr id="8234" name="Oval 26">
              <a:extLst>
                <a:ext uri="{FF2B5EF4-FFF2-40B4-BE49-F238E27FC236}">
                  <a16:creationId xmlns:a16="http://schemas.microsoft.com/office/drawing/2014/main" id="{A33ABD24-3C44-FE42-A3BE-B65619AD76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807754" y="1468440"/>
              <a:ext cx="1807754" cy="199735"/>
            </a:xfrm>
            <a:prstGeom prst="rect">
              <a:avLst/>
            </a:prstGeom>
            <a:solidFill>
              <a:srgbClr val="7F7F7F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a-ES" sz="900" b="1" cap="all" dirty="0">
                  <a:solidFill>
                    <a:schemeClr val="bg1"/>
                  </a:solidFill>
                  <a:latin typeface="Arial" panose="020B0604020202020204" pitchFamily="34" charset="0"/>
                </a:rPr>
                <a:t>incentius</a:t>
              </a:r>
            </a:p>
          </p:txBody>
        </p:sp>
      </p:grpSp>
      <p:cxnSp>
        <p:nvCxnSpPr>
          <p:cNvPr id="43" name="Conector recto de flecha 42">
            <a:extLst>
              <a:ext uri="{FF2B5EF4-FFF2-40B4-BE49-F238E27FC236}">
                <a16:creationId xmlns:a16="http://schemas.microsoft.com/office/drawing/2014/main" id="{995433A9-319B-7A17-2F8C-8FE822D3C328}"/>
              </a:ext>
            </a:extLst>
          </p:cNvPr>
          <p:cNvCxnSpPr>
            <a:cxnSpLocks/>
            <a:stCxn id="8237" idx="2"/>
            <a:endCxn id="8234" idx="0"/>
          </p:cNvCxnSpPr>
          <p:nvPr/>
        </p:nvCxnSpPr>
        <p:spPr bwMode="auto">
          <a:xfrm>
            <a:off x="2595808" y="4349951"/>
            <a:ext cx="0" cy="153117"/>
          </a:xfrm>
          <a:prstGeom prst="straightConnector1">
            <a:avLst/>
          </a:prstGeom>
          <a:ln w="0">
            <a:solidFill>
              <a:srgbClr val="595959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de flecha 43">
            <a:extLst>
              <a:ext uri="{FF2B5EF4-FFF2-40B4-BE49-F238E27FC236}">
                <a16:creationId xmlns:a16="http://schemas.microsoft.com/office/drawing/2014/main" id="{5CF79FA9-1041-F1B0-FE72-863BB3424511}"/>
              </a:ext>
            </a:extLst>
          </p:cNvPr>
          <p:cNvCxnSpPr>
            <a:cxnSpLocks/>
            <a:stCxn id="8235" idx="2"/>
            <a:endCxn id="8238" idx="0"/>
          </p:cNvCxnSpPr>
          <p:nvPr/>
        </p:nvCxnSpPr>
        <p:spPr bwMode="auto">
          <a:xfrm>
            <a:off x="2595808" y="3179023"/>
            <a:ext cx="0" cy="153117"/>
          </a:xfrm>
          <a:prstGeom prst="straightConnector1">
            <a:avLst/>
          </a:prstGeom>
          <a:ln w="0">
            <a:solidFill>
              <a:srgbClr val="595959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de flecha 44">
            <a:extLst>
              <a:ext uri="{FF2B5EF4-FFF2-40B4-BE49-F238E27FC236}">
                <a16:creationId xmlns:a16="http://schemas.microsoft.com/office/drawing/2014/main" id="{2A1CFB52-4282-ED1C-40C0-53D1FBAA8248}"/>
              </a:ext>
            </a:extLst>
          </p:cNvPr>
          <p:cNvCxnSpPr>
            <a:cxnSpLocks/>
            <a:stCxn id="8239" idx="2"/>
            <a:endCxn id="8236" idx="0"/>
          </p:cNvCxnSpPr>
          <p:nvPr/>
        </p:nvCxnSpPr>
        <p:spPr bwMode="auto">
          <a:xfrm>
            <a:off x="2595808" y="2008096"/>
            <a:ext cx="0" cy="153117"/>
          </a:xfrm>
          <a:prstGeom prst="straightConnector1">
            <a:avLst/>
          </a:prstGeom>
          <a:ln w="0">
            <a:solidFill>
              <a:srgbClr val="595959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5" name="Oval 12">
            <a:extLst>
              <a:ext uri="{FF2B5EF4-FFF2-40B4-BE49-F238E27FC236}">
                <a16:creationId xmlns:a16="http://schemas.microsoft.com/office/drawing/2014/main" id="{2B7CBEDA-CEC8-3F74-036C-02C04A8D9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175" y="2662836"/>
            <a:ext cx="1210009" cy="117254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BR" sz="900" b="1" noProof="1">
                <a:solidFill>
                  <a:srgbClr val="000000"/>
                </a:solidFill>
                <a:latin typeface="Arial" panose="020B0604020202020204" pitchFamily="34" charset="0"/>
              </a:rPr>
              <a:t>TALENT</a:t>
            </a:r>
          </a:p>
          <a:p>
            <a:endParaRPr lang="pt-BR" sz="900" b="1" noProof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pt-BR" sz="900" noProof="1">
                <a:solidFill>
                  <a:srgbClr val="000000"/>
                </a:solidFill>
                <a:latin typeface="Arial" panose="020B0604020202020204" pitchFamily="34" charset="0"/>
              </a:rPr>
              <a:t>Planificació, </a:t>
            </a:r>
          </a:p>
          <a:p>
            <a:r>
              <a:rPr lang="pt-BR" sz="900" noProof="1">
                <a:solidFill>
                  <a:srgbClr val="000000"/>
                </a:solidFill>
                <a:latin typeface="Arial" panose="020B0604020202020204" pitchFamily="34" charset="0"/>
              </a:rPr>
              <a:t>Competència</a:t>
            </a:r>
          </a:p>
          <a:p>
            <a:r>
              <a:rPr lang="pt-BR" sz="900" noProof="1">
                <a:solidFill>
                  <a:srgbClr val="000000"/>
                </a:solidFill>
                <a:latin typeface="Arial" panose="020B0604020202020204" pitchFamily="34" charset="0"/>
              </a:rPr>
              <a:t>Desenvolupament</a:t>
            </a:r>
          </a:p>
          <a:p>
            <a:r>
              <a:rPr lang="pt-BR" sz="900" noProof="1">
                <a:solidFill>
                  <a:srgbClr val="000000"/>
                </a:solidFill>
                <a:latin typeface="Arial" panose="020B0604020202020204" pitchFamily="34" charset="0"/>
              </a:rPr>
              <a:t>Àmbit informal</a:t>
            </a:r>
          </a:p>
          <a:p>
            <a:r>
              <a:rPr lang="pt-BR" sz="900" i="1" noProof="1">
                <a:solidFill>
                  <a:srgbClr val="000000"/>
                </a:solidFill>
                <a:latin typeface="Arial" panose="020B0604020202020204" pitchFamily="34" charset="0"/>
              </a:rPr>
              <a:t>On time</a:t>
            </a: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F1E1720B-2A56-C687-71A9-CFB20A4AE3BB}"/>
              </a:ext>
            </a:extLst>
          </p:cNvPr>
          <p:cNvGrpSpPr/>
          <p:nvPr/>
        </p:nvGrpSpPr>
        <p:grpSpPr>
          <a:xfrm>
            <a:off x="5694387" y="997177"/>
            <a:ext cx="1606107" cy="1017810"/>
            <a:chOff x="-7729234" y="3204885"/>
            <a:chExt cx="1807754" cy="1145597"/>
          </a:xfrm>
        </p:grpSpPr>
        <p:sp>
          <p:nvSpPr>
            <p:cNvPr id="8231" name="Oval 12">
              <a:extLst>
                <a:ext uri="{FF2B5EF4-FFF2-40B4-BE49-F238E27FC236}">
                  <a16:creationId xmlns:a16="http://schemas.microsoft.com/office/drawing/2014/main" id="{C7610B3B-F48B-24E9-689D-5A1B9FB9E9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7729234" y="3412487"/>
              <a:ext cx="1807754" cy="937995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pt-BR" sz="900" noProof="1">
                  <a:latin typeface="Arial" panose="020B0604020202020204" pitchFamily="34" charset="0"/>
                </a:rPr>
                <a:t>Administració de la dada</a:t>
              </a:r>
            </a:p>
            <a:p>
              <a:r>
                <a:rPr lang="pt-BR" sz="900" noProof="1">
                  <a:latin typeface="Arial" panose="020B0604020202020204" pitchFamily="34" charset="0"/>
                </a:rPr>
                <a:t>Digitalització, anàlisi</a:t>
              </a:r>
            </a:p>
            <a:p>
              <a:r>
                <a:rPr lang="pt-BR" sz="900" noProof="1">
                  <a:latin typeface="Arial" panose="020B0604020202020204" pitchFamily="34" charset="0"/>
                </a:rPr>
                <a:t>Enginyeria de processos</a:t>
              </a:r>
            </a:p>
            <a:p>
              <a:endParaRPr lang="pt-BR" sz="900" noProof="1">
                <a:latin typeface="Arial" panose="020B0604020202020204" pitchFamily="34" charset="0"/>
              </a:endParaRPr>
            </a:p>
            <a:p>
              <a:pPr algn="r"/>
              <a:r>
                <a:rPr lang="ca-ES" sz="900" b="1" cap="all" dirty="0">
                  <a:latin typeface="Arial" panose="020B0604020202020204" pitchFamily="34" charset="0"/>
                </a:rPr>
                <a:t>pROCESSOS</a:t>
              </a:r>
              <a:endParaRPr lang="pt-BR" sz="900" b="1" noProof="1">
                <a:latin typeface="Arial" panose="020B0604020202020204" pitchFamily="34" charset="0"/>
              </a:endParaRPr>
            </a:p>
          </p:txBody>
        </p:sp>
        <p:sp>
          <p:nvSpPr>
            <p:cNvPr id="8232" name="Oval 26">
              <a:extLst>
                <a:ext uri="{FF2B5EF4-FFF2-40B4-BE49-F238E27FC236}">
                  <a16:creationId xmlns:a16="http://schemas.microsoft.com/office/drawing/2014/main" id="{08DFCAE6-36CC-BA1E-0958-FF689A4B2D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7729234" y="3204885"/>
              <a:ext cx="1807754" cy="199735"/>
            </a:xfrm>
            <a:prstGeom prst="rect">
              <a:avLst/>
            </a:prstGeom>
            <a:solidFill>
              <a:srgbClr val="7F7F7F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a-ES" sz="900" b="1" cap="all" dirty="0">
                  <a:solidFill>
                    <a:schemeClr val="bg1"/>
                  </a:solidFill>
                  <a:latin typeface="Arial" panose="020B0604020202020204" pitchFamily="34" charset="0"/>
                </a:rPr>
                <a:t>Estratègia – Dada</a:t>
              </a:r>
            </a:p>
          </p:txBody>
        </p:sp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F066E6EA-5B5D-4B9A-440E-99774478DD76}"/>
              </a:ext>
            </a:extLst>
          </p:cNvPr>
          <p:cNvGrpSpPr/>
          <p:nvPr/>
        </p:nvGrpSpPr>
        <p:grpSpPr>
          <a:xfrm>
            <a:off x="5694387" y="2168105"/>
            <a:ext cx="1606107" cy="1017810"/>
            <a:chOff x="-5720569" y="3217585"/>
            <a:chExt cx="1807754" cy="1145597"/>
          </a:xfrm>
        </p:grpSpPr>
        <p:sp>
          <p:nvSpPr>
            <p:cNvPr id="8229" name="Oval 12">
              <a:extLst>
                <a:ext uri="{FF2B5EF4-FFF2-40B4-BE49-F238E27FC236}">
                  <a16:creationId xmlns:a16="http://schemas.microsoft.com/office/drawing/2014/main" id="{2870C8CF-42C5-BC7D-6FEA-4C30F10E31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720569" y="3425187"/>
              <a:ext cx="1807754" cy="937995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pt-BR" sz="900" noProof="1">
                  <a:latin typeface="Arial" panose="020B0604020202020204" pitchFamily="34" charset="0"/>
                </a:rPr>
                <a:t>Tecnologia per la governança</a:t>
              </a:r>
            </a:p>
            <a:p>
              <a:r>
                <a:rPr lang="pt-BR" sz="900" noProof="1">
                  <a:latin typeface="Arial" panose="020B0604020202020204" pitchFamily="34" charset="0"/>
                </a:rPr>
                <a:t>Tecnologia empresarial</a:t>
              </a:r>
            </a:p>
            <a:p>
              <a:r>
                <a:rPr lang="pt-BR" sz="900" noProof="1">
                  <a:latin typeface="Arial" panose="020B0604020202020204" pitchFamily="34" charset="0"/>
                </a:rPr>
                <a:t>Tecnologia cívica</a:t>
              </a:r>
            </a:p>
            <a:p>
              <a:pPr algn="r"/>
              <a:r>
                <a:rPr lang="ca-ES" sz="900" b="1" cap="all" dirty="0">
                  <a:latin typeface="Arial" panose="020B0604020202020204" pitchFamily="34" charset="0"/>
                </a:rPr>
                <a:t>pROCESSOS</a:t>
              </a:r>
              <a:endParaRPr lang="pt-BR" sz="900" b="1" noProof="1">
                <a:latin typeface="Arial" panose="020B0604020202020204" pitchFamily="34" charset="0"/>
              </a:endParaRPr>
            </a:p>
          </p:txBody>
        </p:sp>
        <p:sp>
          <p:nvSpPr>
            <p:cNvPr id="8230" name="Oval 26">
              <a:extLst>
                <a:ext uri="{FF2B5EF4-FFF2-40B4-BE49-F238E27FC236}">
                  <a16:creationId xmlns:a16="http://schemas.microsoft.com/office/drawing/2014/main" id="{851BB546-B696-276A-AB12-0DD3594087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720569" y="3217585"/>
              <a:ext cx="1807754" cy="199735"/>
            </a:xfrm>
            <a:prstGeom prst="rect">
              <a:avLst/>
            </a:prstGeom>
            <a:solidFill>
              <a:srgbClr val="7F7F7F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a-ES" sz="900" b="1" cap="all" dirty="0">
                  <a:solidFill>
                    <a:schemeClr val="bg1"/>
                  </a:solidFill>
                  <a:latin typeface="Arial" panose="020B0604020202020204" pitchFamily="34" charset="0"/>
                </a:rPr>
                <a:t>Tecnologia</a:t>
              </a:r>
            </a:p>
          </p:txBody>
        </p: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FE06905E-842D-FEBD-586F-8FF26DF38A96}"/>
              </a:ext>
            </a:extLst>
          </p:cNvPr>
          <p:cNvGrpSpPr/>
          <p:nvPr/>
        </p:nvGrpSpPr>
        <p:grpSpPr>
          <a:xfrm>
            <a:off x="5694387" y="3339033"/>
            <a:ext cx="1606107" cy="1017810"/>
            <a:chOff x="-3786055" y="3230285"/>
            <a:chExt cx="1807754" cy="1145597"/>
          </a:xfrm>
        </p:grpSpPr>
        <p:sp>
          <p:nvSpPr>
            <p:cNvPr id="8227" name="Oval 12">
              <a:extLst>
                <a:ext uri="{FF2B5EF4-FFF2-40B4-BE49-F238E27FC236}">
                  <a16:creationId xmlns:a16="http://schemas.microsoft.com/office/drawing/2014/main" id="{3F65AD55-2A9A-2992-4128-40D7AC464A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786055" y="3437887"/>
              <a:ext cx="1807754" cy="937995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pt-BR" sz="900" noProof="1">
                <a:latin typeface="Arial" panose="020B0604020202020204" pitchFamily="34" charset="0"/>
              </a:endParaRPr>
            </a:p>
            <a:p>
              <a:r>
                <a:rPr lang="pt-BR" sz="900" noProof="1">
                  <a:latin typeface="Arial" panose="020B0604020202020204" pitchFamily="34" charset="0"/>
                </a:rPr>
                <a:t>Laboratoris, proves, experimentació, reptes</a:t>
              </a:r>
            </a:p>
            <a:p>
              <a:r>
                <a:rPr lang="pt-BR" sz="900" noProof="1">
                  <a:latin typeface="Arial" panose="020B0604020202020204" pitchFamily="34" charset="0"/>
                </a:rPr>
                <a:t>Prototipatge i pilotatge</a:t>
              </a:r>
            </a:p>
            <a:p>
              <a:endParaRPr lang="pt-BR" sz="900" noProof="1">
                <a:latin typeface="Arial" panose="020B0604020202020204" pitchFamily="34" charset="0"/>
              </a:endParaRPr>
            </a:p>
            <a:p>
              <a:pPr algn="r"/>
              <a:r>
                <a:rPr lang="ca-ES" sz="900" b="1" cap="all" dirty="0">
                  <a:latin typeface="Arial" panose="020B0604020202020204" pitchFamily="34" charset="0"/>
                </a:rPr>
                <a:t>pROCESSOS</a:t>
              </a:r>
              <a:endParaRPr lang="pt-BR" sz="900" noProof="1">
                <a:latin typeface="Arial" panose="020B0604020202020204" pitchFamily="34" charset="0"/>
              </a:endParaRPr>
            </a:p>
            <a:p>
              <a:endParaRPr lang="pt-BR" sz="900" noProof="1">
                <a:latin typeface="Arial" panose="020B0604020202020204" pitchFamily="34" charset="0"/>
              </a:endParaRPr>
            </a:p>
          </p:txBody>
        </p:sp>
        <p:sp>
          <p:nvSpPr>
            <p:cNvPr id="8228" name="Oval 26">
              <a:extLst>
                <a:ext uri="{FF2B5EF4-FFF2-40B4-BE49-F238E27FC236}">
                  <a16:creationId xmlns:a16="http://schemas.microsoft.com/office/drawing/2014/main" id="{4233B299-613A-21D4-87E4-965B8BE1BB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786055" y="3230285"/>
              <a:ext cx="1807754" cy="199735"/>
            </a:xfrm>
            <a:prstGeom prst="rect">
              <a:avLst/>
            </a:prstGeom>
            <a:solidFill>
              <a:srgbClr val="7F7F7F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a-ES" sz="900" b="1" cap="all" dirty="0">
                  <a:solidFill>
                    <a:schemeClr val="bg1"/>
                  </a:solidFill>
                  <a:latin typeface="Arial" panose="020B0604020202020204" pitchFamily="34" charset="0"/>
                </a:rPr>
                <a:t>Disseny</a:t>
              </a:r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85E72F65-2663-86B5-BD9D-D65654BC8277}"/>
              </a:ext>
            </a:extLst>
          </p:cNvPr>
          <p:cNvGrpSpPr/>
          <p:nvPr/>
        </p:nvGrpSpPr>
        <p:grpSpPr>
          <a:xfrm>
            <a:off x="5694387" y="4509960"/>
            <a:ext cx="1606107" cy="1017810"/>
            <a:chOff x="-1807754" y="3204885"/>
            <a:chExt cx="1807754" cy="1145597"/>
          </a:xfrm>
        </p:grpSpPr>
        <p:sp>
          <p:nvSpPr>
            <p:cNvPr id="8225" name="Oval 12">
              <a:extLst>
                <a:ext uri="{FF2B5EF4-FFF2-40B4-BE49-F238E27FC236}">
                  <a16:creationId xmlns:a16="http://schemas.microsoft.com/office/drawing/2014/main" id="{86892CBC-26DA-7D4F-39BB-5B526C41E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807754" y="3412487"/>
              <a:ext cx="1807754" cy="937995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pt-BR" sz="900" noProof="1">
                  <a:latin typeface="Arial" panose="020B0604020202020204" pitchFamily="34" charset="0"/>
                </a:rPr>
                <a:t>Itinerari ciutadà</a:t>
              </a:r>
            </a:p>
            <a:p>
              <a:r>
                <a:rPr lang="pt-BR" sz="900" noProof="1">
                  <a:latin typeface="Arial" panose="020B0604020202020204" pitchFamily="34" charset="0"/>
                </a:rPr>
                <a:t>Cartes de serveis</a:t>
              </a:r>
            </a:p>
            <a:p>
              <a:r>
                <a:rPr lang="pt-BR" sz="900" noProof="1">
                  <a:latin typeface="Arial" panose="020B0604020202020204" pitchFamily="34" charset="0"/>
                </a:rPr>
                <a:t>Serveis públics gestionats per persones</a:t>
              </a:r>
            </a:p>
            <a:p>
              <a:pPr algn="r"/>
              <a:r>
                <a:rPr lang="ca-ES" sz="900" b="1" cap="all" dirty="0">
                  <a:latin typeface="Arial" panose="020B0604020202020204" pitchFamily="34" charset="0"/>
                </a:rPr>
                <a:t>pROCESSOS</a:t>
              </a:r>
              <a:endParaRPr lang="pt-BR" sz="900" b="1" noProof="1">
                <a:latin typeface="Arial" panose="020B0604020202020204" pitchFamily="34" charset="0"/>
              </a:endParaRPr>
            </a:p>
          </p:txBody>
        </p:sp>
        <p:sp>
          <p:nvSpPr>
            <p:cNvPr id="8226" name="Oval 26">
              <a:extLst>
                <a:ext uri="{FF2B5EF4-FFF2-40B4-BE49-F238E27FC236}">
                  <a16:creationId xmlns:a16="http://schemas.microsoft.com/office/drawing/2014/main" id="{004F7A00-A022-768D-6517-FF7650C4F3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807754" y="3204885"/>
              <a:ext cx="1807754" cy="199735"/>
            </a:xfrm>
            <a:prstGeom prst="rect">
              <a:avLst/>
            </a:prstGeom>
            <a:solidFill>
              <a:srgbClr val="7F7F7F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a-ES" sz="900" b="1" cap="all" dirty="0">
                  <a:solidFill>
                    <a:schemeClr val="bg1"/>
                  </a:solidFill>
                  <a:latin typeface="Arial" panose="020B0604020202020204" pitchFamily="34" charset="0"/>
                </a:rPr>
                <a:t>Compromís</a:t>
              </a:r>
            </a:p>
          </p:txBody>
        </p:sp>
      </p:grpSp>
      <p:cxnSp>
        <p:nvCxnSpPr>
          <p:cNvPr id="50" name="Conector recto de flecha 49">
            <a:extLst>
              <a:ext uri="{FF2B5EF4-FFF2-40B4-BE49-F238E27FC236}">
                <a16:creationId xmlns:a16="http://schemas.microsoft.com/office/drawing/2014/main" id="{16699ACA-7CD9-F669-2F05-A4421C9EECCF}"/>
              </a:ext>
            </a:extLst>
          </p:cNvPr>
          <p:cNvCxnSpPr>
            <a:cxnSpLocks/>
            <a:stCxn id="8231" idx="2"/>
            <a:endCxn id="8230" idx="0"/>
          </p:cNvCxnSpPr>
          <p:nvPr/>
        </p:nvCxnSpPr>
        <p:spPr bwMode="auto">
          <a:xfrm>
            <a:off x="6497441" y="2014988"/>
            <a:ext cx="0" cy="153117"/>
          </a:xfrm>
          <a:prstGeom prst="straightConnector1">
            <a:avLst/>
          </a:prstGeom>
          <a:ln w="0">
            <a:solidFill>
              <a:srgbClr val="595959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de flecha 50">
            <a:extLst>
              <a:ext uri="{FF2B5EF4-FFF2-40B4-BE49-F238E27FC236}">
                <a16:creationId xmlns:a16="http://schemas.microsoft.com/office/drawing/2014/main" id="{6FD1176A-601F-DF81-0054-5DCE15D0366A}"/>
              </a:ext>
            </a:extLst>
          </p:cNvPr>
          <p:cNvCxnSpPr>
            <a:cxnSpLocks/>
            <a:stCxn id="8229" idx="2"/>
            <a:endCxn id="8228" idx="0"/>
          </p:cNvCxnSpPr>
          <p:nvPr/>
        </p:nvCxnSpPr>
        <p:spPr bwMode="auto">
          <a:xfrm>
            <a:off x="6497441" y="3185915"/>
            <a:ext cx="0" cy="153117"/>
          </a:xfrm>
          <a:prstGeom prst="straightConnector1">
            <a:avLst/>
          </a:prstGeom>
          <a:ln w="0">
            <a:solidFill>
              <a:srgbClr val="595959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de flecha 51">
            <a:extLst>
              <a:ext uri="{FF2B5EF4-FFF2-40B4-BE49-F238E27FC236}">
                <a16:creationId xmlns:a16="http://schemas.microsoft.com/office/drawing/2014/main" id="{0CEC3C50-03CB-2478-FDF7-46526EF67FF8}"/>
              </a:ext>
            </a:extLst>
          </p:cNvPr>
          <p:cNvCxnSpPr>
            <a:cxnSpLocks/>
            <a:stCxn id="8227" idx="2"/>
            <a:endCxn id="8226" idx="0"/>
          </p:cNvCxnSpPr>
          <p:nvPr/>
        </p:nvCxnSpPr>
        <p:spPr bwMode="auto">
          <a:xfrm>
            <a:off x="6497441" y="4356843"/>
            <a:ext cx="0" cy="153117"/>
          </a:xfrm>
          <a:prstGeom prst="straightConnector1">
            <a:avLst/>
          </a:prstGeom>
          <a:ln w="0">
            <a:solidFill>
              <a:srgbClr val="595959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6" name="Oval 12">
            <a:extLst>
              <a:ext uri="{FF2B5EF4-FFF2-40B4-BE49-F238E27FC236}">
                <a16:creationId xmlns:a16="http://schemas.microsoft.com/office/drawing/2014/main" id="{71ADAC6E-8541-F29E-1E7B-544D26A8A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917" y="2898855"/>
            <a:ext cx="1023499" cy="700512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BR" sz="900" b="1" noProof="1">
                <a:solidFill>
                  <a:srgbClr val="000000"/>
                </a:solidFill>
                <a:latin typeface="Arial" panose="020B0604020202020204" pitchFamily="34" charset="0"/>
              </a:rPr>
              <a:t>PROCESSOS</a:t>
            </a:r>
          </a:p>
          <a:p>
            <a:endParaRPr lang="pt-BR" sz="900" noProof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pt-BR" sz="900" noProof="1">
                <a:solidFill>
                  <a:srgbClr val="000000"/>
                </a:solidFill>
                <a:latin typeface="Arial" panose="020B0604020202020204" pitchFamily="34" charset="0"/>
              </a:rPr>
              <a:t>Dada</a:t>
            </a:r>
          </a:p>
          <a:p>
            <a:r>
              <a:rPr lang="pt-BR" sz="900" noProof="1">
                <a:solidFill>
                  <a:srgbClr val="000000"/>
                </a:solidFill>
                <a:latin typeface="Arial" panose="020B0604020202020204" pitchFamily="34" charset="0"/>
              </a:rPr>
              <a:t>Interoperabilitat</a:t>
            </a:r>
          </a:p>
          <a:p>
            <a:r>
              <a:rPr lang="pt-BR" sz="900" noProof="1">
                <a:solidFill>
                  <a:srgbClr val="000000"/>
                </a:solidFill>
                <a:latin typeface="Arial" panose="020B0604020202020204" pitchFamily="34" charset="0"/>
              </a:rPr>
              <a:t>Obert</a:t>
            </a:r>
            <a:endParaRPr lang="pt-BR" sz="900" i="1" noProof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8249" name="Grupo 8248">
            <a:extLst>
              <a:ext uri="{FF2B5EF4-FFF2-40B4-BE49-F238E27FC236}">
                <a16:creationId xmlns:a16="http://schemas.microsoft.com/office/drawing/2014/main" id="{7FD6C45B-4D95-80D8-52A6-6235747C9FCD}"/>
              </a:ext>
            </a:extLst>
          </p:cNvPr>
          <p:cNvGrpSpPr/>
          <p:nvPr/>
        </p:nvGrpSpPr>
        <p:grpSpPr>
          <a:xfrm>
            <a:off x="3743570" y="997177"/>
            <a:ext cx="1606107" cy="1017810"/>
            <a:chOff x="-1807754" y="6688082"/>
            <a:chExt cx="1807754" cy="1145597"/>
          </a:xfrm>
        </p:grpSpPr>
        <p:sp>
          <p:nvSpPr>
            <p:cNvPr id="8250" name="Oval 12">
              <a:extLst>
                <a:ext uri="{FF2B5EF4-FFF2-40B4-BE49-F238E27FC236}">
                  <a16:creationId xmlns:a16="http://schemas.microsoft.com/office/drawing/2014/main" id="{90773AE1-EE32-11A2-18B2-618771137A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807754" y="6895684"/>
              <a:ext cx="1807754" cy="937995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s-ES" sz="900" noProof="1">
                  <a:latin typeface="Arial" panose="020B0604020202020204" pitchFamily="34" charset="0"/>
                </a:rPr>
                <a:t>Planificació</a:t>
              </a:r>
            </a:p>
            <a:p>
              <a:r>
                <a:rPr lang="es-ES" sz="900" noProof="1">
                  <a:latin typeface="Arial" panose="020B0604020202020204" pitchFamily="34" charset="0"/>
                </a:rPr>
                <a:t>Teoria del canvi</a:t>
              </a:r>
            </a:p>
            <a:p>
              <a:r>
                <a:rPr lang="es-ES" sz="900" noProof="1">
                  <a:latin typeface="Arial" panose="020B0604020202020204" pitchFamily="34" charset="0"/>
                </a:rPr>
                <a:t>Avaluació</a:t>
              </a:r>
            </a:p>
            <a:p>
              <a:endParaRPr lang="pt-BR" sz="900" noProof="1">
                <a:latin typeface="Arial" panose="020B0604020202020204" pitchFamily="34" charset="0"/>
              </a:endParaRPr>
            </a:p>
            <a:p>
              <a:pPr algn="r"/>
              <a:r>
                <a:rPr lang="ca-ES" sz="900" b="1" cap="all" dirty="0">
                  <a:latin typeface="Arial" panose="020B0604020202020204" pitchFamily="34" charset="0"/>
                </a:rPr>
                <a:t>Qualitat en gestió</a:t>
              </a:r>
              <a:endParaRPr lang="pt-BR" sz="900" b="1" noProof="1">
                <a:latin typeface="Arial" panose="020B0604020202020204" pitchFamily="34" charset="0"/>
              </a:endParaRPr>
            </a:p>
          </p:txBody>
        </p:sp>
        <p:sp>
          <p:nvSpPr>
            <p:cNvPr id="8251" name="Oval 26">
              <a:extLst>
                <a:ext uri="{FF2B5EF4-FFF2-40B4-BE49-F238E27FC236}">
                  <a16:creationId xmlns:a16="http://schemas.microsoft.com/office/drawing/2014/main" id="{0A809C13-2057-0F15-E0DA-A528A6EEA1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807754" y="6688082"/>
              <a:ext cx="1807754" cy="199735"/>
            </a:xfrm>
            <a:prstGeom prst="rect">
              <a:avLst/>
            </a:prstGeom>
            <a:solidFill>
              <a:srgbClr val="7F7F7F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a-ES" sz="900" b="1" cap="all" dirty="0">
                  <a:solidFill>
                    <a:schemeClr val="bg1"/>
                  </a:solidFill>
                  <a:latin typeface="Arial" panose="020B0604020202020204" pitchFamily="34" charset="0"/>
                </a:rPr>
                <a:t>Estratègia – Plans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8694435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A0708CE5-5837-668D-21CD-5FC62725D6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5EC656BE-FE57-BD17-71B6-73558FA77C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001" y="410401"/>
            <a:ext cx="8409613" cy="57960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ca-ES" sz="2800" b="1" dirty="0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Nova Governança pública a la pràctica (iii)</a:t>
            </a:r>
            <a:endParaRPr lang="ca-ES" sz="2800" b="1" dirty="0">
              <a:solidFill>
                <a:srgbClr val="00676C"/>
              </a:solidFill>
              <a:latin typeface="Arial" panose="020B0604020202020204" pitchFamily="34" charset="0"/>
              <a:ea typeface="+mj-ea"/>
              <a:cs typeface="Arial" pitchFamily="34" charset="0"/>
              <a:sym typeface="Symbol" panose="05050102010706020507" pitchFamily="18" charset="2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54DDE890-3D02-E652-EB90-232392E33179}"/>
              </a:ext>
            </a:extLst>
          </p:cNvPr>
          <p:cNvGrpSpPr/>
          <p:nvPr/>
        </p:nvGrpSpPr>
        <p:grpSpPr>
          <a:xfrm>
            <a:off x="4521025" y="2975877"/>
            <a:ext cx="2931295" cy="1849970"/>
            <a:chOff x="1792754" y="5685067"/>
            <a:chExt cx="1606107" cy="1013631"/>
          </a:xfrm>
        </p:grpSpPr>
        <p:sp>
          <p:nvSpPr>
            <p:cNvPr id="8221" name="Oval 12">
              <a:extLst>
                <a:ext uri="{FF2B5EF4-FFF2-40B4-BE49-F238E27FC236}">
                  <a16:creationId xmlns:a16="http://schemas.microsoft.com/office/drawing/2014/main" id="{E33331B5-5607-EF8B-4055-EF3DCF18FB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754" y="5865333"/>
              <a:ext cx="1606107" cy="833365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lIns="72000" rIns="72000" anchor="ctr"/>
            <a:lstStyle/>
            <a:p>
              <a:r>
                <a:rPr lang="ca-ES" sz="1600" noProof="0" dirty="0">
                  <a:latin typeface="Arial" panose="020B0604020202020204" pitchFamily="34" charset="0"/>
                </a:rPr>
                <a:t>Tecnologia, digitalització</a:t>
              </a:r>
            </a:p>
            <a:p>
              <a:r>
                <a:rPr lang="ca-ES" sz="1600" noProof="0" dirty="0">
                  <a:latin typeface="Arial" panose="020B0604020202020204" pitchFamily="34" charset="0"/>
                </a:rPr>
                <a:t>Dada, interoperabilitat, obert</a:t>
              </a:r>
            </a:p>
            <a:p>
              <a:r>
                <a:rPr lang="ca-ES" sz="1600" noProof="0" dirty="0">
                  <a:latin typeface="Arial" panose="020B0604020202020204" pitchFamily="34" charset="0"/>
                </a:rPr>
                <a:t>Laboratoris, experimentació</a:t>
              </a:r>
            </a:p>
            <a:p>
              <a:r>
                <a:rPr lang="ca-ES" sz="1600" noProof="0" dirty="0">
                  <a:latin typeface="Arial" panose="020B0604020202020204" pitchFamily="34" charset="0"/>
                </a:rPr>
                <a:t>Enginyeria de pro</a:t>
              </a:r>
              <a:r>
                <a:rPr lang="ca-ES" sz="1600" noProof="0" dirty="0"/>
                <a:t>cessos</a:t>
              </a:r>
              <a:endParaRPr lang="ca-ES" sz="1600" noProof="0" dirty="0">
                <a:latin typeface="Arial" panose="020B0604020202020204" pitchFamily="34" charset="0"/>
              </a:endParaRPr>
            </a:p>
          </p:txBody>
        </p:sp>
        <p:sp>
          <p:nvSpPr>
            <p:cNvPr id="8222" name="Oval 26">
              <a:extLst>
                <a:ext uri="{FF2B5EF4-FFF2-40B4-BE49-F238E27FC236}">
                  <a16:creationId xmlns:a16="http://schemas.microsoft.com/office/drawing/2014/main" id="{D90D0D00-81C5-3155-8AD9-E4470A87D7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754" y="5685067"/>
              <a:ext cx="1606107" cy="177455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a-ES" sz="1600" b="1" cap="all" noProof="0" dirty="0">
                  <a:solidFill>
                    <a:schemeClr val="bg1"/>
                  </a:solidFill>
                  <a:latin typeface="Arial" panose="020B0604020202020204" pitchFamily="34" charset="0"/>
                </a:rPr>
                <a:t>PROCESSOS</a:t>
              </a:r>
            </a:p>
          </p:txBody>
        </p: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8A77EE2A-696F-6D48-662D-50DFFEC77961}"/>
              </a:ext>
            </a:extLst>
          </p:cNvPr>
          <p:cNvGrpSpPr/>
          <p:nvPr/>
        </p:nvGrpSpPr>
        <p:grpSpPr>
          <a:xfrm>
            <a:off x="1403648" y="2975872"/>
            <a:ext cx="2931295" cy="1849978"/>
            <a:chOff x="1792754" y="994460"/>
            <a:chExt cx="1606107" cy="1013635"/>
          </a:xfrm>
        </p:grpSpPr>
        <p:sp>
          <p:nvSpPr>
            <p:cNvPr id="8239" name="Oval 12">
              <a:extLst>
                <a:ext uri="{FF2B5EF4-FFF2-40B4-BE49-F238E27FC236}">
                  <a16:creationId xmlns:a16="http://schemas.microsoft.com/office/drawing/2014/main" id="{2B933357-1ACE-0C5E-CB16-9900989E12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754" y="1174730"/>
              <a:ext cx="1606107" cy="833365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lIns="72000" rIns="72000" anchor="ctr"/>
            <a:lstStyle/>
            <a:p>
              <a:endParaRPr lang="ca-ES" sz="1600" noProof="0" dirty="0">
                <a:latin typeface="Arial" panose="020B0604020202020204" pitchFamily="34" charset="0"/>
              </a:endParaRPr>
            </a:p>
            <a:p>
              <a:r>
                <a:rPr lang="ca-ES" sz="1600" noProof="0" dirty="0">
                  <a:latin typeface="Arial" panose="020B0604020202020204" pitchFamily="34" charset="0"/>
                </a:rPr>
                <a:t>Planificació, gestió integral</a:t>
              </a:r>
            </a:p>
            <a:p>
              <a:r>
                <a:rPr lang="ca-ES" sz="1600" noProof="0" dirty="0">
                  <a:latin typeface="Arial" panose="020B0604020202020204" pitchFamily="34" charset="0"/>
                </a:rPr>
                <a:t>Competències, funcions</a:t>
              </a:r>
            </a:p>
            <a:p>
              <a:r>
                <a:rPr lang="ca-ES" sz="1600" noProof="0" dirty="0">
                  <a:latin typeface="Arial" panose="020B0604020202020204" pitchFamily="34" charset="0"/>
                </a:rPr>
                <a:t>Desenvolupament, direcció</a:t>
              </a:r>
            </a:p>
            <a:p>
              <a:r>
                <a:rPr lang="ca-ES" sz="1600" noProof="0" dirty="0"/>
                <a:t>I</a:t>
              </a:r>
              <a:r>
                <a:rPr lang="ca-ES" sz="1600" noProof="0" dirty="0">
                  <a:latin typeface="Arial" panose="020B0604020202020204" pitchFamily="34" charset="0"/>
                </a:rPr>
                <a:t>ncentius, avaluació</a:t>
              </a:r>
            </a:p>
            <a:p>
              <a:r>
                <a:rPr lang="ca-ES" sz="1600" noProof="0" dirty="0">
                  <a:latin typeface="Arial" panose="020B0604020202020204" pitchFamily="34" charset="0"/>
                </a:rPr>
                <a:t>Àmbit informal, </a:t>
              </a:r>
              <a:r>
                <a:rPr lang="ca-ES" sz="1600" i="1" noProof="0" dirty="0">
                  <a:latin typeface="Arial" panose="020B0604020202020204" pitchFamily="34" charset="0"/>
                </a:rPr>
                <a:t>on </a:t>
              </a:r>
              <a:r>
                <a:rPr lang="ca-ES" sz="1600" i="1" noProof="0" dirty="0" err="1">
                  <a:latin typeface="Arial" panose="020B0604020202020204" pitchFamily="34" charset="0"/>
                </a:rPr>
                <a:t>time</a:t>
              </a:r>
              <a:endParaRPr lang="ca-ES" sz="1600" noProof="0" dirty="0">
                <a:latin typeface="Arial" panose="020B0604020202020204" pitchFamily="34" charset="0"/>
              </a:endParaRPr>
            </a:p>
            <a:p>
              <a:endParaRPr lang="ca-ES" sz="1600" noProof="0" dirty="0">
                <a:latin typeface="Arial" panose="020B0604020202020204" pitchFamily="34" charset="0"/>
              </a:endParaRPr>
            </a:p>
          </p:txBody>
        </p:sp>
        <p:sp>
          <p:nvSpPr>
            <p:cNvPr id="8240" name="Oval 26">
              <a:extLst>
                <a:ext uri="{FF2B5EF4-FFF2-40B4-BE49-F238E27FC236}">
                  <a16:creationId xmlns:a16="http://schemas.microsoft.com/office/drawing/2014/main" id="{21FAD425-97BD-CF8F-51CB-32AAB7157A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754" y="994460"/>
              <a:ext cx="1606107" cy="177455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a-ES" sz="1600" b="1" cap="all" noProof="0" dirty="0">
                  <a:solidFill>
                    <a:schemeClr val="bg1"/>
                  </a:solidFill>
                  <a:latin typeface="Arial" panose="020B0604020202020204" pitchFamily="34" charset="0"/>
                </a:rPr>
                <a:t>Talent</a:t>
              </a:r>
            </a:p>
          </p:txBody>
        </p: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777C5CBF-9608-E63D-C134-4936D4C5E6D4}"/>
              </a:ext>
            </a:extLst>
          </p:cNvPr>
          <p:cNvGrpSpPr/>
          <p:nvPr/>
        </p:nvGrpSpPr>
        <p:grpSpPr>
          <a:xfrm>
            <a:off x="1403648" y="4891389"/>
            <a:ext cx="2931295" cy="1849978"/>
            <a:chOff x="1792754" y="3336316"/>
            <a:chExt cx="1606107" cy="1013635"/>
          </a:xfrm>
        </p:grpSpPr>
        <p:sp>
          <p:nvSpPr>
            <p:cNvPr id="8237" name="Oval 12">
              <a:extLst>
                <a:ext uri="{FF2B5EF4-FFF2-40B4-BE49-F238E27FC236}">
                  <a16:creationId xmlns:a16="http://schemas.microsoft.com/office/drawing/2014/main" id="{55B4CC8A-B2C3-026D-4139-B52011DD67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754" y="3516586"/>
              <a:ext cx="1606107" cy="833365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lIns="36000" rIns="36000" anchor="ctr"/>
            <a:lstStyle/>
            <a:p>
              <a:r>
                <a:rPr lang="ca-ES" sz="1600" noProof="0" dirty="0">
                  <a:latin typeface="Arial" panose="020B0604020202020204" pitchFamily="34" charset="0"/>
                </a:rPr>
                <a:t>Concurrència, actors</a:t>
              </a:r>
            </a:p>
            <a:p>
              <a:r>
                <a:rPr lang="ca-ES" sz="1600" noProof="0" dirty="0"/>
                <a:t>Sistemes, reptes, sentit</a:t>
              </a:r>
            </a:p>
            <a:p>
              <a:r>
                <a:rPr lang="ca-ES" sz="1600" noProof="0" dirty="0">
                  <a:latin typeface="Arial" panose="020B0604020202020204" pitchFamily="34" charset="0"/>
                </a:rPr>
                <a:t>Escenaris, Teoria del Canvi</a:t>
              </a:r>
            </a:p>
            <a:p>
              <a:r>
                <a:rPr lang="ca-ES" sz="1600" noProof="0" dirty="0"/>
                <a:t>Recerca, innovació, evidència</a:t>
              </a:r>
            </a:p>
            <a:p>
              <a:r>
                <a:rPr lang="ca-ES" sz="1600" noProof="0" dirty="0">
                  <a:latin typeface="Arial" panose="020B0604020202020204" pitchFamily="34" charset="0"/>
                </a:rPr>
                <a:t>Objectius, projectes, impacte</a:t>
              </a:r>
            </a:p>
          </p:txBody>
        </p:sp>
        <p:sp>
          <p:nvSpPr>
            <p:cNvPr id="8238" name="Oval 26">
              <a:extLst>
                <a:ext uri="{FF2B5EF4-FFF2-40B4-BE49-F238E27FC236}">
                  <a16:creationId xmlns:a16="http://schemas.microsoft.com/office/drawing/2014/main" id="{3F22C940-EB96-580D-F8CE-C3782FBCF4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754" y="3336316"/>
              <a:ext cx="1606107" cy="177455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a-ES" sz="1600" b="1" cap="all" noProof="0" dirty="0">
                  <a:solidFill>
                    <a:schemeClr val="bg1"/>
                  </a:solidFill>
                  <a:latin typeface="Arial" panose="020B0604020202020204" pitchFamily="34" charset="0"/>
                </a:rPr>
                <a:t>Qualitat en </a:t>
              </a:r>
              <a:r>
                <a:rPr lang="ca-ES" sz="1600" b="1" cap="all" noProof="0" dirty="0">
                  <a:solidFill>
                    <a:schemeClr val="bg1"/>
                  </a:solidFill>
                </a:rPr>
                <a:t>LA </a:t>
              </a:r>
              <a:r>
                <a:rPr lang="ca-ES" sz="1600" b="1" cap="all" noProof="0" dirty="0">
                  <a:solidFill>
                    <a:schemeClr val="bg1"/>
                  </a:solidFill>
                  <a:latin typeface="Arial" panose="020B0604020202020204" pitchFamily="34" charset="0"/>
                </a:rPr>
                <a:t>gestió</a:t>
              </a:r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D5DC12BB-AC93-976D-0231-F13E5D7287B4}"/>
              </a:ext>
            </a:extLst>
          </p:cNvPr>
          <p:cNvGrpSpPr/>
          <p:nvPr/>
        </p:nvGrpSpPr>
        <p:grpSpPr>
          <a:xfrm>
            <a:off x="4521025" y="1052736"/>
            <a:ext cx="2931295" cy="1857598"/>
            <a:chOff x="1792754" y="2161213"/>
            <a:chExt cx="1606107" cy="1017810"/>
          </a:xfrm>
        </p:grpSpPr>
        <p:sp>
          <p:nvSpPr>
            <p:cNvPr id="8235" name="Oval 12">
              <a:extLst>
                <a:ext uri="{FF2B5EF4-FFF2-40B4-BE49-F238E27FC236}">
                  <a16:creationId xmlns:a16="http://schemas.microsoft.com/office/drawing/2014/main" id="{D3468BCE-1320-F142-6516-011C8E6EBC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754" y="2345658"/>
              <a:ext cx="1606107" cy="833365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ca-ES" sz="1600" noProof="0" dirty="0">
                  <a:latin typeface="Arial" panose="020B0604020202020204" pitchFamily="34" charset="0"/>
                </a:rPr>
                <a:t>Xarxa, connectat</a:t>
              </a:r>
            </a:p>
            <a:p>
              <a:r>
                <a:rPr lang="ca-ES" sz="1600" noProof="0" dirty="0">
                  <a:latin typeface="Arial" panose="020B0604020202020204" pitchFamily="34" charset="0"/>
                </a:rPr>
                <a:t>Intel·ligència col·lectiva</a:t>
              </a:r>
            </a:p>
            <a:p>
              <a:r>
                <a:rPr lang="ca-ES" sz="1600" noProof="0" dirty="0">
                  <a:latin typeface="Arial" panose="020B0604020202020204" pitchFamily="34" charset="0"/>
                </a:rPr>
                <a:t>Instància, col·laboració</a:t>
              </a:r>
            </a:p>
            <a:p>
              <a:r>
                <a:rPr lang="ca-ES" sz="1600" noProof="0" dirty="0">
                  <a:latin typeface="Arial" panose="020B0604020202020204" pitchFamily="34" charset="0"/>
                </a:rPr>
                <a:t>Ciutadans, resposta</a:t>
              </a:r>
              <a:endParaRPr lang="ca-ES" sz="1600" i="1" noProof="0" dirty="0">
                <a:latin typeface="Arial" panose="020B0604020202020204" pitchFamily="34" charset="0"/>
              </a:endParaRPr>
            </a:p>
          </p:txBody>
        </p:sp>
        <p:sp>
          <p:nvSpPr>
            <p:cNvPr id="8236" name="Oval 26">
              <a:extLst>
                <a:ext uri="{FF2B5EF4-FFF2-40B4-BE49-F238E27FC236}">
                  <a16:creationId xmlns:a16="http://schemas.microsoft.com/office/drawing/2014/main" id="{14F4F2AE-2F23-9218-E563-B1DB878644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754" y="2161213"/>
              <a:ext cx="1606107" cy="177455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a-ES" sz="1600" b="1" cap="all" noProof="0" dirty="0">
                  <a:solidFill>
                    <a:schemeClr val="bg1"/>
                  </a:solidFill>
                  <a:latin typeface="Arial" panose="020B0604020202020204" pitchFamily="34" charset="0"/>
                </a:rPr>
                <a:t>oRGANITZACIÓ</a:t>
              </a: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E3DBFE1D-4D08-DEC0-F281-5C1F99CC7F16}"/>
              </a:ext>
            </a:extLst>
          </p:cNvPr>
          <p:cNvGrpSpPr/>
          <p:nvPr/>
        </p:nvGrpSpPr>
        <p:grpSpPr>
          <a:xfrm>
            <a:off x="4521025" y="4891389"/>
            <a:ext cx="2931295" cy="1849978"/>
            <a:chOff x="1792754" y="4507243"/>
            <a:chExt cx="1606107" cy="1013635"/>
          </a:xfrm>
        </p:grpSpPr>
        <p:sp>
          <p:nvSpPr>
            <p:cNvPr id="8233" name="Oval 12">
              <a:extLst>
                <a:ext uri="{FF2B5EF4-FFF2-40B4-BE49-F238E27FC236}">
                  <a16:creationId xmlns:a16="http://schemas.microsoft.com/office/drawing/2014/main" id="{238F6A2A-B589-E2E6-14FC-BF09F37922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754" y="4687513"/>
              <a:ext cx="1606107" cy="833365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ca-ES" sz="1600" noProof="0" dirty="0">
                  <a:latin typeface="Arial" panose="020B0604020202020204" pitchFamily="34" charset="0"/>
                </a:rPr>
                <a:t>Missió, bon govern</a:t>
              </a:r>
            </a:p>
            <a:p>
              <a:r>
                <a:rPr lang="ca-ES" sz="1600" dirty="0"/>
                <a:t>Governança comunitària</a:t>
              </a:r>
            </a:p>
            <a:p>
              <a:r>
                <a:rPr lang="ca-ES" sz="1600" noProof="0" dirty="0">
                  <a:latin typeface="Arial" panose="020B0604020202020204" pitchFamily="34" charset="0"/>
                </a:rPr>
                <a:t>Disseny democràtic</a:t>
              </a:r>
            </a:p>
            <a:p>
              <a:r>
                <a:rPr lang="ca-ES" sz="1600" dirty="0"/>
                <a:t>Interseccionalitat</a:t>
              </a:r>
              <a:endParaRPr lang="ca-ES" sz="1600" i="1" noProof="0" dirty="0">
                <a:latin typeface="Arial" panose="020B0604020202020204" pitchFamily="34" charset="0"/>
              </a:endParaRPr>
            </a:p>
          </p:txBody>
        </p:sp>
        <p:sp>
          <p:nvSpPr>
            <p:cNvPr id="8234" name="Oval 26">
              <a:extLst>
                <a:ext uri="{FF2B5EF4-FFF2-40B4-BE49-F238E27FC236}">
                  <a16:creationId xmlns:a16="http://schemas.microsoft.com/office/drawing/2014/main" id="{CA5E6F5B-DAE8-BDC2-9C04-D7D6614DB8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754" y="4507243"/>
              <a:ext cx="1606107" cy="177455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a-ES" sz="1600" b="1" cap="all" noProof="0" dirty="0">
                  <a:solidFill>
                    <a:schemeClr val="bg1"/>
                  </a:solidFill>
                  <a:latin typeface="Arial" panose="020B0604020202020204" pitchFamily="34" charset="0"/>
                </a:rPr>
                <a:t>QUALITAT DEMOCRÀT.</a:t>
              </a:r>
            </a:p>
          </p:txBody>
        </p:sp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id="{ACDCA955-53AC-223B-3DD4-5AD6E6F0F20F}"/>
              </a:ext>
            </a:extLst>
          </p:cNvPr>
          <p:cNvGrpSpPr/>
          <p:nvPr/>
        </p:nvGrpSpPr>
        <p:grpSpPr>
          <a:xfrm>
            <a:off x="1403648" y="1052736"/>
            <a:ext cx="2931295" cy="1857598"/>
            <a:chOff x="3743570" y="997177"/>
            <a:chExt cx="1606107" cy="1017810"/>
          </a:xfrm>
        </p:grpSpPr>
        <p:sp>
          <p:nvSpPr>
            <p:cNvPr id="8250" name="Oval 12">
              <a:extLst>
                <a:ext uri="{FF2B5EF4-FFF2-40B4-BE49-F238E27FC236}">
                  <a16:creationId xmlns:a16="http://schemas.microsoft.com/office/drawing/2014/main" id="{C2D3581E-8E70-F17E-743A-65AADED903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1181622"/>
              <a:ext cx="1606107" cy="833365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7F7F7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ca-ES" sz="1600" noProof="0" dirty="0">
                  <a:latin typeface="Arial" panose="020B0604020202020204" pitchFamily="34" charset="0"/>
                </a:rPr>
                <a:t>Dinàmica, demà</a:t>
              </a:r>
            </a:p>
            <a:p>
              <a:r>
                <a:rPr lang="ca-ES" sz="1600" noProof="0" dirty="0">
                  <a:latin typeface="Arial" panose="020B0604020202020204" pitchFamily="34" charset="0"/>
                </a:rPr>
                <a:t>Horitzontal, </a:t>
              </a:r>
              <a:r>
                <a:rPr lang="ca-ES" sz="1600" noProof="0" dirty="0" err="1">
                  <a:latin typeface="Arial" panose="020B0604020202020204" pitchFamily="34" charset="0"/>
                </a:rPr>
                <a:t>co</a:t>
              </a:r>
              <a:r>
                <a:rPr lang="ca-ES" sz="1600" noProof="0" dirty="0">
                  <a:latin typeface="Arial" panose="020B0604020202020204" pitchFamily="34" charset="0"/>
                </a:rPr>
                <a:t>-gestió</a:t>
              </a:r>
            </a:p>
            <a:p>
              <a:r>
                <a:rPr lang="ca-ES" sz="1600" noProof="0" dirty="0"/>
                <a:t>Estat com a plataforma</a:t>
              </a:r>
            </a:p>
            <a:p>
              <a:r>
                <a:rPr lang="ca-ES" sz="1600" noProof="0" dirty="0">
                  <a:latin typeface="Arial" panose="020B0604020202020204" pitchFamily="34" charset="0"/>
                </a:rPr>
                <a:t>Portafolis</a:t>
              </a:r>
            </a:p>
            <a:p>
              <a:r>
                <a:rPr lang="ca-ES" sz="1600" noProof="0" dirty="0"/>
                <a:t>Eficàcia, eficiència</a:t>
              </a:r>
              <a:endParaRPr lang="ca-ES" sz="1600" noProof="0" dirty="0">
                <a:latin typeface="Arial" panose="020B0604020202020204" pitchFamily="34" charset="0"/>
              </a:endParaRPr>
            </a:p>
          </p:txBody>
        </p:sp>
        <p:sp>
          <p:nvSpPr>
            <p:cNvPr id="8251" name="Oval 26">
              <a:extLst>
                <a:ext uri="{FF2B5EF4-FFF2-40B4-BE49-F238E27FC236}">
                  <a16:creationId xmlns:a16="http://schemas.microsoft.com/office/drawing/2014/main" id="{F197A712-8AE7-7ED1-3571-3DE3AE61A4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570" y="997177"/>
              <a:ext cx="1606107" cy="177455"/>
            </a:xfrm>
            <a:prstGeom prst="rect">
              <a:avLst/>
            </a:prstGeom>
            <a:solidFill>
              <a:schemeClr val="tx1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a-ES" sz="1600" b="1" cap="all" noProof="0" dirty="0">
                  <a:solidFill>
                    <a:schemeClr val="bg1"/>
                  </a:solidFill>
                  <a:latin typeface="Arial" panose="020B0604020202020204" pitchFamily="34" charset="0"/>
                </a:rPr>
                <a:t>GOVERNANÇA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56403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 de texto 3"/>
          <p:cNvSpPr txBox="1"/>
          <p:nvPr/>
        </p:nvSpPr>
        <p:spPr>
          <a:xfrm>
            <a:off x="92955" y="764704"/>
            <a:ext cx="4407396" cy="469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s-ES" sz="2000" b="1" dirty="0">
                <a:solidFill>
                  <a:schemeClr val="bg1"/>
                </a:solidFill>
                <a:effectLst/>
                <a:latin typeface="Helvetica"/>
                <a:ea typeface="Calibri"/>
                <a:cs typeface="Times New Roman"/>
              </a:rPr>
              <a:t>  </a:t>
            </a:r>
            <a:r>
              <a:rPr lang="ca-ES" sz="1600" b="1" dirty="0">
                <a:solidFill>
                  <a:schemeClr val="bg1"/>
                </a:solidFill>
                <a:effectLst/>
                <a:latin typeface="+mj-lt"/>
                <a:ea typeface="Calibri"/>
                <a:cs typeface="Times New Roman"/>
              </a:rPr>
              <a:t>Mètodes de disseny de polítiques públiques</a:t>
            </a:r>
            <a:endParaRPr lang="ca-ES" sz="1600" dirty="0">
              <a:solidFill>
                <a:schemeClr val="bg1"/>
              </a:solidFill>
              <a:effectLst/>
              <a:latin typeface="+mj-lt"/>
              <a:ea typeface="Calibri"/>
              <a:cs typeface="Times New Roman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582DCC5A-45FB-B52A-5A44-5B0831D629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a-ES" dirty="0"/>
              <a:t>El cas de les Eleccions al</a:t>
            </a:r>
            <a:br>
              <a:rPr lang="ca-ES" dirty="0"/>
            </a:br>
            <a:r>
              <a:rPr lang="ca-ES" dirty="0"/>
              <a:t>Parlament de Catalunya 2021</a:t>
            </a:r>
          </a:p>
        </p:txBody>
      </p:sp>
    </p:spTree>
    <p:extLst>
      <p:ext uri="{BB962C8B-B14F-4D97-AF65-F5344CB8AC3E}">
        <p14:creationId xmlns:p14="http://schemas.microsoft.com/office/powerpoint/2010/main" val="32087341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ubtítulo 2">
            <a:extLst>
              <a:ext uri="{FF2B5EF4-FFF2-40B4-BE49-F238E27FC236}">
                <a16:creationId xmlns:a16="http://schemas.microsoft.com/office/drawing/2014/main" id="{EEF12E47-2DB0-4CA1-BEB9-D7B435CC0B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342900" lvl="1" indent="-342900">
              <a:buClr>
                <a:schemeClr val="tx1"/>
              </a:buClr>
            </a:pPr>
            <a:r>
              <a:rPr lang="ca-ES" dirty="0">
                <a:solidFill>
                  <a:srgbClr val="000000"/>
                </a:solidFill>
              </a:rPr>
              <a:t> De quin tipus de repte es tracta?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dirty="0">
                <a:solidFill>
                  <a:srgbClr val="000000"/>
                </a:solidFill>
              </a:rPr>
              <a:t> De quines maneres es pot definir?</a:t>
            </a:r>
          </a:p>
          <a:p>
            <a:pPr marL="342900" lvl="1" indent="-342900">
              <a:buClr>
                <a:schemeClr val="tx1"/>
              </a:buClr>
            </a:pPr>
            <a:endParaRPr lang="ca-ES" dirty="0">
              <a:solidFill>
                <a:srgbClr val="000000"/>
              </a:solidFill>
            </a:endParaRPr>
          </a:p>
          <a:p>
            <a:pPr marL="342900" lvl="1" indent="-342900">
              <a:buClr>
                <a:schemeClr val="tx1"/>
              </a:buClr>
            </a:pPr>
            <a:r>
              <a:rPr lang="ca-ES" dirty="0">
                <a:solidFill>
                  <a:srgbClr val="000000"/>
                </a:solidFill>
              </a:rPr>
              <a:t> Quines causes es poden identificar?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dirty="0">
                <a:solidFill>
                  <a:srgbClr val="000000"/>
                </a:solidFill>
              </a:rPr>
              <a:t> Com és l’entorn?</a:t>
            </a:r>
          </a:p>
          <a:p>
            <a:pPr marL="342900" lvl="1" indent="-342900">
              <a:buClr>
                <a:schemeClr val="tx1"/>
              </a:buClr>
            </a:pPr>
            <a:endParaRPr lang="ca-ES" dirty="0">
              <a:solidFill>
                <a:srgbClr val="000000"/>
              </a:solidFill>
            </a:endParaRPr>
          </a:p>
          <a:p>
            <a:pPr marL="342900" lvl="1" indent="-342900">
              <a:buClr>
                <a:schemeClr val="tx1"/>
              </a:buClr>
            </a:pPr>
            <a:r>
              <a:rPr lang="ca-ES" dirty="0">
                <a:solidFill>
                  <a:srgbClr val="000000"/>
                </a:solidFill>
              </a:rPr>
              <a:t> Com s’està afrontant ara el repte?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dirty="0">
                <a:solidFill>
                  <a:srgbClr val="000000"/>
                </a:solidFill>
              </a:rPr>
              <a:t> Quines línies d’acció hi ha?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dirty="0">
                <a:solidFill>
                  <a:srgbClr val="000000"/>
                </a:solidFill>
              </a:rPr>
              <a:t> Quina mena d’objectiu es pretén assolir?</a:t>
            </a:r>
          </a:p>
          <a:p>
            <a:pPr>
              <a:buFont typeface="Wingdings" panose="05000000000000000000" pitchFamily="2" charset="2"/>
              <a:buChar char="§"/>
            </a:pPr>
            <a:endParaRPr lang="ca-ES" sz="2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3C86F538-1E60-4CD0-B3B4-018F0B8CA2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ca-ES" sz="2800" b="1" dirty="0">
                <a:solidFill>
                  <a:srgbClr val="00676C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Complexitat, incertesa (i)</a:t>
            </a:r>
          </a:p>
        </p:txBody>
      </p:sp>
    </p:spTree>
    <p:extLst>
      <p:ext uri="{BB962C8B-B14F-4D97-AF65-F5344CB8AC3E}">
        <p14:creationId xmlns:p14="http://schemas.microsoft.com/office/powerpoint/2010/main" val="2033768957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ol 5"/>
          <p:cNvSpPr>
            <a:spLocks noGrp="1"/>
          </p:cNvSpPr>
          <p:nvPr>
            <p:ph type="subTitle" idx="1"/>
          </p:nvPr>
        </p:nvSpPr>
        <p:spPr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lvl="1" indent="-342900">
              <a:buClr>
                <a:schemeClr val="tx1"/>
              </a:buClr>
            </a:pPr>
            <a:r>
              <a:rPr lang="ca-ES" sz="2000" dirty="0">
                <a:solidFill>
                  <a:srgbClr val="000000"/>
                </a:solidFill>
              </a:rPr>
              <a:t>No hi ha una formulació definitiva d'un problema retorçat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sz="2000" dirty="0">
                <a:solidFill>
                  <a:srgbClr val="000000"/>
                </a:solidFill>
              </a:rPr>
              <a:t>Els problemes retorçats no tenen temps d'espera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sz="2000" dirty="0">
                <a:solidFill>
                  <a:srgbClr val="000000"/>
                </a:solidFill>
              </a:rPr>
              <a:t>Les solucions a un problema retorçat no són del tipus vertader o fals, sinó millor o pitjor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sz="2000" dirty="0">
                <a:solidFill>
                  <a:srgbClr val="000000"/>
                </a:solidFill>
              </a:rPr>
              <a:t>No hi ha cap prova immediata i definitiva d'una solució a un problema retorçat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sz="2000" dirty="0">
                <a:solidFill>
                  <a:srgbClr val="000000"/>
                </a:solidFill>
              </a:rPr>
              <a:t>Cada solució a un problema retorçat és una "operació única"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sz="2000" dirty="0">
                <a:solidFill>
                  <a:srgbClr val="000000"/>
                </a:solidFill>
              </a:rPr>
              <a:t>Els problemes retorçats no tenen un conjunt de solucions potencials enumerables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sz="2000" dirty="0">
                <a:solidFill>
                  <a:srgbClr val="000000"/>
                </a:solidFill>
              </a:rPr>
              <a:t>Cada problema retorçat és essencialment únic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sz="2000" dirty="0">
                <a:solidFill>
                  <a:srgbClr val="000000"/>
                </a:solidFill>
              </a:rPr>
              <a:t>Cada problema retorçat pot considerar-se com símptoma d'un altre problema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sz="2000" dirty="0">
                <a:solidFill>
                  <a:srgbClr val="000000"/>
                </a:solidFill>
              </a:rPr>
              <a:t>L'existència d'una discrepància representant a un problema retorçat pot explicar-se en diverses formes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sz="2000" dirty="0">
                <a:solidFill>
                  <a:srgbClr val="000000"/>
                </a:solidFill>
              </a:rPr>
              <a:t>El polític no té dret a equivocar-se</a:t>
            </a:r>
          </a:p>
        </p:txBody>
      </p:sp>
      <p:sp>
        <p:nvSpPr>
          <p:cNvPr id="2" name="Títol 1"/>
          <p:cNvSpPr>
            <a:spLocks noGrp="1"/>
          </p:cNvSpPr>
          <p:nvPr>
            <p:ph type="ctr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ca-ES" sz="2800" b="1" dirty="0">
                <a:solidFill>
                  <a:srgbClr val="00676C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Complexitat, incertesa (ii): </a:t>
            </a:r>
            <a:r>
              <a:rPr lang="ca-ES" sz="2800" b="1" i="1" dirty="0" err="1">
                <a:solidFill>
                  <a:srgbClr val="00676C"/>
                </a:solidFill>
                <a:latin typeface="Arial" panose="020B0604020202020204" pitchFamily="34" charset="0"/>
              </a:rPr>
              <a:t>wicked</a:t>
            </a:r>
            <a:r>
              <a:rPr lang="ca-ES" sz="2800" b="1" i="1" dirty="0">
                <a:solidFill>
                  <a:srgbClr val="00676C"/>
                </a:solidFill>
                <a:latin typeface="Arial" panose="020B0604020202020204" pitchFamily="34" charset="0"/>
              </a:rPr>
              <a:t> </a:t>
            </a:r>
            <a:r>
              <a:rPr lang="ca-ES" sz="2800" b="1" i="1" dirty="0" err="1">
                <a:solidFill>
                  <a:srgbClr val="00676C"/>
                </a:solidFill>
                <a:latin typeface="Arial" panose="020B0604020202020204" pitchFamily="34" charset="0"/>
              </a:rPr>
              <a:t>problems</a:t>
            </a:r>
            <a:endParaRPr lang="ca-ES" sz="2800" b="1" dirty="0">
              <a:solidFill>
                <a:srgbClr val="00676C"/>
              </a:solidFill>
              <a:latin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E76F32E-6EEE-1AE1-3550-315DA38A0CBF}"/>
              </a:ext>
            </a:extLst>
          </p:cNvPr>
          <p:cNvSpPr txBox="1"/>
          <p:nvPr/>
        </p:nvSpPr>
        <p:spPr>
          <a:xfrm>
            <a:off x="4995354" y="6481009"/>
            <a:ext cx="35546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noProof="1">
                <a:solidFill>
                  <a:srgbClr val="000000"/>
                </a:solidFill>
                <a:latin typeface="Akkurat Pro"/>
              </a:rPr>
              <a:t>Rittel, H.W.J. &amp; Webber, M.M. (1973)</a:t>
            </a:r>
            <a:endParaRPr lang="ca-ES" sz="1000" dirty="0"/>
          </a:p>
        </p:txBody>
      </p:sp>
    </p:spTree>
    <p:extLst>
      <p:ext uri="{BB962C8B-B14F-4D97-AF65-F5344CB8AC3E}">
        <p14:creationId xmlns:p14="http://schemas.microsoft.com/office/powerpoint/2010/main" val="817416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8136A45A-9BF7-A9C7-86A1-319F280B07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ubtítulo 2">
            <a:extLst>
              <a:ext uri="{FF2B5EF4-FFF2-40B4-BE49-F238E27FC236}">
                <a16:creationId xmlns:a16="http://schemas.microsoft.com/office/drawing/2014/main" id="{759DB4AE-2299-4A9C-212D-BA03E0D464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marL="342900" lvl="1" indent="-342900">
              <a:buClr>
                <a:schemeClr val="tx1"/>
              </a:buClr>
            </a:pPr>
            <a:r>
              <a:rPr lang="ca-ES" sz="2400" b="1" noProof="0" dirty="0">
                <a:solidFill>
                  <a:srgbClr val="00676C"/>
                </a:solidFill>
              </a:rPr>
              <a:t>Introducció teòrica (15’)</a:t>
            </a:r>
            <a:br>
              <a:rPr lang="ca-ES" sz="2400" noProof="0" dirty="0">
                <a:solidFill>
                  <a:srgbClr val="000000"/>
                </a:solidFill>
              </a:rPr>
            </a:br>
            <a:r>
              <a:rPr lang="ca-ES" sz="2400" noProof="0" dirty="0">
                <a:solidFill>
                  <a:srgbClr val="000000"/>
                </a:solidFill>
              </a:rPr>
              <a:t>Per què escenaris multiactor</a:t>
            </a:r>
            <a:br>
              <a:rPr lang="ca-ES" sz="2400" noProof="0" dirty="0">
                <a:solidFill>
                  <a:srgbClr val="000000"/>
                </a:solidFill>
              </a:rPr>
            </a:br>
            <a:endParaRPr lang="ca-ES" sz="2400" noProof="0" dirty="0">
              <a:solidFill>
                <a:srgbClr val="000000"/>
              </a:solidFill>
            </a:endParaRPr>
          </a:p>
          <a:p>
            <a:pPr marL="342900" lvl="1" indent="-342900">
              <a:buClr>
                <a:schemeClr val="tx1"/>
              </a:buClr>
            </a:pPr>
            <a:r>
              <a:rPr lang="ca-ES" sz="2400" b="1" noProof="0" dirty="0">
                <a:solidFill>
                  <a:srgbClr val="00676C"/>
                </a:solidFill>
              </a:rPr>
              <a:t>Aplicació a la pràctica en un cas extrem (45’)</a:t>
            </a:r>
            <a:br>
              <a:rPr lang="ca-ES" sz="2400" b="1" noProof="0" dirty="0">
                <a:solidFill>
                  <a:srgbClr val="00676C"/>
                </a:solidFill>
              </a:rPr>
            </a:br>
            <a:r>
              <a:rPr lang="ca-ES" sz="2400" noProof="0" dirty="0">
                <a:solidFill>
                  <a:srgbClr val="000000"/>
                </a:solidFill>
              </a:rPr>
              <a:t>El cas de les Eleccions al Parlament de Catalunya 2021</a:t>
            </a:r>
          </a:p>
          <a:p>
            <a:pPr marL="342900" lvl="1" indent="-342900">
              <a:buClr>
                <a:schemeClr val="tx1"/>
              </a:buClr>
            </a:pPr>
            <a:endParaRPr lang="ca-ES" sz="2400" noProof="0" dirty="0">
              <a:solidFill>
                <a:srgbClr val="000000"/>
              </a:solidFill>
            </a:endParaRPr>
          </a:p>
          <a:p>
            <a:pPr marL="342900" lvl="1" indent="-342900">
              <a:buClr>
                <a:schemeClr val="tx1"/>
              </a:buClr>
            </a:pPr>
            <a:r>
              <a:rPr lang="ca-ES" sz="2400" b="1" noProof="0" dirty="0">
                <a:solidFill>
                  <a:srgbClr val="00676C"/>
                </a:solidFill>
              </a:rPr>
              <a:t>Més teoria per recapitular (5’)</a:t>
            </a:r>
            <a:br>
              <a:rPr lang="ca-ES" sz="2400" b="1" noProof="0" dirty="0">
                <a:solidFill>
                  <a:srgbClr val="00676C"/>
                </a:solidFill>
              </a:rPr>
            </a:br>
            <a:r>
              <a:rPr lang="ca-ES" sz="2400" noProof="0" dirty="0">
                <a:solidFill>
                  <a:srgbClr val="000000"/>
                </a:solidFill>
              </a:rPr>
              <a:t>Institucions com a plataforma,</a:t>
            </a:r>
            <a:br>
              <a:rPr lang="ca-ES" sz="2400" noProof="0" dirty="0">
                <a:solidFill>
                  <a:srgbClr val="000000"/>
                </a:solidFill>
              </a:rPr>
            </a:br>
            <a:r>
              <a:rPr lang="ca-ES" sz="2400" noProof="0" dirty="0">
                <a:solidFill>
                  <a:srgbClr val="000000"/>
                </a:solidFill>
              </a:rPr>
              <a:t>Governança Pública com Ecosistema</a:t>
            </a:r>
          </a:p>
          <a:p>
            <a:pPr marL="342900" lvl="1" indent="-342900">
              <a:buClr>
                <a:schemeClr val="tx1"/>
              </a:buClr>
            </a:pPr>
            <a:endParaRPr lang="ca-ES" sz="2400" noProof="0" dirty="0">
              <a:solidFill>
                <a:srgbClr val="000000"/>
              </a:solidFill>
            </a:endParaRPr>
          </a:p>
          <a:p>
            <a:pPr marL="342900" lvl="1" indent="-342900">
              <a:buClr>
                <a:schemeClr val="tx1"/>
              </a:buClr>
            </a:pPr>
            <a:r>
              <a:rPr lang="ca-ES" sz="2400" b="1" noProof="0" dirty="0">
                <a:solidFill>
                  <a:srgbClr val="00676C"/>
                </a:solidFill>
              </a:rPr>
              <a:t>Dur el canvi a la pràctica quotidiana (25’)</a:t>
            </a:r>
            <a:br>
              <a:rPr lang="ca-ES" sz="2400" b="1" noProof="0" dirty="0">
                <a:solidFill>
                  <a:srgbClr val="00676C"/>
                </a:solidFill>
              </a:rPr>
            </a:br>
            <a:r>
              <a:rPr lang="ca-ES" sz="2400" noProof="0" dirty="0">
                <a:solidFill>
                  <a:srgbClr val="000000"/>
                </a:solidFill>
              </a:rPr>
              <a:t>Què podem fer nosaltres “demà”? </a:t>
            </a:r>
          </a:p>
          <a:p>
            <a:pPr marL="342900" lvl="1" indent="-342900">
              <a:buClr>
                <a:schemeClr val="tx1"/>
              </a:buClr>
            </a:pPr>
            <a:endParaRPr lang="ca-ES" sz="2400" noProof="0" dirty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ca-ES" sz="1800" noProof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706FDC41-ADD0-D782-E665-93D115CB9F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ca-ES" sz="2800" b="1" dirty="0">
                <a:solidFill>
                  <a:srgbClr val="00676C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Índex</a:t>
            </a:r>
          </a:p>
        </p:txBody>
      </p:sp>
    </p:spTree>
    <p:extLst>
      <p:ext uri="{BB962C8B-B14F-4D97-AF65-F5344CB8AC3E}">
        <p14:creationId xmlns:p14="http://schemas.microsoft.com/office/powerpoint/2010/main" val="4182541220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ca-ES" sz="2800" b="1" dirty="0">
                <a:solidFill>
                  <a:srgbClr val="00676C"/>
                </a:solidFill>
                <a:latin typeface="Arial" panose="020B0604020202020204" pitchFamily="34" charset="0"/>
              </a:rPr>
              <a:t>El context del 14F</a:t>
            </a:r>
          </a:p>
        </p:txBody>
      </p:sp>
      <p:pic>
        <p:nvPicPr>
          <p:cNvPr id="14" name="Imagen 13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5FE517F7-B293-614D-F890-E2AEA29546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" t="13600" r="9838" b="6615"/>
          <a:stretch/>
        </p:blipFill>
        <p:spPr>
          <a:xfrm>
            <a:off x="251520" y="1730917"/>
            <a:ext cx="8649268" cy="5049821"/>
          </a:xfrm>
          <a:prstGeom prst="rect">
            <a:avLst/>
          </a:prstGeom>
        </p:spPr>
      </p:pic>
      <p:sp>
        <p:nvSpPr>
          <p:cNvPr id="17" name="Subtítulo 2">
            <a:extLst>
              <a:ext uri="{FF2B5EF4-FFF2-40B4-BE49-F238E27FC236}">
                <a16:creationId xmlns:a16="http://schemas.microsoft.com/office/drawing/2014/main" id="{EEF90CEF-8F8A-0804-4C53-B6B0492ACA1A}"/>
              </a:ext>
            </a:extLst>
          </p:cNvPr>
          <p:cNvSpPr txBox="1">
            <a:spLocks/>
          </p:cNvSpPr>
          <p:nvPr/>
        </p:nvSpPr>
        <p:spPr bwMode="auto">
          <a:xfrm>
            <a:off x="3534686" y="1258963"/>
            <a:ext cx="5574525" cy="358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buNone/>
            </a:pPr>
            <a:r>
              <a:rPr lang="en-GB" altLang="ca-ES" sz="900" dirty="0">
                <a:solidFill>
                  <a:srgbClr val="000000"/>
                </a:solidFill>
                <a:latin typeface="Arial" panose="020B0604020202020204" pitchFamily="34" charset="0"/>
              </a:rPr>
              <a:t>Nous </a:t>
            </a:r>
            <a:r>
              <a:rPr lang="en-GB" altLang="ca-ES" sz="900" dirty="0" err="1">
                <a:solidFill>
                  <a:srgbClr val="000000"/>
                </a:solidFill>
                <a:latin typeface="Arial" panose="020B0604020202020204" pitchFamily="34" charset="0"/>
              </a:rPr>
              <a:t>casos</a:t>
            </a:r>
            <a:r>
              <a:rPr lang="en-GB" altLang="ca-ES" sz="9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altLang="ca-ES" sz="900" dirty="0" err="1">
                <a:solidFill>
                  <a:srgbClr val="000000"/>
                </a:solidFill>
                <a:latin typeface="Arial" panose="020B0604020202020204" pitchFamily="34" charset="0"/>
              </a:rPr>
              <a:t>diaris</a:t>
            </a:r>
            <a:r>
              <a:rPr lang="en-GB" altLang="ca-ES" sz="900" dirty="0">
                <a:solidFill>
                  <a:srgbClr val="000000"/>
                </a:solidFill>
                <a:latin typeface="Arial" panose="020B0604020202020204" pitchFamily="34" charset="0"/>
              </a:rPr>
              <a:t> de COVID-19 </a:t>
            </a:r>
            <a:r>
              <a:rPr lang="en-GB" altLang="ca-ES" sz="900" dirty="0" err="1">
                <a:solidFill>
                  <a:srgbClr val="000000"/>
                </a:solidFill>
                <a:latin typeface="Arial" panose="020B0604020202020204" pitchFamily="34" charset="0"/>
              </a:rPr>
              <a:t>confirmats</a:t>
            </a:r>
            <a:r>
              <a:rPr lang="en-GB" altLang="ca-ES" sz="9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GB" altLang="ca-ES" sz="900" dirty="0" err="1">
                <a:solidFill>
                  <a:srgbClr val="000000"/>
                </a:solidFill>
                <a:latin typeface="Arial" panose="020B0604020202020204" pitchFamily="34" charset="0"/>
              </a:rPr>
              <a:t>mitjana</a:t>
            </a:r>
            <a:r>
              <a:rPr lang="en-GB" altLang="ca-ES" sz="900" dirty="0">
                <a:solidFill>
                  <a:srgbClr val="000000"/>
                </a:solidFill>
                <a:latin typeface="Arial" panose="020B0604020202020204" pitchFamily="34" charset="0"/>
              </a:rPr>
              <a:t> a 7 dies</a:t>
            </a:r>
          </a:p>
          <a:p>
            <a:pPr algn="r">
              <a:buNone/>
            </a:pPr>
            <a:r>
              <a:rPr lang="en-GB" altLang="ca-ES" sz="900" dirty="0">
                <a:solidFill>
                  <a:srgbClr val="000000"/>
                </a:solidFill>
                <a:latin typeface="Arial" panose="020B0604020202020204" pitchFamily="34" charset="0"/>
              </a:rPr>
              <a:t>Font: </a:t>
            </a:r>
            <a:r>
              <a:rPr lang="en-GB" altLang="ca-ES" sz="900" dirty="0" err="1">
                <a:solidFill>
                  <a:srgbClr val="000000"/>
                </a:solidFill>
                <a:latin typeface="Arial" panose="020B0604020202020204" pitchFamily="34" charset="0"/>
              </a:rPr>
              <a:t>OurWorld</a:t>
            </a:r>
            <a:r>
              <a:rPr lang="en-GB" altLang="ca-ES" sz="900" dirty="0">
                <a:solidFill>
                  <a:srgbClr val="000000"/>
                </a:solidFill>
                <a:latin typeface="Arial" panose="020B0604020202020204" pitchFamily="34" charset="0"/>
              </a:rPr>
              <a:t> in Data / Johns Hopkins University CSSE COVID-19 Data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F043971-689E-B89E-FE63-EC9A71EFEB4A}"/>
              </a:ext>
            </a:extLst>
          </p:cNvPr>
          <p:cNvSpPr txBox="1"/>
          <p:nvPr/>
        </p:nvSpPr>
        <p:spPr>
          <a:xfrm>
            <a:off x="944589" y="2357645"/>
            <a:ext cx="284512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050" dirty="0">
                <a:solidFill>
                  <a:srgbClr val="000000"/>
                </a:solidFill>
                <a:latin typeface="Arial" panose="020B0604020202020204" pitchFamily="34" charset="0"/>
              </a:rPr>
              <a:t>Confinament</a:t>
            </a:r>
          </a:p>
          <a:p>
            <a:r>
              <a:rPr lang="ca-ES" sz="1050" dirty="0">
                <a:solidFill>
                  <a:srgbClr val="000000"/>
                </a:solidFill>
                <a:latin typeface="Arial" panose="020B0604020202020204" pitchFamily="34" charset="0"/>
              </a:rPr>
              <a:t>S’ajornen les eleccions basques i gallegues</a:t>
            </a:r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0E088BDD-620E-D66B-FCB2-7EAFD2C10822}"/>
              </a:ext>
            </a:extLst>
          </p:cNvPr>
          <p:cNvCxnSpPr>
            <a:cxnSpLocks/>
          </p:cNvCxnSpPr>
          <p:nvPr/>
        </p:nvCxnSpPr>
        <p:spPr>
          <a:xfrm>
            <a:off x="1016296" y="2836697"/>
            <a:ext cx="0" cy="3439986"/>
          </a:xfrm>
          <a:prstGeom prst="line">
            <a:avLst/>
          </a:prstGeom>
          <a:ln w="25400">
            <a:solidFill>
              <a:srgbClr val="0067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B98ECE0-EE5A-F550-29EF-6435687BF12D}"/>
              </a:ext>
            </a:extLst>
          </p:cNvPr>
          <p:cNvSpPr txBox="1"/>
          <p:nvPr/>
        </p:nvSpPr>
        <p:spPr>
          <a:xfrm>
            <a:off x="1488848" y="3831363"/>
            <a:ext cx="21542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050" dirty="0">
                <a:solidFill>
                  <a:srgbClr val="000000"/>
                </a:solidFill>
                <a:latin typeface="Arial" panose="020B0604020202020204" pitchFamily="34" charset="0"/>
              </a:rPr>
              <a:t>Eleccions basques i gallegues</a:t>
            </a:r>
          </a:p>
          <a:p>
            <a:pPr algn="ctr"/>
            <a:r>
              <a:rPr lang="ca-ES" sz="1050" dirty="0">
                <a:solidFill>
                  <a:srgbClr val="000000"/>
                </a:solidFill>
                <a:latin typeface="Arial" panose="020B0604020202020204" pitchFamily="34" charset="0"/>
              </a:rPr>
              <a:t>nova convocatòria      eleccions</a:t>
            </a:r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271D9A0A-40EF-CE2A-8C77-76C3C6A694E2}"/>
              </a:ext>
            </a:extLst>
          </p:cNvPr>
          <p:cNvCxnSpPr>
            <a:cxnSpLocks/>
          </p:cNvCxnSpPr>
          <p:nvPr/>
        </p:nvCxnSpPr>
        <p:spPr>
          <a:xfrm flipH="1">
            <a:off x="2156061" y="4218015"/>
            <a:ext cx="180" cy="2112746"/>
          </a:xfrm>
          <a:prstGeom prst="line">
            <a:avLst/>
          </a:prstGeom>
          <a:ln w="25400">
            <a:solidFill>
              <a:srgbClr val="0067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092BDCA0-8919-8D8A-2D83-242D8AE0F887}"/>
              </a:ext>
            </a:extLst>
          </p:cNvPr>
          <p:cNvCxnSpPr>
            <a:cxnSpLocks/>
          </p:cNvCxnSpPr>
          <p:nvPr/>
        </p:nvCxnSpPr>
        <p:spPr>
          <a:xfrm>
            <a:off x="3104528" y="4218593"/>
            <a:ext cx="0" cy="2141916"/>
          </a:xfrm>
          <a:prstGeom prst="line">
            <a:avLst/>
          </a:prstGeom>
          <a:ln w="25400">
            <a:solidFill>
              <a:srgbClr val="0067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B4C830CB-5FC2-E65D-E870-54E3FB26D121}"/>
              </a:ext>
            </a:extLst>
          </p:cNvPr>
          <p:cNvCxnSpPr>
            <a:cxnSpLocks/>
          </p:cNvCxnSpPr>
          <p:nvPr/>
        </p:nvCxnSpPr>
        <p:spPr>
          <a:xfrm>
            <a:off x="4544688" y="2323817"/>
            <a:ext cx="0" cy="2711899"/>
          </a:xfrm>
          <a:prstGeom prst="line">
            <a:avLst/>
          </a:prstGeom>
          <a:ln w="25400">
            <a:solidFill>
              <a:srgbClr val="0067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uadroTexto 23">
            <a:extLst>
              <a:ext uri="{FF2B5EF4-FFF2-40B4-BE49-F238E27FC236}">
                <a16:creationId xmlns:a16="http://schemas.microsoft.com/office/drawing/2014/main" id="{8F295AA9-C45D-1002-5451-65461A5F53D9}"/>
              </a:ext>
            </a:extLst>
          </p:cNvPr>
          <p:cNvSpPr txBox="1"/>
          <p:nvPr/>
        </p:nvSpPr>
        <p:spPr>
          <a:xfrm>
            <a:off x="2744779" y="1886744"/>
            <a:ext cx="189475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050" b="1" dirty="0">
                <a:solidFill>
                  <a:srgbClr val="00676C"/>
                </a:solidFill>
                <a:latin typeface="Arial" panose="020B0604020202020204" pitchFamily="34" charset="0"/>
              </a:rPr>
              <a:t>El President de la Generalitat inhabilitat pel Tribunal Suprem</a:t>
            </a:r>
          </a:p>
        </p:txBody>
      </p: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9A5325E7-6844-2911-13EE-EB97AE3089A1}"/>
              </a:ext>
            </a:extLst>
          </p:cNvPr>
          <p:cNvCxnSpPr>
            <a:cxnSpLocks/>
          </p:cNvCxnSpPr>
          <p:nvPr/>
        </p:nvCxnSpPr>
        <p:spPr>
          <a:xfrm>
            <a:off x="5993813" y="3683340"/>
            <a:ext cx="0" cy="1536942"/>
          </a:xfrm>
          <a:prstGeom prst="line">
            <a:avLst/>
          </a:prstGeom>
          <a:ln w="25400">
            <a:solidFill>
              <a:srgbClr val="0067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uadroTexto 25">
            <a:extLst>
              <a:ext uri="{FF2B5EF4-FFF2-40B4-BE49-F238E27FC236}">
                <a16:creationId xmlns:a16="http://schemas.microsoft.com/office/drawing/2014/main" id="{06BFFA59-6A9A-AD38-A8FB-EB93774CD953}"/>
              </a:ext>
            </a:extLst>
          </p:cNvPr>
          <p:cNvSpPr txBox="1"/>
          <p:nvPr/>
        </p:nvSpPr>
        <p:spPr>
          <a:xfrm>
            <a:off x="4895703" y="3269382"/>
            <a:ext cx="119730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1050" dirty="0">
                <a:solidFill>
                  <a:srgbClr val="000000"/>
                </a:solidFill>
                <a:latin typeface="Arial" panose="020B0604020202020204" pitchFamily="34" charset="0"/>
              </a:rPr>
              <a:t>Convocatòria d’eleccions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6C85BD61-B52D-F233-06B4-029D8FED9D2A}"/>
              </a:ext>
            </a:extLst>
          </p:cNvPr>
          <p:cNvSpPr txBox="1"/>
          <p:nvPr/>
        </p:nvSpPr>
        <p:spPr>
          <a:xfrm>
            <a:off x="6935475" y="3077409"/>
            <a:ext cx="130892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050" b="1" dirty="0">
                <a:solidFill>
                  <a:srgbClr val="00676C"/>
                </a:solidFill>
                <a:latin typeface="Arial" panose="020B0604020202020204" pitchFamily="34" charset="0"/>
              </a:rPr>
              <a:t>Jornada Electoral</a:t>
            </a:r>
          </a:p>
          <a:p>
            <a:r>
              <a:rPr lang="ca-ES" sz="1050" b="1" dirty="0">
                <a:solidFill>
                  <a:srgbClr val="00676C"/>
                </a:solidFill>
                <a:latin typeface="Arial" panose="020B0604020202020204" pitchFamily="34" charset="0"/>
              </a:rPr>
              <a:t>14 Febrer 2021</a:t>
            </a:r>
          </a:p>
        </p:txBody>
      </p: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19BB9A4A-4DA7-2D5C-7BD3-0563F3178903}"/>
              </a:ext>
            </a:extLst>
          </p:cNvPr>
          <p:cNvCxnSpPr>
            <a:cxnSpLocks/>
          </p:cNvCxnSpPr>
          <p:nvPr/>
        </p:nvCxnSpPr>
        <p:spPr>
          <a:xfrm>
            <a:off x="6992960" y="3483899"/>
            <a:ext cx="0" cy="853594"/>
          </a:xfrm>
          <a:prstGeom prst="line">
            <a:avLst/>
          </a:prstGeom>
          <a:ln w="25400">
            <a:solidFill>
              <a:srgbClr val="0067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adroTexto 28">
            <a:extLst>
              <a:ext uri="{FF2B5EF4-FFF2-40B4-BE49-F238E27FC236}">
                <a16:creationId xmlns:a16="http://schemas.microsoft.com/office/drawing/2014/main" id="{D40DD1C4-A091-24EE-E85E-26E9DAB9576F}"/>
              </a:ext>
            </a:extLst>
          </p:cNvPr>
          <p:cNvSpPr txBox="1"/>
          <p:nvPr/>
        </p:nvSpPr>
        <p:spPr>
          <a:xfrm>
            <a:off x="7172823" y="2149810"/>
            <a:ext cx="18507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050" b="1" dirty="0">
                <a:solidFill>
                  <a:srgbClr val="00676C"/>
                </a:solidFill>
                <a:latin typeface="Arial" panose="020B0604020202020204" pitchFamily="34" charset="0"/>
              </a:rPr>
              <a:t>Comença la campanya electoral</a:t>
            </a:r>
          </a:p>
        </p:txBody>
      </p: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33238DEC-756B-C030-C5E4-08A850E84C8A}"/>
              </a:ext>
            </a:extLst>
          </p:cNvPr>
          <p:cNvCxnSpPr>
            <a:cxnSpLocks/>
          </p:cNvCxnSpPr>
          <p:nvPr/>
        </p:nvCxnSpPr>
        <p:spPr>
          <a:xfrm>
            <a:off x="8859766" y="4499646"/>
            <a:ext cx="0" cy="1311305"/>
          </a:xfrm>
          <a:prstGeom prst="line">
            <a:avLst/>
          </a:prstGeom>
          <a:ln w="25400">
            <a:solidFill>
              <a:srgbClr val="0067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4A4D949-D458-FD13-494C-6AFAF4724D59}"/>
              </a:ext>
            </a:extLst>
          </p:cNvPr>
          <p:cNvSpPr txBox="1"/>
          <p:nvPr/>
        </p:nvSpPr>
        <p:spPr>
          <a:xfrm>
            <a:off x="7524330" y="3898834"/>
            <a:ext cx="14246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1050" dirty="0">
                <a:solidFill>
                  <a:srgbClr val="000000"/>
                </a:solidFill>
                <a:latin typeface="Arial" panose="020B0604020202020204" pitchFamily="34" charset="0"/>
              </a:rPr>
              <a:t>Nova data electoral proposada a l’ajornament </a:t>
            </a:r>
            <a:br>
              <a:rPr lang="ca-ES" sz="105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ca-ES" sz="1050" dirty="0">
                <a:solidFill>
                  <a:srgbClr val="000000"/>
                </a:solidFill>
                <a:latin typeface="Arial" panose="020B0604020202020204" pitchFamily="34" charset="0"/>
              </a:rPr>
              <a:t>(no va passar)</a:t>
            </a:r>
          </a:p>
        </p:txBody>
      </p: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02EB8AA0-6A86-6822-8C2B-2EB7F3096B29}"/>
              </a:ext>
            </a:extLst>
          </p:cNvPr>
          <p:cNvCxnSpPr>
            <a:cxnSpLocks/>
          </p:cNvCxnSpPr>
          <p:nvPr/>
        </p:nvCxnSpPr>
        <p:spPr>
          <a:xfrm>
            <a:off x="6018490" y="2768556"/>
            <a:ext cx="430019" cy="0"/>
          </a:xfrm>
          <a:prstGeom prst="line">
            <a:avLst/>
          </a:prstGeom>
          <a:ln w="25400">
            <a:solidFill>
              <a:srgbClr val="0067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uadroTexto 32">
            <a:extLst>
              <a:ext uri="{FF2B5EF4-FFF2-40B4-BE49-F238E27FC236}">
                <a16:creationId xmlns:a16="http://schemas.microsoft.com/office/drawing/2014/main" id="{5247924C-CFBC-0AEE-A1DE-6BC65FE7FA01}"/>
              </a:ext>
            </a:extLst>
          </p:cNvPr>
          <p:cNvSpPr txBox="1"/>
          <p:nvPr/>
        </p:nvSpPr>
        <p:spPr>
          <a:xfrm>
            <a:off x="4814818" y="2634366"/>
            <a:ext cx="119730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1050" dirty="0">
                <a:solidFill>
                  <a:srgbClr val="000000"/>
                </a:solidFill>
                <a:latin typeface="Arial" panose="020B0604020202020204" pitchFamily="34" charset="0"/>
              </a:rPr>
              <a:t>Ajornament de les eleccions</a:t>
            </a:r>
          </a:p>
        </p:txBody>
      </p: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68FF8D4E-AAA9-E5B2-60D0-EBEDEB22C076}"/>
              </a:ext>
            </a:extLst>
          </p:cNvPr>
          <p:cNvCxnSpPr>
            <a:cxnSpLocks/>
          </p:cNvCxnSpPr>
          <p:nvPr/>
        </p:nvCxnSpPr>
        <p:spPr>
          <a:xfrm>
            <a:off x="6115018" y="2157771"/>
            <a:ext cx="430019" cy="0"/>
          </a:xfrm>
          <a:prstGeom prst="line">
            <a:avLst/>
          </a:prstGeom>
          <a:ln w="25400">
            <a:solidFill>
              <a:srgbClr val="0067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uadroTexto 34">
            <a:extLst>
              <a:ext uri="{FF2B5EF4-FFF2-40B4-BE49-F238E27FC236}">
                <a16:creationId xmlns:a16="http://schemas.microsoft.com/office/drawing/2014/main" id="{52B284C7-9D6C-4152-E002-D7E4A7313410}"/>
              </a:ext>
            </a:extLst>
          </p:cNvPr>
          <p:cNvSpPr txBox="1"/>
          <p:nvPr/>
        </p:nvSpPr>
        <p:spPr>
          <a:xfrm>
            <a:off x="4711545" y="1895404"/>
            <a:ext cx="139710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1050" dirty="0">
                <a:solidFill>
                  <a:srgbClr val="000000"/>
                </a:solidFill>
                <a:latin typeface="Arial" panose="020B0604020202020204" pitchFamily="34" charset="0"/>
              </a:rPr>
              <a:t>El TSJC suspèn l’ajornament </a:t>
            </a:r>
            <a:r>
              <a:rPr lang="ca-ES" sz="1050" dirty="0" err="1">
                <a:solidFill>
                  <a:srgbClr val="000000"/>
                </a:solidFill>
                <a:latin typeface="Arial" panose="020B0604020202020204" pitchFamily="34" charset="0"/>
              </a:rPr>
              <a:t>cautelaríssimament</a:t>
            </a:r>
            <a:endParaRPr lang="ca-ES" sz="105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CBCC395D-CE74-58B8-BB19-9096CBBCAC2E}"/>
              </a:ext>
            </a:extLst>
          </p:cNvPr>
          <p:cNvCxnSpPr>
            <a:cxnSpLocks/>
          </p:cNvCxnSpPr>
          <p:nvPr/>
        </p:nvCxnSpPr>
        <p:spPr>
          <a:xfrm>
            <a:off x="6722695" y="1996005"/>
            <a:ext cx="430019" cy="0"/>
          </a:xfrm>
          <a:prstGeom prst="line">
            <a:avLst/>
          </a:prstGeom>
          <a:ln w="25400">
            <a:solidFill>
              <a:srgbClr val="0067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CFF2D6A-7593-B3DA-5DD7-09B1BD1813A1}"/>
              </a:ext>
            </a:extLst>
          </p:cNvPr>
          <p:cNvSpPr txBox="1"/>
          <p:nvPr/>
        </p:nvSpPr>
        <p:spPr>
          <a:xfrm>
            <a:off x="7187579" y="1782701"/>
            <a:ext cx="17614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050" dirty="0">
                <a:solidFill>
                  <a:srgbClr val="000000"/>
                </a:solidFill>
                <a:latin typeface="Arial" panose="020B0604020202020204" pitchFamily="34" charset="0"/>
              </a:rPr>
              <a:t>El TSJC sentencia la no validesa de l’ajornament</a:t>
            </a:r>
          </a:p>
        </p:txBody>
      </p: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B69FB221-4CCA-CE86-92DC-928FC4B7B3E0}"/>
              </a:ext>
            </a:extLst>
          </p:cNvPr>
          <p:cNvCxnSpPr>
            <a:cxnSpLocks/>
          </p:cNvCxnSpPr>
          <p:nvPr/>
        </p:nvCxnSpPr>
        <p:spPr>
          <a:xfrm>
            <a:off x="6777521" y="2031536"/>
            <a:ext cx="439881" cy="238563"/>
          </a:xfrm>
          <a:prstGeom prst="line">
            <a:avLst/>
          </a:prstGeom>
          <a:ln w="25400">
            <a:solidFill>
              <a:srgbClr val="0067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uadroTexto 38">
            <a:extLst>
              <a:ext uri="{FF2B5EF4-FFF2-40B4-BE49-F238E27FC236}">
                <a16:creationId xmlns:a16="http://schemas.microsoft.com/office/drawing/2014/main" id="{EEA361E6-04B5-E427-BBEC-3225319DEA5B}"/>
              </a:ext>
            </a:extLst>
          </p:cNvPr>
          <p:cNvSpPr txBox="1"/>
          <p:nvPr/>
        </p:nvSpPr>
        <p:spPr>
          <a:xfrm>
            <a:off x="3578482" y="6110913"/>
            <a:ext cx="53571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1000" dirty="0">
                <a:solidFill>
                  <a:srgbClr val="000000"/>
                </a:solidFill>
                <a:latin typeface="Arial" panose="020B0604020202020204" pitchFamily="34" charset="0"/>
              </a:rPr>
              <a:t>Gran part de les eleccions al món van aprofitar per celebrar-se entre la 1a i la 2a onades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FD9C7733-A95B-E820-F1B9-D28434A895BA}"/>
              </a:ext>
            </a:extLst>
          </p:cNvPr>
          <p:cNvSpPr txBox="1"/>
          <p:nvPr/>
        </p:nvSpPr>
        <p:spPr>
          <a:xfrm>
            <a:off x="1259632" y="5949280"/>
            <a:ext cx="69305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050" b="1" dirty="0">
                <a:solidFill>
                  <a:srgbClr val="00676C"/>
                </a:solidFill>
                <a:latin typeface="Arial" panose="020B0604020202020204" pitchFamily="34" charset="0"/>
              </a:rPr>
              <a:t>1a onada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DC5B9283-98BB-87EC-D506-D59C60D3ED57}"/>
              </a:ext>
            </a:extLst>
          </p:cNvPr>
          <p:cNvSpPr txBox="1"/>
          <p:nvPr/>
        </p:nvSpPr>
        <p:spPr>
          <a:xfrm>
            <a:off x="4654302" y="5301643"/>
            <a:ext cx="7213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050" b="1" dirty="0">
                <a:solidFill>
                  <a:srgbClr val="00676C"/>
                </a:solidFill>
                <a:latin typeface="Arial" panose="020B0604020202020204" pitchFamily="34" charset="0"/>
              </a:rPr>
              <a:t>2a onada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E2558A90-2393-C466-FD2C-154CDF97C4ED}"/>
              </a:ext>
            </a:extLst>
          </p:cNvPr>
          <p:cNvSpPr txBox="1"/>
          <p:nvPr/>
        </p:nvSpPr>
        <p:spPr>
          <a:xfrm>
            <a:off x="6356257" y="5305828"/>
            <a:ext cx="7024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050" b="1" dirty="0">
                <a:solidFill>
                  <a:srgbClr val="00676C"/>
                </a:solidFill>
                <a:latin typeface="Arial" panose="020B0604020202020204" pitchFamily="34" charset="0"/>
              </a:rPr>
              <a:t>3a onada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799CD61C-5D3B-50EE-D12C-FB04D7A5C420}"/>
              </a:ext>
            </a:extLst>
          </p:cNvPr>
          <p:cNvSpPr txBox="1"/>
          <p:nvPr/>
        </p:nvSpPr>
        <p:spPr>
          <a:xfrm>
            <a:off x="7876147" y="5735966"/>
            <a:ext cx="69777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050" b="1" dirty="0">
                <a:solidFill>
                  <a:srgbClr val="00676C"/>
                </a:solidFill>
                <a:latin typeface="Arial" panose="020B0604020202020204" pitchFamily="34" charset="0"/>
              </a:rPr>
              <a:t>4a onada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573AE48F-5E3B-6B56-3758-0D5DCF67A601}"/>
              </a:ext>
            </a:extLst>
          </p:cNvPr>
          <p:cNvSpPr txBox="1"/>
          <p:nvPr/>
        </p:nvSpPr>
        <p:spPr>
          <a:xfrm>
            <a:off x="1294989" y="2887089"/>
            <a:ext cx="198931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050" dirty="0">
                <a:solidFill>
                  <a:srgbClr val="000000"/>
                </a:solidFill>
                <a:latin typeface="Arial" panose="020B0604020202020204" pitchFamily="34" charset="0"/>
              </a:rPr>
              <a:t>Jornada electoral inicialment programada per les eleccions basques i gallegues</a:t>
            </a:r>
          </a:p>
        </p:txBody>
      </p: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137B8D7E-92F1-AE12-0162-42352885668F}"/>
              </a:ext>
            </a:extLst>
          </p:cNvPr>
          <p:cNvCxnSpPr>
            <a:cxnSpLocks/>
          </p:cNvCxnSpPr>
          <p:nvPr/>
        </p:nvCxnSpPr>
        <p:spPr>
          <a:xfrm>
            <a:off x="1385301" y="3505308"/>
            <a:ext cx="0" cy="1934365"/>
          </a:xfrm>
          <a:prstGeom prst="line">
            <a:avLst/>
          </a:prstGeom>
          <a:ln w="25400">
            <a:solidFill>
              <a:srgbClr val="0067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604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>
            <a:extLst>
              <a:ext uri="{FF2B5EF4-FFF2-40B4-BE49-F238E27FC236}">
                <a16:creationId xmlns:a16="http://schemas.microsoft.com/office/drawing/2014/main" id="{5621C79A-EE41-2CDD-E384-1258528257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lvl="1" indent="-342900">
              <a:buClr>
                <a:schemeClr val="tx1"/>
              </a:buClr>
            </a:pPr>
            <a:r>
              <a:rPr lang="ca-ES" sz="2400" noProof="0" dirty="0">
                <a:solidFill>
                  <a:srgbClr val="000000"/>
                </a:solidFill>
              </a:rPr>
              <a:t>Salut o Democràcia?</a:t>
            </a:r>
          </a:p>
          <a:p>
            <a:pPr marL="342900" lvl="1" indent="-342900">
              <a:buClr>
                <a:schemeClr val="tx1"/>
              </a:buClr>
            </a:pPr>
            <a:endParaRPr lang="ca-ES" sz="2400" noProof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lvl="1" indent="-342900">
              <a:buClr>
                <a:schemeClr val="tx1"/>
              </a:buClr>
            </a:pPr>
            <a:r>
              <a:rPr lang="ca-ES" sz="2400" noProof="0" dirty="0">
                <a:solidFill>
                  <a:srgbClr val="000000"/>
                </a:solidFill>
                <a:latin typeface="Arial" panose="020B0604020202020204" pitchFamily="34" charset="0"/>
              </a:rPr>
              <a:t>Què permet l’àmbit normatiu? Es pot canviar?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sz="2400" noProof="0" dirty="0">
                <a:solidFill>
                  <a:srgbClr val="000000"/>
                </a:solidFill>
                <a:latin typeface="Arial" panose="020B0604020202020204" pitchFamily="34" charset="0"/>
              </a:rPr>
              <a:t>Podem replicar l’experiència d’altres comunitats autònomes? D’altres països?</a:t>
            </a:r>
          </a:p>
          <a:p>
            <a:pPr marL="342900" lvl="1" indent="-342900">
              <a:buClr>
                <a:schemeClr val="tx1"/>
              </a:buClr>
            </a:pPr>
            <a:endParaRPr lang="ca-ES" sz="2400" noProof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lvl="1" indent="-342900">
              <a:buClr>
                <a:schemeClr val="tx1"/>
              </a:buClr>
            </a:pPr>
            <a:r>
              <a:rPr lang="ca-ES" sz="2400" noProof="0" dirty="0">
                <a:solidFill>
                  <a:srgbClr val="000000"/>
                </a:solidFill>
                <a:latin typeface="Arial" panose="020B0604020202020204" pitchFamily="34" charset="0"/>
              </a:rPr>
              <a:t>Quins factors passats s’han de considerar?</a:t>
            </a:r>
            <a:r>
              <a:rPr lang="ca-ES" sz="2800" noProof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marL="685800" lvl="2">
              <a:buClr>
                <a:schemeClr val="tx1"/>
              </a:buClr>
            </a:pPr>
            <a:r>
              <a:rPr lang="ca-ES" sz="2000" noProof="0" dirty="0">
                <a:solidFill>
                  <a:srgbClr val="000000"/>
                </a:solidFill>
                <a:latin typeface="Arial" panose="020B0604020202020204" pitchFamily="34" charset="0"/>
              </a:rPr>
              <a:t>Gestió de la pandèmia, cultura democràtica, model territorial i competencial, obsolescència de l’Administració, fractura social i politització de la gestió, fractura política i judicialització de la política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sz="2400" noProof="0" dirty="0">
                <a:solidFill>
                  <a:srgbClr val="000000"/>
                </a:solidFill>
                <a:latin typeface="Arial" panose="020B0604020202020204" pitchFamily="34" charset="0"/>
              </a:rPr>
              <a:t>Quins factors presents s’han de considerar?</a:t>
            </a:r>
            <a:r>
              <a:rPr lang="ca-ES" sz="2800" noProof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marL="685800" lvl="2">
              <a:buClr>
                <a:schemeClr val="tx1"/>
              </a:buClr>
            </a:pPr>
            <a:r>
              <a:rPr lang="ca-ES" sz="20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salut individual, de salut pública, pressupostaris, operatius, legitimitat?</a:t>
            </a:r>
          </a:p>
          <a:p>
            <a:pPr marL="342900" lvl="1" indent="-342900">
              <a:buClr>
                <a:schemeClr val="tx1"/>
              </a:buClr>
            </a:pPr>
            <a:endParaRPr lang="ca-ES" sz="2600" noProof="0" dirty="0"/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3C86F538-1E60-4CD0-B3B4-018F0B8CA2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>
              <a:defRPr/>
            </a:pPr>
            <a:r>
              <a:rPr lang="ca-ES" sz="2800" b="1" noProof="0" dirty="0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  <a:sym typeface="Symbol" panose="05050102010706020507" pitchFamily="18" charset="2"/>
              </a:rPr>
              <a:t>Complexitat a les Eleccions COVID</a:t>
            </a:r>
          </a:p>
        </p:txBody>
      </p:sp>
    </p:spTree>
    <p:extLst>
      <p:ext uri="{BB962C8B-B14F-4D97-AF65-F5344CB8AC3E}">
        <p14:creationId xmlns:p14="http://schemas.microsoft.com/office/powerpoint/2010/main" val="1844861654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4C14255E-A771-370E-5BA2-8DBA5DBD11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>
            <a:extLst>
              <a:ext uri="{FF2B5EF4-FFF2-40B4-BE49-F238E27FC236}">
                <a16:creationId xmlns:a16="http://schemas.microsoft.com/office/drawing/2014/main" id="{4FCD78CD-2D5E-C091-8B90-9301B93CD3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lvl="1" indent="-342900">
              <a:buClr>
                <a:schemeClr val="tx1"/>
              </a:buClr>
            </a:pPr>
            <a:r>
              <a:rPr lang="ca-ES" sz="2400" dirty="0">
                <a:solidFill>
                  <a:srgbClr val="000000"/>
                </a:solidFill>
              </a:rPr>
              <a:t>Quin és el millor moment per votar i per què?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s’ajornessin, què canviaria?</a:t>
            </a:r>
          </a:p>
          <a:p>
            <a:pPr marL="342900" lvl="1" indent="-342900">
              <a:buClr>
                <a:schemeClr val="tx1"/>
              </a:buClr>
            </a:pPr>
            <a:endParaRPr lang="ca-ES" sz="2400" dirty="0">
              <a:solidFill>
                <a:srgbClr val="000000"/>
              </a:solidFill>
            </a:endParaRPr>
          </a:p>
          <a:p>
            <a:pPr marL="342900" lvl="1" indent="-342900">
              <a:buClr>
                <a:schemeClr val="tx1"/>
              </a:buClr>
            </a:pPr>
            <a:r>
              <a:rPr lang="ca-E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Quines conseqüències si fracassa el dispositiu electoral?</a:t>
            </a:r>
          </a:p>
          <a:p>
            <a:pPr marL="685800" lvl="2">
              <a:buClr>
                <a:schemeClr val="tx1"/>
              </a:buClr>
            </a:pPr>
            <a:r>
              <a:rPr lang="ca-E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la salut, individual i pública</a:t>
            </a:r>
          </a:p>
          <a:p>
            <a:pPr marL="685800" lvl="2">
              <a:buClr>
                <a:schemeClr val="tx1"/>
              </a:buClr>
            </a:pPr>
            <a:r>
              <a:rPr lang="ca-E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 dret de vot</a:t>
            </a:r>
          </a:p>
          <a:p>
            <a:pPr marL="685800" lvl="2">
              <a:buClr>
                <a:schemeClr val="tx1"/>
              </a:buClr>
            </a:pPr>
            <a:r>
              <a:rPr lang="ca-E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la legitimitat</a:t>
            </a:r>
          </a:p>
          <a:p>
            <a:pPr marL="342900" lvl="1" indent="-342900">
              <a:buClr>
                <a:schemeClr val="tx1"/>
              </a:buClr>
            </a:pPr>
            <a:endParaRPr lang="ca-E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buClr>
                <a:schemeClr val="tx1"/>
              </a:buClr>
            </a:pPr>
            <a:r>
              <a:rPr lang="ca-ES" sz="2400" dirty="0">
                <a:solidFill>
                  <a:srgbClr val="000000"/>
                </a:solidFill>
              </a:rPr>
              <a:t>S’acceptaran els resultats la nit del 14F?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dirty="0">
                <a:solidFill>
                  <a:srgbClr val="000000"/>
                </a:solidFill>
              </a:rPr>
              <a:t>Quin nivell de participació legitima el resultat?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dirty="0">
                <a:solidFill>
                  <a:srgbClr val="000000"/>
                </a:solidFill>
              </a:rPr>
              <a:t>Ha estat un procés just per tothom?</a:t>
            </a:r>
          </a:p>
          <a:p>
            <a:pPr marL="342900" lvl="1" indent="-342900">
              <a:buClr>
                <a:schemeClr val="tx1"/>
              </a:buClr>
            </a:pPr>
            <a:endParaRPr lang="ca-ES" dirty="0">
              <a:solidFill>
                <a:srgbClr val="000000"/>
              </a:solidFill>
            </a:endParaRPr>
          </a:p>
          <a:p>
            <a:pPr marL="342900" lvl="1" indent="-342900">
              <a:buClr>
                <a:schemeClr val="tx1"/>
              </a:buClr>
            </a:pPr>
            <a:endParaRPr lang="ca-ES" sz="2600" dirty="0"/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BABCF6D8-7A06-2F05-18AA-B84FAE0684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>
              <a:defRPr/>
            </a:pPr>
            <a:r>
              <a:rPr lang="ca-ES" sz="2800" b="1" noProof="0" dirty="0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  <a:sym typeface="Symbol" panose="05050102010706020507" pitchFamily="18" charset="2"/>
              </a:rPr>
              <a:t>Incertesa a les Eleccions COVID</a:t>
            </a:r>
          </a:p>
        </p:txBody>
      </p:sp>
    </p:spTree>
    <p:extLst>
      <p:ext uri="{BB962C8B-B14F-4D97-AF65-F5344CB8AC3E}">
        <p14:creationId xmlns:p14="http://schemas.microsoft.com/office/powerpoint/2010/main" val="1554624387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F8E650D3-62CE-8E7B-E640-7517A908EF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>
            <a:extLst>
              <a:ext uri="{FF2B5EF4-FFF2-40B4-BE49-F238E27FC236}">
                <a16:creationId xmlns:a16="http://schemas.microsoft.com/office/drawing/2014/main" id="{26632743-C6D0-CFC2-46E4-E2911329EB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lvl="1" indent="0">
              <a:buClr>
                <a:schemeClr val="tx1"/>
              </a:buClr>
              <a:buNone/>
            </a:pPr>
            <a:r>
              <a:rPr lang="ca-ES" sz="2400" dirty="0">
                <a:solidFill>
                  <a:srgbClr val="00676C"/>
                </a:solidFill>
              </a:rPr>
              <a:t>Limitació del control</a:t>
            </a:r>
            <a:r>
              <a:rPr lang="ca-ES" sz="2400" dirty="0">
                <a:solidFill>
                  <a:srgbClr val="000000"/>
                </a:solidFill>
              </a:rPr>
              <a:t> sobre els actors que prenen part de les eleccions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sz="2000" dirty="0">
                <a:solidFill>
                  <a:srgbClr val="000000"/>
                </a:solidFill>
              </a:rPr>
              <a:t>El control sobre els actors de l’organització és molt parcial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sz="2000" dirty="0">
                <a:solidFill>
                  <a:srgbClr val="000000"/>
                </a:solidFill>
              </a:rPr>
              <a:t>El control en els actors que hi participen és (gairebé) nul</a:t>
            </a:r>
          </a:p>
          <a:p>
            <a:pPr marL="342900" lvl="1" indent="-342900">
              <a:buClr>
                <a:schemeClr val="tx1"/>
              </a:buClr>
            </a:pPr>
            <a:endParaRPr lang="ca-ES" sz="2000" dirty="0">
              <a:solidFill>
                <a:srgbClr val="000000"/>
              </a:solidFill>
            </a:endParaRPr>
          </a:p>
          <a:p>
            <a:pPr marL="0" lvl="1" indent="0">
              <a:buClr>
                <a:schemeClr val="tx1"/>
              </a:buClr>
              <a:buNone/>
            </a:pPr>
            <a:r>
              <a:rPr lang="ca-ES" sz="2400" dirty="0">
                <a:solidFill>
                  <a:srgbClr val="000000"/>
                </a:solidFill>
              </a:rPr>
              <a:t>Informació i comunicació en context </a:t>
            </a:r>
            <a:r>
              <a:rPr lang="ca-ES" sz="2400" dirty="0">
                <a:solidFill>
                  <a:srgbClr val="00676C"/>
                </a:solidFill>
              </a:rPr>
              <a:t>advers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sz="2000" dirty="0">
                <a:solidFill>
                  <a:srgbClr val="000000"/>
                </a:solidFill>
              </a:rPr>
              <a:t>Gran incertesa sobre la crisi de la COVID-19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sz="2000" dirty="0">
                <a:solidFill>
                  <a:srgbClr val="000000"/>
                </a:solidFill>
              </a:rPr>
              <a:t>Desconeixement generalitzat sobre organització electoral</a:t>
            </a:r>
          </a:p>
          <a:p>
            <a:pPr marL="0" lvl="1" indent="0">
              <a:buClr>
                <a:schemeClr val="tx1"/>
              </a:buClr>
              <a:buNone/>
            </a:pPr>
            <a:endParaRPr lang="ca-ES" sz="2400" dirty="0">
              <a:solidFill>
                <a:srgbClr val="000000"/>
              </a:solidFill>
            </a:endParaRPr>
          </a:p>
          <a:p>
            <a:pPr marL="0" lvl="1" indent="0">
              <a:buClr>
                <a:schemeClr val="tx1"/>
              </a:buClr>
              <a:buNone/>
            </a:pPr>
            <a:r>
              <a:rPr lang="ca-ES" sz="2400" dirty="0">
                <a:solidFill>
                  <a:srgbClr val="000000"/>
                </a:solidFill>
              </a:rPr>
              <a:t>Varietat de </a:t>
            </a:r>
            <a:r>
              <a:rPr lang="ca-ES" sz="2400" dirty="0">
                <a:solidFill>
                  <a:srgbClr val="00676C"/>
                </a:solidFill>
              </a:rPr>
              <a:t>narratives</a:t>
            </a:r>
            <a:r>
              <a:rPr lang="ca-ES" sz="2400" dirty="0">
                <a:solidFill>
                  <a:srgbClr val="000000"/>
                </a:solidFill>
              </a:rPr>
              <a:t> que determinen el desenvolupament electoral</a:t>
            </a:r>
          </a:p>
          <a:p>
            <a:pPr marL="342900" lvl="1" indent="-342900">
              <a:lnSpc>
                <a:spcPct val="90000"/>
              </a:lnSpc>
              <a:buClr>
                <a:schemeClr val="tx1"/>
              </a:buClr>
            </a:pPr>
            <a:r>
              <a:rPr lang="ca-ES" sz="2000" dirty="0">
                <a:solidFill>
                  <a:srgbClr val="000000"/>
                </a:solidFill>
              </a:rPr>
              <a:t>Abans: qualitat tècnica, organització, campanya</a:t>
            </a:r>
          </a:p>
          <a:p>
            <a:pPr marL="342900" lvl="1" indent="-342900">
              <a:lnSpc>
                <a:spcPct val="90000"/>
              </a:lnSpc>
              <a:buClr>
                <a:schemeClr val="tx1"/>
              </a:buClr>
            </a:pPr>
            <a:r>
              <a:rPr lang="ca-ES" sz="2000" dirty="0">
                <a:solidFill>
                  <a:srgbClr val="000000"/>
                </a:solidFill>
              </a:rPr>
              <a:t>Durant: organització, legitimitat</a:t>
            </a:r>
          </a:p>
          <a:p>
            <a:pPr marL="342900" lvl="1" indent="-342900">
              <a:lnSpc>
                <a:spcPct val="90000"/>
              </a:lnSpc>
              <a:buClr>
                <a:schemeClr val="tx1"/>
              </a:buClr>
            </a:pPr>
            <a:r>
              <a:rPr lang="ca-ES" sz="2000" dirty="0">
                <a:solidFill>
                  <a:srgbClr val="000000"/>
                </a:solidFill>
              </a:rPr>
              <a:t>Després: legitimitat, impacte en salut</a:t>
            </a:r>
          </a:p>
          <a:p>
            <a:endParaRPr lang="ca-ES" sz="2400" dirty="0"/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A42D9543-2A08-589E-281D-D64921271A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>
              <a:defRPr/>
            </a:pPr>
            <a:r>
              <a:rPr lang="ca-ES" sz="2800" b="1" noProof="0" dirty="0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  <a:sym typeface="Symbol" panose="05050102010706020507" pitchFamily="18" charset="2"/>
              </a:rPr>
              <a:t>Límits i </a:t>
            </a:r>
            <a:r>
              <a:rPr lang="ca-ES" sz="2800" b="1" noProof="0" dirty="0">
                <a:latin typeface="Arial" panose="020B0604020202020204" pitchFamily="34" charset="0"/>
                <a:ea typeface="+mj-ea"/>
                <a:cs typeface="Arial" pitchFamily="34" charset="0"/>
                <a:sym typeface="Symbol" panose="05050102010706020507" pitchFamily="18" charset="2"/>
              </a:rPr>
              <a:t>reptes</a:t>
            </a:r>
            <a:r>
              <a:rPr lang="ca-ES" sz="2800" b="1" noProof="0" dirty="0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  <a:sym typeface="Symbol" panose="05050102010706020507" pitchFamily="18" charset="2"/>
              </a:rPr>
              <a:t> de l’organització</a:t>
            </a:r>
          </a:p>
        </p:txBody>
      </p:sp>
    </p:spTree>
    <p:extLst>
      <p:ext uri="{BB962C8B-B14F-4D97-AF65-F5344CB8AC3E}">
        <p14:creationId xmlns:p14="http://schemas.microsoft.com/office/powerpoint/2010/main" val="1013824597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36EA9503-4347-F32C-0382-1F266C9618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>
            <a:extLst>
              <a:ext uri="{FF2B5EF4-FFF2-40B4-BE49-F238E27FC236}">
                <a16:creationId xmlns:a16="http://schemas.microsoft.com/office/drawing/2014/main" id="{05F692F6-B2B2-222F-CCA2-65A9B9DBBC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lvl="1" indent="0">
              <a:buClr>
                <a:schemeClr val="tx1"/>
              </a:buClr>
              <a:buNone/>
            </a:pPr>
            <a:r>
              <a:rPr lang="ca-ES" b="1" dirty="0">
                <a:solidFill>
                  <a:srgbClr val="00676C"/>
                </a:solidFill>
              </a:rPr>
              <a:t>Complexitat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dirty="0">
                <a:solidFill>
                  <a:srgbClr val="000000"/>
                </a:solidFill>
              </a:rPr>
              <a:t>Molt del que sabíem i sabíem fer no serveix. Ni diagnosi, ni prognosi ni procediments són vàlids.</a:t>
            </a:r>
          </a:p>
          <a:p>
            <a:pPr marL="342900" lvl="1" indent="-342900">
              <a:buClr>
                <a:schemeClr val="tx1"/>
              </a:buClr>
            </a:pPr>
            <a:endParaRPr lang="ca-ES" dirty="0">
              <a:solidFill>
                <a:srgbClr val="000000"/>
              </a:solidFill>
            </a:endParaRPr>
          </a:p>
          <a:p>
            <a:pPr marL="0" lvl="1" indent="0">
              <a:buClr>
                <a:schemeClr val="tx1"/>
              </a:buClr>
              <a:buNone/>
            </a:pPr>
            <a:r>
              <a:rPr lang="ca-ES" b="1" dirty="0">
                <a:solidFill>
                  <a:srgbClr val="00676C"/>
                </a:solidFill>
              </a:rPr>
              <a:t>Incertesa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dirty="0">
                <a:solidFill>
                  <a:srgbClr val="000000"/>
                </a:solidFill>
              </a:rPr>
              <a:t>Tenim un control molt limitat sobre actors, recursos, calendaris, accions i escenaris</a:t>
            </a:r>
          </a:p>
          <a:p>
            <a:pPr marL="0" lvl="1" indent="0">
              <a:buClr>
                <a:schemeClr val="tx1"/>
              </a:buClr>
              <a:buNone/>
            </a:pPr>
            <a:endParaRPr lang="ca-ES" dirty="0">
              <a:solidFill>
                <a:srgbClr val="000000"/>
              </a:solidFill>
            </a:endParaRPr>
          </a:p>
          <a:p>
            <a:pPr marL="0" lvl="1" indent="0">
              <a:buClr>
                <a:schemeClr val="tx1"/>
              </a:buClr>
              <a:buNone/>
            </a:pPr>
            <a:r>
              <a:rPr lang="ca-ES" b="1" dirty="0">
                <a:solidFill>
                  <a:srgbClr val="00676C"/>
                </a:solidFill>
              </a:rPr>
              <a:t>Impacte</a:t>
            </a:r>
          </a:p>
          <a:p>
            <a:pPr marL="342900" lvl="1" indent="-342900">
              <a:lnSpc>
                <a:spcPct val="90000"/>
              </a:lnSpc>
              <a:buClr>
                <a:schemeClr val="tx1"/>
              </a:buClr>
            </a:pPr>
            <a:r>
              <a:rPr lang="ca-ES" dirty="0">
                <a:solidFill>
                  <a:srgbClr val="000000"/>
                </a:solidFill>
              </a:rPr>
              <a:t>No necessitem resultats ni efectes, sinó “controlar” i “mesurar” impactes </a:t>
            </a:r>
            <a:r>
              <a:rPr lang="ca-ES" sz="1800" dirty="0">
                <a:solidFill>
                  <a:srgbClr val="000000"/>
                </a:solidFill>
              </a:rPr>
              <a:t>(incontrolables i no mesurables per definició)</a:t>
            </a:r>
            <a:endParaRPr lang="ca-ES" dirty="0">
              <a:solidFill>
                <a:srgbClr val="000000"/>
              </a:solidFill>
            </a:endParaRPr>
          </a:p>
          <a:p>
            <a:pPr marL="342900" lvl="1" indent="-342900">
              <a:buClr>
                <a:schemeClr val="tx1"/>
              </a:buClr>
            </a:pPr>
            <a:endParaRPr lang="ca-ES" noProof="0" dirty="0"/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0C1249A2-7A9C-7065-60D0-67DDDF5B6A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>
              <a:defRPr/>
            </a:pPr>
            <a:r>
              <a:rPr lang="ca-ES" sz="2800" b="1" noProof="0" dirty="0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  <a:sym typeface="Symbol" panose="05050102010706020507" pitchFamily="18" charset="2"/>
              </a:rPr>
              <a:t>Canvis a l’entorn</a:t>
            </a:r>
          </a:p>
        </p:txBody>
      </p:sp>
    </p:spTree>
    <p:extLst>
      <p:ext uri="{BB962C8B-B14F-4D97-AF65-F5344CB8AC3E}">
        <p14:creationId xmlns:p14="http://schemas.microsoft.com/office/powerpoint/2010/main" val="2232370316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4CC0CE33-E997-3468-3850-A5CB03A952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a-ES" dirty="0"/>
              <a:t>L’estratègia</a:t>
            </a:r>
          </a:p>
        </p:txBody>
      </p:sp>
    </p:spTree>
    <p:extLst>
      <p:ext uri="{BB962C8B-B14F-4D97-AF65-F5344CB8AC3E}">
        <p14:creationId xmlns:p14="http://schemas.microsoft.com/office/powerpoint/2010/main" val="2242856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ol 5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ca-ES" noProof="0" dirty="0">
                <a:solidFill>
                  <a:schemeClr val="tx1"/>
                </a:solidFill>
              </a:rPr>
              <a:t>Reduir complexitat a suma de problemes “simples”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sz="2400" dirty="0">
                <a:solidFill>
                  <a:srgbClr val="000000"/>
                </a:solidFill>
              </a:rPr>
              <a:t>Minimitzar els riscos sobre la </a:t>
            </a:r>
            <a:r>
              <a:rPr lang="ca-ES" sz="2400" dirty="0">
                <a:solidFill>
                  <a:srgbClr val="00676C"/>
                </a:solidFill>
              </a:rPr>
              <a:t>salut</a:t>
            </a:r>
          </a:p>
          <a:p>
            <a:pPr marL="685800" lvl="2">
              <a:buClr>
                <a:schemeClr val="tx1"/>
              </a:buClr>
            </a:pPr>
            <a:r>
              <a:rPr lang="ca-ES" sz="2200" dirty="0">
                <a:solidFill>
                  <a:srgbClr val="000000"/>
                </a:solidFill>
              </a:rPr>
              <a:t>No empitjorar la tendència general de la pandèmia</a:t>
            </a:r>
          </a:p>
          <a:p>
            <a:pPr marL="685800" lvl="2">
              <a:buClr>
                <a:schemeClr val="tx1"/>
              </a:buClr>
            </a:pPr>
            <a:r>
              <a:rPr lang="ca-ES" sz="2200" dirty="0">
                <a:solidFill>
                  <a:srgbClr val="000000"/>
                </a:solidFill>
              </a:rPr>
              <a:t>No incrementar el risc de contagi personal</a:t>
            </a:r>
          </a:p>
          <a:p>
            <a:pPr marL="342900" lvl="1">
              <a:buClr>
                <a:schemeClr val="tx1"/>
              </a:buClr>
            </a:pPr>
            <a:r>
              <a:rPr lang="ca-ES" sz="2400" dirty="0">
                <a:solidFill>
                  <a:srgbClr val="000000"/>
                </a:solidFill>
              </a:rPr>
              <a:t>Garantir el </a:t>
            </a:r>
            <a:r>
              <a:rPr lang="ca-ES" sz="2400" dirty="0">
                <a:solidFill>
                  <a:srgbClr val="00676C"/>
                </a:solidFill>
              </a:rPr>
              <a:t>dret a vot</a:t>
            </a:r>
          </a:p>
          <a:p>
            <a:pPr marL="685800" lvl="2">
              <a:buClr>
                <a:schemeClr val="tx1"/>
              </a:buClr>
            </a:pPr>
            <a:r>
              <a:rPr lang="ca-ES" sz="2200" dirty="0">
                <a:solidFill>
                  <a:srgbClr val="000000"/>
                </a:solidFill>
              </a:rPr>
              <a:t>Informar sobre la seguretat per prevenir l’abstenció deguda a dubtes sobre salut</a:t>
            </a:r>
          </a:p>
          <a:p>
            <a:pPr marL="685800" lvl="2">
              <a:buClr>
                <a:schemeClr val="tx1"/>
              </a:buClr>
            </a:pPr>
            <a:r>
              <a:rPr lang="ca-ES" sz="2200" dirty="0">
                <a:solidFill>
                  <a:srgbClr val="000000"/>
                </a:solidFill>
              </a:rPr>
              <a:t>Minimitzar els votants afectats per incidències/excepcions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sz="2400" dirty="0">
                <a:solidFill>
                  <a:srgbClr val="000000"/>
                </a:solidFill>
              </a:rPr>
              <a:t>Protegir la </a:t>
            </a:r>
            <a:r>
              <a:rPr lang="ca-ES" sz="2400" dirty="0">
                <a:solidFill>
                  <a:srgbClr val="00676C"/>
                </a:solidFill>
              </a:rPr>
              <a:t>legitimitat</a:t>
            </a:r>
            <a:r>
              <a:rPr lang="ca-ES" sz="2400" dirty="0">
                <a:solidFill>
                  <a:srgbClr val="000000"/>
                </a:solidFill>
              </a:rPr>
              <a:t> del procés</a:t>
            </a:r>
          </a:p>
          <a:p>
            <a:pPr marL="685800" lvl="2">
              <a:buClr>
                <a:schemeClr val="tx1"/>
              </a:buClr>
            </a:pPr>
            <a:r>
              <a:rPr lang="ca-ES" sz="2200" dirty="0">
                <a:solidFill>
                  <a:srgbClr val="000000"/>
                </a:solidFill>
              </a:rPr>
              <a:t>Maximitzar la transparència i consens sobre el procés</a:t>
            </a:r>
          </a:p>
          <a:p>
            <a:pPr marL="685800" lvl="2">
              <a:buClr>
                <a:schemeClr val="tx1"/>
              </a:buClr>
            </a:pPr>
            <a:r>
              <a:rPr lang="ca-ES" sz="2200" dirty="0">
                <a:solidFill>
                  <a:srgbClr val="000000"/>
                </a:solidFill>
              </a:rPr>
              <a:t>Minimitzar comportaments de boicot</a:t>
            </a:r>
          </a:p>
          <a:p>
            <a:pPr algn="l">
              <a:buFont typeface="Wingdings" panose="05000000000000000000" pitchFamily="2" charset="2"/>
              <a:buChar char="§"/>
            </a:pPr>
            <a:endParaRPr lang="ca-ES" sz="240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ca-ES" sz="2800" b="1" dirty="0">
                <a:solidFill>
                  <a:srgbClr val="00676C"/>
                </a:solidFill>
                <a:latin typeface="Arial" panose="020B0604020202020204" pitchFamily="34" charset="0"/>
              </a:rPr>
              <a:t>Estratègia: objectius</a:t>
            </a:r>
            <a:br>
              <a:rPr lang="ca-ES" sz="2800" b="1" dirty="0">
                <a:solidFill>
                  <a:srgbClr val="00676C"/>
                </a:solidFill>
                <a:latin typeface="Arial" panose="020B0604020202020204" pitchFamily="34" charset="0"/>
              </a:rPr>
            </a:br>
            <a:r>
              <a:rPr lang="ca-ES" sz="2800" b="1" dirty="0">
                <a:solidFill>
                  <a:srgbClr val="00676C"/>
                </a:solidFill>
                <a:latin typeface="Arial" panose="020B0604020202020204" pitchFamily="34" charset="0"/>
              </a:rPr>
              <a:t>Problema complex, components “simples”</a:t>
            </a:r>
          </a:p>
        </p:txBody>
      </p:sp>
      <p:sp>
        <p:nvSpPr>
          <p:cNvPr id="3" name="Oval 26">
            <a:extLst>
              <a:ext uri="{FF2B5EF4-FFF2-40B4-BE49-F238E27FC236}">
                <a16:creationId xmlns:a16="http://schemas.microsoft.com/office/drawing/2014/main" id="{A76E5CD6-6F5D-B648-A6C8-756FFECEFC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0473" y="1313554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Qualitat en </a:t>
            </a:r>
            <a:r>
              <a:rPr lang="ca-ES" sz="1600" b="1" cap="all" noProof="0" dirty="0">
                <a:solidFill>
                  <a:schemeClr val="bg1"/>
                </a:solidFill>
              </a:rPr>
              <a:t>LA </a:t>
            </a:r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gestió</a:t>
            </a:r>
          </a:p>
        </p:txBody>
      </p:sp>
    </p:spTree>
    <p:extLst>
      <p:ext uri="{BB962C8B-B14F-4D97-AF65-F5344CB8AC3E}">
        <p14:creationId xmlns:p14="http://schemas.microsoft.com/office/powerpoint/2010/main" val="2883926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ubtítulo 2">
            <a:extLst>
              <a:ext uri="{FF2B5EF4-FFF2-40B4-BE49-F238E27FC236}">
                <a16:creationId xmlns:a16="http://schemas.microsoft.com/office/drawing/2014/main" id="{EEF12E47-2DB0-4CA1-BEB9-D7B435CC0B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ca-ES" sz="2400" noProof="0" dirty="0">
                <a:solidFill>
                  <a:srgbClr val="000000"/>
                </a:solidFill>
                <a:latin typeface="Arial" panose="020B0604020202020204" pitchFamily="34" charset="0"/>
              </a:rPr>
              <a:t>Diagnosi: maig-juliol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sz="2400" dirty="0">
                <a:solidFill>
                  <a:srgbClr val="000000"/>
                </a:solidFill>
              </a:rPr>
              <a:t>Què està passant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sz="2400" dirty="0">
                <a:solidFill>
                  <a:srgbClr val="000000"/>
                </a:solidFill>
              </a:rPr>
              <a:t>Què cal fer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sz="2400" dirty="0">
                <a:solidFill>
                  <a:srgbClr val="000000"/>
                </a:solidFill>
              </a:rPr>
              <a:t>Com cal fer-ho</a:t>
            </a:r>
          </a:p>
          <a:p>
            <a:pPr algn="l"/>
            <a:r>
              <a:rPr lang="ca-ES" sz="2400" noProof="0" dirty="0">
                <a:solidFill>
                  <a:srgbClr val="000000"/>
                </a:solidFill>
                <a:latin typeface="Arial" panose="020B0604020202020204" pitchFamily="34" charset="0"/>
              </a:rPr>
              <a:t>Recursos: agost-novembre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sz="2400" dirty="0">
                <a:solidFill>
                  <a:srgbClr val="000000"/>
                </a:solidFill>
              </a:rPr>
              <a:t>Disseny institucional i normatiu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sz="2400" dirty="0">
                <a:solidFill>
                  <a:srgbClr val="000000"/>
                </a:solidFill>
              </a:rPr>
              <a:t>Equips i tasques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sz="2400" dirty="0">
                <a:solidFill>
                  <a:srgbClr val="000000"/>
                </a:solidFill>
              </a:rPr>
              <a:t>Pressupost</a:t>
            </a:r>
          </a:p>
          <a:p>
            <a:pPr algn="l"/>
            <a:r>
              <a:rPr lang="ca-ES" sz="2400" noProof="0" dirty="0">
                <a:solidFill>
                  <a:srgbClr val="000000"/>
                </a:solidFill>
                <a:latin typeface="Arial" panose="020B0604020202020204" pitchFamily="34" charset="0"/>
              </a:rPr>
              <a:t>Implantació </a:t>
            </a:r>
            <a:r>
              <a:rPr lang="ca-ES" sz="2400" dirty="0">
                <a:solidFill>
                  <a:srgbClr val="000000"/>
                </a:solidFill>
                <a:latin typeface="Arial" panose="020B0604020202020204" pitchFamily="34" charset="0"/>
              </a:rPr>
              <a:t>i</a:t>
            </a:r>
            <a:r>
              <a:rPr lang="ca-ES" sz="2400" noProof="0" dirty="0">
                <a:solidFill>
                  <a:srgbClr val="000000"/>
                </a:solidFill>
                <a:latin typeface="Arial" panose="020B0604020202020204" pitchFamily="34" charset="0"/>
              </a:rPr>
              <a:t> seguiment del dispositiu: desembre-febrer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sz="2400" dirty="0">
                <a:solidFill>
                  <a:srgbClr val="000000"/>
                </a:solidFill>
              </a:rPr>
              <a:t>Desplegament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sz="2400" dirty="0">
                <a:solidFill>
                  <a:srgbClr val="000000"/>
                </a:solidFill>
              </a:rPr>
              <a:t>Explicació, pedagogia i defensa de l’estratègia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sz="2400" dirty="0">
                <a:solidFill>
                  <a:srgbClr val="000000"/>
                </a:solidFill>
              </a:rPr>
              <a:t>Correccions al disseny</a:t>
            </a: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3C86F538-1E60-4CD0-B3B4-018F0B8CA2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>
              <a:defRPr/>
            </a:pPr>
            <a:r>
              <a:rPr lang="ca-ES" sz="2800" b="1" noProof="0" dirty="0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  <a:sym typeface="Symbol" panose="05050102010706020507" pitchFamily="18" charset="2"/>
              </a:rPr>
              <a:t>Estratègia: moments</a:t>
            </a:r>
          </a:p>
        </p:txBody>
      </p:sp>
      <p:sp>
        <p:nvSpPr>
          <p:cNvPr id="3" name="Oval 26">
            <a:extLst>
              <a:ext uri="{FF2B5EF4-FFF2-40B4-BE49-F238E27FC236}">
                <a16:creationId xmlns:a16="http://schemas.microsoft.com/office/drawing/2014/main" id="{751DAEC0-79B4-0815-BA94-FBA6A26CC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0473" y="1313554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Qualitat en </a:t>
            </a:r>
            <a:r>
              <a:rPr lang="ca-ES" sz="1600" b="1" cap="all" noProof="0" dirty="0">
                <a:solidFill>
                  <a:schemeClr val="bg1"/>
                </a:solidFill>
              </a:rPr>
              <a:t>LA </a:t>
            </a:r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gestió</a:t>
            </a:r>
          </a:p>
        </p:txBody>
      </p:sp>
    </p:spTree>
    <p:extLst>
      <p:ext uri="{BB962C8B-B14F-4D97-AF65-F5344CB8AC3E}">
        <p14:creationId xmlns:p14="http://schemas.microsoft.com/office/powerpoint/2010/main" val="1948615503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ol 5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ca-ES" sz="2200" b="1" dirty="0">
                <a:solidFill>
                  <a:srgbClr val="00676C"/>
                </a:solidFill>
              </a:rPr>
              <a:t>Mapa d’actors:</a:t>
            </a:r>
            <a:r>
              <a:rPr lang="ca-ES" sz="2200" dirty="0"/>
              <a:t> cartografiar els diferents perfils de ciutadà: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a-ES" sz="2200" dirty="0"/>
              <a:t>Llistar els actors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a-ES" sz="2200" dirty="0"/>
              <a:t>Tipificar el perfil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a-ES" sz="2200" dirty="0"/>
              <a:t>Establir relacions entre actors</a:t>
            </a:r>
          </a:p>
          <a:p>
            <a:endParaRPr lang="ca-ES" sz="2200" dirty="0"/>
          </a:p>
          <a:p>
            <a:r>
              <a:rPr lang="ca-ES" sz="2200" dirty="0"/>
              <a:t>Quina visió/posicionament tenen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a-ES" sz="2200" dirty="0"/>
              <a:t>Descriure'n les aproximacions a la qüestió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a-ES" sz="2200" dirty="0"/>
              <a:t>Anomenar el problema</a:t>
            </a:r>
          </a:p>
          <a:p>
            <a:endParaRPr lang="ca-ES" sz="2200" dirty="0"/>
          </a:p>
          <a:p>
            <a:r>
              <a:rPr lang="ca-ES" sz="2200" dirty="0"/>
              <a:t>Aportacions/actius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a-ES" sz="2200" dirty="0"/>
              <a:t>Explorar els instruments per arribar-hi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a-ES" sz="2200" dirty="0"/>
              <a:t>Llistar el rang de possibles solucions aportades per a cada tipus d’actor i el seu impacte esperat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a-ES" sz="22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a-ES" sz="2200" noProof="0" dirty="0">
              <a:solidFill>
                <a:schemeClr val="tx1"/>
              </a:solidFill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EE4CFCBD-B6C7-DF7A-B1E3-306143BEEF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ca-ES" sz="2800" b="1" noProof="0" dirty="0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  <a:sym typeface="Symbol" panose="05050102010706020507" pitchFamily="18" charset="2"/>
              </a:rPr>
              <a:t>Estratègia: visions i actius</a:t>
            </a:r>
            <a:endParaRPr lang="ca-ES" dirty="0"/>
          </a:p>
        </p:txBody>
      </p:sp>
      <p:sp>
        <p:nvSpPr>
          <p:cNvPr id="4" name="Oval 26">
            <a:extLst>
              <a:ext uri="{FF2B5EF4-FFF2-40B4-BE49-F238E27FC236}">
                <a16:creationId xmlns:a16="http://schemas.microsoft.com/office/drawing/2014/main" id="{3B0F413E-03CA-7E90-657C-321C436BBD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4753" y="4905353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GOVERNANÇA</a:t>
            </a:r>
          </a:p>
        </p:txBody>
      </p:sp>
      <p:sp>
        <p:nvSpPr>
          <p:cNvPr id="5" name="Oval 26">
            <a:extLst>
              <a:ext uri="{FF2B5EF4-FFF2-40B4-BE49-F238E27FC236}">
                <a16:creationId xmlns:a16="http://schemas.microsoft.com/office/drawing/2014/main" id="{8B997098-722A-5DF1-2B7E-68550F386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4754" y="944888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Qualitat en </a:t>
            </a:r>
            <a:r>
              <a:rPr lang="ca-ES" sz="1600" b="1" cap="all" noProof="0" dirty="0">
                <a:solidFill>
                  <a:schemeClr val="bg1"/>
                </a:solidFill>
              </a:rPr>
              <a:t>LA </a:t>
            </a:r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gestió</a:t>
            </a:r>
          </a:p>
        </p:txBody>
      </p:sp>
    </p:spTree>
    <p:extLst>
      <p:ext uri="{BB962C8B-B14F-4D97-AF65-F5344CB8AC3E}">
        <p14:creationId xmlns:p14="http://schemas.microsoft.com/office/powerpoint/2010/main" val="7857595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ubtítulo 2">
            <a:extLst>
              <a:ext uri="{FF2B5EF4-FFF2-40B4-BE49-F238E27FC236}">
                <a16:creationId xmlns:a16="http://schemas.microsoft.com/office/drawing/2014/main" id="{EEF12E47-2DB0-4CA1-BEB9-D7B435CC0B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197" y="1277204"/>
            <a:ext cx="4249415" cy="5175983"/>
          </a:xfrm>
        </p:spPr>
        <p:txBody>
          <a:bodyPr/>
          <a:lstStyle/>
          <a:p>
            <a:pPr marL="0" lvl="1" indent="0">
              <a:buClr>
                <a:schemeClr val="tx1"/>
              </a:buClr>
              <a:buNone/>
            </a:pPr>
            <a:r>
              <a:rPr lang="ca-ES" sz="2000" dirty="0">
                <a:solidFill>
                  <a:srgbClr val="000000"/>
                </a:solidFill>
              </a:rPr>
              <a:t>Institucionals</a:t>
            </a:r>
          </a:p>
          <a:p>
            <a:pPr marL="0" lvl="1" indent="0">
              <a:buClr>
                <a:schemeClr val="tx1"/>
              </a:buClr>
              <a:buNone/>
            </a:pPr>
            <a:r>
              <a:rPr lang="ca-ES" sz="2000" dirty="0">
                <a:solidFill>
                  <a:srgbClr val="000000"/>
                </a:solidFill>
              </a:rPr>
              <a:t>Administracions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sz="2000" dirty="0">
                <a:solidFill>
                  <a:srgbClr val="000000"/>
                </a:solidFill>
                <a:cs typeface="+mn-cs"/>
              </a:rPr>
              <a:t>Convocant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sz="2000" dirty="0">
                <a:solidFill>
                  <a:srgbClr val="000000"/>
                </a:solidFill>
                <a:cs typeface="+mn-cs"/>
              </a:rPr>
              <a:t>Estatal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sz="2000" dirty="0">
                <a:solidFill>
                  <a:srgbClr val="000000"/>
                </a:solidFill>
                <a:cs typeface="+mn-cs"/>
              </a:rPr>
              <a:t>Municipal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sz="2000" dirty="0">
                <a:solidFill>
                  <a:srgbClr val="000000"/>
                </a:solidFill>
                <a:cs typeface="+mn-cs"/>
              </a:rPr>
              <a:t>Juntes electorals (3 nivells)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sz="2000" dirty="0">
                <a:solidFill>
                  <a:srgbClr val="000000"/>
                </a:solidFill>
                <a:cs typeface="+mn-cs"/>
              </a:rPr>
              <a:t>Judicials</a:t>
            </a:r>
          </a:p>
          <a:p>
            <a:pPr marL="0" lvl="1" indent="0">
              <a:buClr>
                <a:schemeClr val="tx1"/>
              </a:buClr>
              <a:buNone/>
            </a:pPr>
            <a:r>
              <a:rPr lang="ca-ES" sz="2000" dirty="0">
                <a:solidFill>
                  <a:srgbClr val="000000"/>
                </a:solidFill>
              </a:rPr>
              <a:t>Polítiques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sz="2000" dirty="0">
                <a:solidFill>
                  <a:srgbClr val="000000"/>
                </a:solidFill>
                <a:cs typeface="+mn-cs"/>
              </a:rPr>
              <a:t>Grups parlamentaris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sz="2000" dirty="0">
                <a:solidFill>
                  <a:srgbClr val="000000"/>
                </a:solidFill>
                <a:cs typeface="+mn-cs"/>
              </a:rPr>
              <a:t>Candidatures</a:t>
            </a:r>
          </a:p>
          <a:p>
            <a:pPr marL="0" lvl="1" indent="0">
              <a:buClr>
                <a:schemeClr val="tx1"/>
              </a:buClr>
              <a:buNone/>
            </a:pPr>
            <a:r>
              <a:rPr lang="ca-ES" sz="2000" dirty="0">
                <a:solidFill>
                  <a:srgbClr val="000000"/>
                </a:solidFill>
              </a:rPr>
              <a:t>Societat civil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sz="2000" dirty="0">
                <a:solidFill>
                  <a:srgbClr val="000000"/>
                </a:solidFill>
                <a:cs typeface="+mn-cs"/>
              </a:rPr>
              <a:t>Acadèmia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sz="2000" dirty="0">
                <a:solidFill>
                  <a:srgbClr val="000000"/>
                </a:solidFill>
                <a:cs typeface="+mn-cs"/>
              </a:rPr>
              <a:t>Sociedad </a:t>
            </a:r>
            <a:r>
              <a:rPr lang="ca-ES" sz="2000" dirty="0">
                <a:solidFill>
                  <a:srgbClr val="000000"/>
                </a:solidFill>
              </a:rPr>
              <a:t>civil organitzada</a:t>
            </a: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3C86F538-1E60-4CD0-B3B4-018F0B8CA2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>
              <a:defRPr/>
            </a:pPr>
            <a:r>
              <a:rPr lang="ca-ES" sz="2800" b="1" noProof="0" dirty="0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  <a:sym typeface="Symbol" panose="05050102010706020507" pitchFamily="18" charset="2"/>
              </a:rPr>
              <a:t>Estratègia: mapa d’actors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CD5590AE-4E41-F2EA-669B-B3D99A44A38B}"/>
              </a:ext>
            </a:extLst>
          </p:cNvPr>
          <p:cNvSpPr txBox="1">
            <a:spLocks/>
          </p:cNvSpPr>
          <p:nvPr/>
        </p:nvSpPr>
        <p:spPr bwMode="auto">
          <a:xfrm>
            <a:off x="4792789" y="1277204"/>
            <a:ext cx="4226798" cy="4303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2" panose="05020102010507070707" pitchFamily="18" charset="2"/>
              <a:buChar char="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Clr>
                <a:schemeClr val="tx1"/>
              </a:buClr>
              <a:buNone/>
            </a:pPr>
            <a:r>
              <a:rPr lang="ca-ES" altLang="ca-ES" sz="2000" dirty="0">
                <a:solidFill>
                  <a:srgbClr val="000000"/>
                </a:solidFill>
                <a:ea typeface="MS PGothic" pitchFamily="34" charset="-128"/>
              </a:rPr>
              <a:t>Ciutadania</a:t>
            </a:r>
          </a:p>
          <a:p>
            <a:pPr marL="0" lvl="1" indent="0">
              <a:buClr>
                <a:schemeClr val="tx1"/>
              </a:buClr>
              <a:buNone/>
            </a:pPr>
            <a:r>
              <a:rPr lang="ca-ES" altLang="ca-ES" sz="2000" dirty="0">
                <a:solidFill>
                  <a:srgbClr val="000000"/>
                </a:solidFill>
                <a:ea typeface="MS PGothic" pitchFamily="34" charset="-128"/>
              </a:rPr>
              <a:t>Gestió electoral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altLang="ca-ES" sz="2000" dirty="0">
                <a:solidFill>
                  <a:srgbClr val="000000"/>
                </a:solidFill>
                <a:ea typeface="MS PGothic" pitchFamily="34" charset="-128"/>
                <a:cs typeface="+mn-cs"/>
              </a:rPr>
              <a:t>Membres mesa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altLang="ca-ES" sz="2000" dirty="0">
                <a:solidFill>
                  <a:srgbClr val="000000"/>
                </a:solidFill>
                <a:ea typeface="MS PGothic" pitchFamily="34" charset="-128"/>
                <a:cs typeface="+mn-cs"/>
              </a:rPr>
              <a:t>Interventors i apoderats</a:t>
            </a:r>
          </a:p>
          <a:p>
            <a:pPr marL="0" lvl="1" indent="0">
              <a:buClr>
                <a:schemeClr val="tx1"/>
              </a:buClr>
              <a:buNone/>
            </a:pPr>
            <a:r>
              <a:rPr lang="ca-ES" altLang="ca-ES" sz="2000" dirty="0">
                <a:solidFill>
                  <a:srgbClr val="000000"/>
                </a:solidFill>
                <a:ea typeface="MS PGothic" pitchFamily="34" charset="-128"/>
              </a:rPr>
              <a:t>Mitjans de comunicació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altLang="ca-ES" sz="2000" dirty="0">
                <a:solidFill>
                  <a:srgbClr val="000000"/>
                </a:solidFill>
                <a:ea typeface="MS PGothic" pitchFamily="34" charset="-128"/>
                <a:cs typeface="+mn-cs"/>
              </a:rPr>
              <a:t>Tradicionals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altLang="ca-ES" sz="2000" dirty="0">
                <a:solidFill>
                  <a:srgbClr val="000000"/>
                </a:solidFill>
                <a:ea typeface="MS PGothic" pitchFamily="34" charset="-128"/>
                <a:cs typeface="+mn-cs"/>
              </a:rPr>
              <a:t>Xarxes</a:t>
            </a:r>
          </a:p>
          <a:p>
            <a:pPr marL="0" lvl="1" indent="0">
              <a:buClr>
                <a:schemeClr val="tx1"/>
              </a:buClr>
              <a:buNone/>
            </a:pPr>
            <a:r>
              <a:rPr lang="ca-ES" altLang="ca-ES" sz="2000" dirty="0">
                <a:solidFill>
                  <a:srgbClr val="000000"/>
                </a:solidFill>
                <a:ea typeface="MS PGothic" pitchFamily="34" charset="-128"/>
              </a:rPr>
              <a:t>Votants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altLang="ca-ES" sz="2000" dirty="0">
                <a:solidFill>
                  <a:srgbClr val="000000"/>
                </a:solidFill>
                <a:ea typeface="MS PGothic" pitchFamily="34" charset="-128"/>
                <a:cs typeface="+mn-cs"/>
              </a:rPr>
              <a:t>Sans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altLang="ca-ES" sz="2000" dirty="0">
                <a:solidFill>
                  <a:srgbClr val="000000"/>
                </a:solidFill>
                <a:ea typeface="MS PGothic" pitchFamily="34" charset="-128"/>
                <a:cs typeface="+mn-cs"/>
              </a:rPr>
              <a:t>Risc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altLang="ca-ES" sz="2000" dirty="0">
                <a:solidFill>
                  <a:srgbClr val="000000"/>
                </a:solidFill>
                <a:ea typeface="MS PGothic" pitchFamily="34" charset="-128"/>
                <a:cs typeface="+mn-cs"/>
              </a:rPr>
              <a:t>Contagiats i contactes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98DC0731-C988-D136-4606-09A0E7DA2447}"/>
              </a:ext>
            </a:extLst>
          </p:cNvPr>
          <p:cNvSpPr txBox="1">
            <a:spLocks/>
          </p:cNvSpPr>
          <p:nvPr/>
        </p:nvSpPr>
        <p:spPr bwMode="auto">
          <a:xfrm>
            <a:off x="4283398" y="5652239"/>
            <a:ext cx="4249415" cy="1161137"/>
          </a:xfrm>
          <a:prstGeom prst="rect">
            <a:avLst/>
          </a:prstGeom>
          <a:noFill/>
          <a:ln w="28575">
            <a:solidFill>
              <a:srgbClr val="00676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2" panose="05020102010507070707" pitchFamily="18" charset="2"/>
              <a:buChar char="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Clr>
                <a:schemeClr val="tx1"/>
              </a:buClr>
            </a:pPr>
            <a:r>
              <a:rPr lang="ca-ES" altLang="ca-ES" sz="2000" dirty="0">
                <a:solidFill>
                  <a:srgbClr val="000000"/>
                </a:solidFill>
                <a:ea typeface="MS PGothic" pitchFamily="34" charset="-128"/>
              </a:rPr>
              <a:t>Àmbit informal/oficiós d’entorns institucionals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altLang="ca-ES" sz="2000" dirty="0">
                <a:solidFill>
                  <a:srgbClr val="000000"/>
                </a:solidFill>
                <a:ea typeface="MS PGothic" pitchFamily="34" charset="-128"/>
              </a:rPr>
              <a:t>Extra-institucionals i informals</a:t>
            </a:r>
          </a:p>
        </p:txBody>
      </p:sp>
      <p:sp>
        <p:nvSpPr>
          <p:cNvPr id="4" name="Oval 26">
            <a:extLst>
              <a:ext uri="{FF2B5EF4-FFF2-40B4-BE49-F238E27FC236}">
                <a16:creationId xmlns:a16="http://schemas.microsoft.com/office/drawing/2014/main" id="{A7092BBC-6C4C-98FF-90E5-9BC3FA9554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4754" y="944888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Qualitat en </a:t>
            </a:r>
            <a:r>
              <a:rPr lang="ca-ES" sz="1600" b="1" cap="all" noProof="0" dirty="0">
                <a:solidFill>
                  <a:schemeClr val="bg1"/>
                </a:solidFill>
              </a:rPr>
              <a:t>LA </a:t>
            </a:r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gestió</a:t>
            </a:r>
          </a:p>
        </p:txBody>
      </p:sp>
      <p:sp>
        <p:nvSpPr>
          <p:cNvPr id="5" name="Oval 26">
            <a:extLst>
              <a:ext uri="{FF2B5EF4-FFF2-40B4-BE49-F238E27FC236}">
                <a16:creationId xmlns:a16="http://schemas.microsoft.com/office/drawing/2014/main" id="{9E451FBC-41C3-C3EB-AB68-A2E8CEDE66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8292" y="5283288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GOVERNANÇA</a:t>
            </a:r>
          </a:p>
        </p:txBody>
      </p:sp>
    </p:spTree>
    <p:extLst>
      <p:ext uri="{BB962C8B-B14F-4D97-AF65-F5344CB8AC3E}">
        <p14:creationId xmlns:p14="http://schemas.microsoft.com/office/powerpoint/2010/main" val="117233537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1CA67905-8140-6155-17D7-42BB337B3A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a-ES" dirty="0"/>
              <a:t>Per què escenaris multiactor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ubtítulo 2">
            <a:extLst>
              <a:ext uri="{FF2B5EF4-FFF2-40B4-BE49-F238E27FC236}">
                <a16:creationId xmlns:a16="http://schemas.microsoft.com/office/drawing/2014/main" id="{EEF12E47-2DB0-4CA1-BEB9-D7B435CC0B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197" y="1277204"/>
            <a:ext cx="4235803" cy="5175983"/>
          </a:xfrm>
        </p:spPr>
        <p:txBody>
          <a:bodyPr/>
          <a:lstStyle/>
          <a:p>
            <a:pPr algn="l"/>
            <a:r>
              <a:rPr lang="ca-ES" noProof="0" dirty="0">
                <a:solidFill>
                  <a:srgbClr val="000000"/>
                </a:solidFill>
                <a:latin typeface="Arial" panose="020B0604020202020204" pitchFamily="34" charset="0"/>
              </a:rPr>
              <a:t>Institucions i partits: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sz="2400" dirty="0">
                <a:solidFill>
                  <a:srgbClr val="000000"/>
                </a:solidFill>
              </a:rPr>
              <a:t>Consens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sz="2400" dirty="0">
                <a:solidFill>
                  <a:srgbClr val="000000"/>
                </a:solidFill>
              </a:rPr>
              <a:t>Utilitat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sz="2400" i="1" dirty="0" err="1">
                <a:solidFill>
                  <a:srgbClr val="000000"/>
                </a:solidFill>
              </a:rPr>
              <a:t>Auctoritas</a:t>
            </a:r>
            <a:endParaRPr lang="ca-ES" sz="2400" i="1" dirty="0">
              <a:solidFill>
                <a:srgbClr val="000000"/>
              </a:solidFill>
            </a:endParaRPr>
          </a:p>
          <a:p>
            <a:pPr algn="l"/>
            <a:endParaRPr lang="ca-ES" sz="2400" noProof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/>
            <a:r>
              <a:rPr lang="ca-ES" noProof="0" dirty="0">
                <a:solidFill>
                  <a:srgbClr val="000000"/>
                </a:solidFill>
                <a:latin typeface="Arial" panose="020B0604020202020204" pitchFamily="34" charset="0"/>
              </a:rPr>
              <a:t>Mitjans: 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sz="2400" dirty="0">
                <a:solidFill>
                  <a:srgbClr val="000000"/>
                </a:solidFill>
              </a:rPr>
              <a:t>Utilitat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sz="2400" dirty="0">
                <a:solidFill>
                  <a:srgbClr val="000000"/>
                </a:solidFill>
              </a:rPr>
              <a:t>Agilitat</a:t>
            </a:r>
            <a:endParaRPr lang="ca-ES" sz="2400" noProof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3C86F538-1E60-4CD0-B3B4-018F0B8CA2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>
              <a:defRPr/>
            </a:pPr>
            <a:r>
              <a:rPr lang="ca-ES" sz="2800" b="1" noProof="0" dirty="0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  <a:sym typeface="Symbol" panose="05050102010706020507" pitchFamily="18" charset="2"/>
              </a:rPr>
              <a:t>Estratègia: els escenaris</a:t>
            </a:r>
          </a:p>
        </p:txBody>
      </p:sp>
      <p:sp>
        <p:nvSpPr>
          <p:cNvPr id="2" name="Subtítulo 2">
            <a:extLst>
              <a:ext uri="{FF2B5EF4-FFF2-40B4-BE49-F238E27FC236}">
                <a16:creationId xmlns:a16="http://schemas.microsoft.com/office/drawing/2014/main" id="{3CEAA356-B0E9-A59A-876B-B752206FD529}"/>
              </a:ext>
            </a:extLst>
          </p:cNvPr>
          <p:cNvSpPr txBox="1">
            <a:spLocks/>
          </p:cNvSpPr>
          <p:nvPr/>
        </p:nvSpPr>
        <p:spPr bwMode="auto">
          <a:xfrm>
            <a:off x="4572000" y="1277204"/>
            <a:ext cx="4235803" cy="5175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  <a:lvl2pPr marL="9144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2pPr>
            <a:lvl3pPr marL="12573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altLang="ca-ES" dirty="0">
                <a:solidFill>
                  <a:srgbClr val="000000"/>
                </a:solidFill>
              </a:rPr>
              <a:t>Ciutadania: xarxes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altLang="ca-ES" sz="2400" dirty="0">
                <a:solidFill>
                  <a:srgbClr val="000000"/>
                </a:solidFill>
              </a:rPr>
              <a:t>Informació clara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altLang="ca-ES" sz="2400" dirty="0">
                <a:solidFill>
                  <a:srgbClr val="000000"/>
                </a:solidFill>
              </a:rPr>
              <a:t>Prescripció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altLang="ca-ES" sz="2400" dirty="0">
                <a:solidFill>
                  <a:srgbClr val="000000"/>
                </a:solidFill>
              </a:rPr>
              <a:t>Desintermediació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altLang="ca-ES" sz="2400" dirty="0">
                <a:solidFill>
                  <a:srgbClr val="000000"/>
                </a:solidFill>
              </a:rPr>
              <a:t>Referencia ràpida</a:t>
            </a:r>
          </a:p>
          <a:p>
            <a:pPr>
              <a:buFont typeface="Wingdings" panose="05000000000000000000" pitchFamily="2" charset="2"/>
              <a:buChar char="§"/>
            </a:pPr>
            <a:endParaRPr lang="ca-ES" altLang="ca-ES" sz="2400" dirty="0">
              <a:solidFill>
                <a:srgbClr val="000000"/>
              </a:solidFill>
            </a:endParaRPr>
          </a:p>
        </p:txBody>
      </p:sp>
      <p:sp>
        <p:nvSpPr>
          <p:cNvPr id="4" name="Oval 26">
            <a:extLst>
              <a:ext uri="{FF2B5EF4-FFF2-40B4-BE49-F238E27FC236}">
                <a16:creationId xmlns:a16="http://schemas.microsoft.com/office/drawing/2014/main" id="{E08A0895-7FC6-88E4-9AE1-D4938DBDB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4754" y="3703259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GOVERNANÇA</a:t>
            </a:r>
          </a:p>
        </p:txBody>
      </p:sp>
      <p:sp>
        <p:nvSpPr>
          <p:cNvPr id="5" name="Oval 26">
            <a:extLst>
              <a:ext uri="{FF2B5EF4-FFF2-40B4-BE49-F238E27FC236}">
                <a16:creationId xmlns:a16="http://schemas.microsoft.com/office/drawing/2014/main" id="{8E93CB3F-8FE6-360D-828D-6801C23F37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4754" y="944888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Qualitat en </a:t>
            </a:r>
            <a:r>
              <a:rPr lang="ca-ES" sz="1600" b="1" cap="all" noProof="0" dirty="0">
                <a:solidFill>
                  <a:schemeClr val="bg1"/>
                </a:solidFill>
              </a:rPr>
              <a:t>LA </a:t>
            </a:r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gestió</a:t>
            </a:r>
          </a:p>
        </p:txBody>
      </p:sp>
    </p:spTree>
    <p:extLst>
      <p:ext uri="{BB962C8B-B14F-4D97-AF65-F5344CB8AC3E}">
        <p14:creationId xmlns:p14="http://schemas.microsoft.com/office/powerpoint/2010/main" val="1188030260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C7F336-9D35-E2AA-E295-BBE809EDD0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DF638BD8-9263-48EF-660C-6C118FDFD6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a-ES" dirty="0"/>
              <a:t>Els dispositius</a:t>
            </a:r>
          </a:p>
        </p:txBody>
      </p:sp>
    </p:spTree>
    <p:extLst>
      <p:ext uri="{BB962C8B-B14F-4D97-AF65-F5344CB8AC3E}">
        <p14:creationId xmlns:p14="http://schemas.microsoft.com/office/powerpoint/2010/main" val="179692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ubtítulo 2">
            <a:extLst>
              <a:ext uri="{FF2B5EF4-FFF2-40B4-BE49-F238E27FC236}">
                <a16:creationId xmlns:a16="http://schemas.microsoft.com/office/drawing/2014/main" id="{EEF12E47-2DB0-4CA1-BEB9-D7B435CC0B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ca-ES" sz="2400" noProof="0" dirty="0"/>
              <a:t>Per cada objectiu, actor y escenari</a:t>
            </a:r>
          </a:p>
          <a:p>
            <a:pPr algn="l"/>
            <a:r>
              <a:rPr lang="ca-ES" sz="2400" noProof="0" dirty="0"/>
              <a:t>Quina és la </a:t>
            </a:r>
            <a:r>
              <a:rPr lang="ca-ES" sz="2400" noProof="0" dirty="0">
                <a:solidFill>
                  <a:srgbClr val="00676C"/>
                </a:solidFill>
              </a:rPr>
              <a:t>pregunta</a:t>
            </a:r>
            <a:r>
              <a:rPr lang="ca-ES" sz="2400" noProof="0" dirty="0"/>
              <a:t> central</a:t>
            </a:r>
          </a:p>
          <a:p>
            <a:pPr algn="l"/>
            <a:r>
              <a:rPr lang="ca-ES" sz="2400" dirty="0"/>
              <a:t>Quins són els </a:t>
            </a:r>
            <a:r>
              <a:rPr lang="ca-ES" sz="2400" noProof="0" dirty="0">
                <a:solidFill>
                  <a:srgbClr val="00676C"/>
                </a:solidFill>
              </a:rPr>
              <a:t>components</a:t>
            </a:r>
            <a:r>
              <a:rPr lang="ca-ES" sz="2400" noProof="0" dirty="0"/>
              <a:t> del sistema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sz="2400" dirty="0"/>
              <a:t>Anomenat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sz="2400" dirty="0"/>
              <a:t>Emmarcat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sz="2400" dirty="0"/>
              <a:t>Interrelacions</a:t>
            </a:r>
          </a:p>
          <a:p>
            <a:r>
              <a:rPr lang="ca-ES" sz="2400" noProof="0" dirty="0"/>
              <a:t>Amb quins </a:t>
            </a:r>
            <a:r>
              <a:rPr lang="ca-ES" sz="2400" noProof="0" dirty="0">
                <a:solidFill>
                  <a:srgbClr val="00676C"/>
                </a:solidFill>
              </a:rPr>
              <a:t>equips</a:t>
            </a:r>
            <a:r>
              <a:rPr lang="ca-ES" sz="2400" noProof="0" dirty="0"/>
              <a:t> treballem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a-ES" sz="2200" dirty="0"/>
              <a:t>Els actors com a variable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a-ES" sz="2200" noProof="0" dirty="0"/>
              <a:t>Els actors com o recurs</a:t>
            </a:r>
          </a:p>
          <a:p>
            <a:r>
              <a:rPr lang="ca-ES" sz="2400" dirty="0"/>
              <a:t>Com </a:t>
            </a:r>
            <a:r>
              <a:rPr lang="ca-ES" sz="2400" noProof="0" dirty="0">
                <a:solidFill>
                  <a:srgbClr val="00676C"/>
                </a:solidFill>
              </a:rPr>
              <a:t>organitzem</a:t>
            </a:r>
            <a:r>
              <a:rPr lang="ca-ES" sz="2400" noProof="0" dirty="0"/>
              <a:t> els equips</a:t>
            </a:r>
          </a:p>
          <a:p>
            <a:pPr algn="l"/>
            <a:r>
              <a:rPr lang="ca-ES" sz="2400" noProof="0" dirty="0"/>
              <a:t>El </a:t>
            </a:r>
            <a:r>
              <a:rPr lang="ca-ES" sz="2400" noProof="0" dirty="0">
                <a:solidFill>
                  <a:srgbClr val="00676C"/>
                </a:solidFill>
              </a:rPr>
              <a:t>relat</a:t>
            </a:r>
          </a:p>
          <a:p>
            <a:pPr algn="l">
              <a:buFont typeface="Wingdings" panose="05000000000000000000" pitchFamily="2" charset="2"/>
              <a:buChar char="§"/>
            </a:pPr>
            <a:endParaRPr lang="ca-ES" sz="2400" noProof="0" dirty="0"/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3C86F538-1E60-4CD0-B3B4-018F0B8CA2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>
              <a:defRPr/>
            </a:pPr>
            <a:r>
              <a:rPr lang="ca-ES" sz="2800" b="1" noProof="0" dirty="0">
                <a:solidFill>
                  <a:srgbClr val="00676C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Estratègia: </a:t>
            </a:r>
            <a:r>
              <a:rPr lang="ca-ES" sz="2800" b="1" dirty="0">
                <a:solidFill>
                  <a:srgbClr val="00676C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els dispositius</a:t>
            </a:r>
            <a:endParaRPr lang="ca-ES" sz="2800" b="1" noProof="0" dirty="0">
              <a:solidFill>
                <a:srgbClr val="00676C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3" name="Oval 26">
            <a:extLst>
              <a:ext uri="{FF2B5EF4-FFF2-40B4-BE49-F238E27FC236}">
                <a16:creationId xmlns:a16="http://schemas.microsoft.com/office/drawing/2014/main" id="{8431E473-F1F5-BFFF-B8BD-6C6A88AC9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4753" y="5229200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PROCESSOS</a:t>
            </a:r>
          </a:p>
        </p:txBody>
      </p:sp>
      <p:sp>
        <p:nvSpPr>
          <p:cNvPr id="5" name="Oval 26">
            <a:extLst>
              <a:ext uri="{FF2B5EF4-FFF2-40B4-BE49-F238E27FC236}">
                <a16:creationId xmlns:a16="http://schemas.microsoft.com/office/drawing/2014/main" id="{083AA984-3F5D-41C9-EFF4-11E884AF6B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4754" y="944888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Governança</a:t>
            </a:r>
          </a:p>
        </p:txBody>
      </p:sp>
      <p:sp>
        <p:nvSpPr>
          <p:cNvPr id="6" name="Oval 26">
            <a:extLst>
              <a:ext uri="{FF2B5EF4-FFF2-40B4-BE49-F238E27FC236}">
                <a16:creationId xmlns:a16="http://schemas.microsoft.com/office/drawing/2014/main" id="{A04BC31D-5FD0-6DE0-0848-8FD9F1484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4752" y="4005064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Talent</a:t>
            </a:r>
          </a:p>
        </p:txBody>
      </p:sp>
    </p:spTree>
    <p:extLst>
      <p:ext uri="{BB962C8B-B14F-4D97-AF65-F5344CB8AC3E}">
        <p14:creationId xmlns:p14="http://schemas.microsoft.com/office/powerpoint/2010/main" val="4090889281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342001" y="410401"/>
            <a:ext cx="8409613" cy="57960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ca-ES" sz="2800" b="1" dirty="0">
                <a:solidFill>
                  <a:srgbClr val="00676C"/>
                </a:solidFill>
                <a:latin typeface="Arial" panose="020B0604020202020204" pitchFamily="34" charset="0"/>
              </a:rPr>
              <a:t>Principals dispositius sectorials i transversals</a:t>
            </a:r>
          </a:p>
        </p:txBody>
      </p:sp>
      <p:cxnSp>
        <p:nvCxnSpPr>
          <p:cNvPr id="14" name="Conector: angular 218">
            <a:extLst>
              <a:ext uri="{FF2B5EF4-FFF2-40B4-BE49-F238E27FC236}">
                <a16:creationId xmlns:a16="http://schemas.microsoft.com/office/drawing/2014/main" id="{88955DC3-624D-4D6E-84B0-2C30633D536D}"/>
              </a:ext>
            </a:extLst>
          </p:cNvPr>
          <p:cNvCxnSpPr>
            <a:cxnSpLocks/>
            <a:stCxn id="19" idx="3"/>
            <a:endCxn id="21" idx="2"/>
          </p:cNvCxnSpPr>
          <p:nvPr/>
        </p:nvCxnSpPr>
        <p:spPr bwMode="auto">
          <a:xfrm flipV="1">
            <a:off x="4302439" y="3070230"/>
            <a:ext cx="1298575" cy="609226"/>
          </a:xfrm>
          <a:prstGeom prst="bentConnector2">
            <a:avLst/>
          </a:prstGeom>
          <a:noFill/>
          <a:ln w="63500">
            <a:solidFill>
              <a:srgbClr val="00676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QuadreDeText 110">
            <a:extLst>
              <a:ext uri="{FF2B5EF4-FFF2-40B4-BE49-F238E27FC236}">
                <a16:creationId xmlns:a16="http://schemas.microsoft.com/office/drawing/2014/main" id="{DA068DE9-E58D-8E41-49A0-566315332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1464" y="2220918"/>
            <a:ext cx="1449387" cy="865188"/>
          </a:xfrm>
          <a:prstGeom prst="rect">
            <a:avLst/>
          </a:prstGeom>
          <a:noFill/>
          <a:ln w="19050">
            <a:solidFill>
              <a:srgbClr val="00676C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ca-ES"/>
            </a:defPPr>
            <a:lvl1pPr algn="ctr">
              <a:buClrTx/>
              <a:buFontTx/>
              <a:buNone/>
              <a:defRPr sz="1200" b="1">
                <a:solidFill>
                  <a:srgbClr val="C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r>
              <a:rPr lang="ca-ES" altLang="ca-ES" dirty="0">
                <a:solidFill>
                  <a:srgbClr val="00676C"/>
                </a:solidFill>
              </a:rPr>
              <a:t>Contractacions</a:t>
            </a:r>
          </a:p>
          <a:p>
            <a:r>
              <a:rPr lang="ca-ES" altLang="ca-ES" dirty="0">
                <a:solidFill>
                  <a:srgbClr val="00676C"/>
                </a:solidFill>
              </a:rPr>
              <a:t>Compres</a:t>
            </a:r>
          </a:p>
          <a:p>
            <a:r>
              <a:rPr lang="ca-ES" altLang="ca-ES" dirty="0">
                <a:solidFill>
                  <a:srgbClr val="00676C"/>
                </a:solidFill>
              </a:rPr>
              <a:t>Serveis</a:t>
            </a:r>
          </a:p>
        </p:txBody>
      </p:sp>
      <p:sp>
        <p:nvSpPr>
          <p:cNvPr id="18" name="QuadreDeText 110">
            <a:extLst>
              <a:ext uri="{FF2B5EF4-FFF2-40B4-BE49-F238E27FC236}">
                <a16:creationId xmlns:a16="http://schemas.microsoft.com/office/drawing/2014/main" id="{FFC57A94-01F8-89BB-D17B-DB6E3B56F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3051" y="5374828"/>
            <a:ext cx="1449388" cy="554060"/>
          </a:xfrm>
          <a:prstGeom prst="rect">
            <a:avLst/>
          </a:prstGeom>
          <a:solidFill>
            <a:srgbClr val="00676C"/>
          </a:solidFill>
          <a:ln w="19050">
            <a:solidFill>
              <a:srgbClr val="00676C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 dirty="0">
                <a:solidFill>
                  <a:schemeClr val="bg1"/>
                </a:solidFill>
              </a:rPr>
              <a:t>Dispositiu COVID-19</a:t>
            </a:r>
          </a:p>
        </p:txBody>
      </p:sp>
      <p:sp>
        <p:nvSpPr>
          <p:cNvPr id="19" name="QuadreDeText 110">
            <a:extLst>
              <a:ext uri="{FF2B5EF4-FFF2-40B4-BE49-F238E27FC236}">
                <a16:creationId xmlns:a16="http://schemas.microsoft.com/office/drawing/2014/main" id="{CB731B99-34E7-CEC4-B4C6-145FD8BF6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3051" y="3421410"/>
            <a:ext cx="1449388" cy="516092"/>
          </a:xfrm>
          <a:prstGeom prst="rect">
            <a:avLst/>
          </a:prstGeom>
          <a:solidFill>
            <a:srgbClr val="00676C"/>
          </a:solidFill>
          <a:ln w="19050">
            <a:solidFill>
              <a:srgbClr val="00676C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ca-ES"/>
            </a:defPPr>
            <a:lvl1pPr algn="ctr">
              <a:spcBef>
                <a:spcPct val="0"/>
              </a:spcBef>
              <a:buClrTx/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ca-ES"/>
              <a:t>Dept. Exteriors</a:t>
            </a:r>
          </a:p>
          <a:p>
            <a:r>
              <a:rPr lang="ca-ES" altLang="ca-ES"/>
              <a:t>Oficina Electoral</a:t>
            </a:r>
          </a:p>
        </p:txBody>
      </p:sp>
      <p:sp>
        <p:nvSpPr>
          <p:cNvPr id="20" name="QuadreDeText 110">
            <a:extLst>
              <a:ext uri="{FF2B5EF4-FFF2-40B4-BE49-F238E27FC236}">
                <a16:creationId xmlns:a16="http://schemas.microsoft.com/office/drawing/2014/main" id="{B11ED0AC-6853-D2F2-5FCB-9B0BD6B8B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776" y="3248410"/>
            <a:ext cx="1450975" cy="865188"/>
          </a:xfrm>
          <a:prstGeom prst="rect">
            <a:avLst/>
          </a:prstGeom>
          <a:solidFill>
            <a:srgbClr val="00676C"/>
          </a:solidFill>
          <a:ln w="19050">
            <a:solidFill>
              <a:srgbClr val="00676C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ca-ES"/>
            </a:defPPr>
            <a:lvl1pPr algn="ctr">
              <a:spcBef>
                <a:spcPct val="0"/>
              </a:spcBef>
              <a:buClrTx/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ca-ES" dirty="0"/>
              <a:t>Dispositiu de dades i informació</a:t>
            </a:r>
          </a:p>
        </p:txBody>
      </p:sp>
      <p:sp>
        <p:nvSpPr>
          <p:cNvPr id="21" name="QuadreDeText 110">
            <a:extLst>
              <a:ext uri="{FF2B5EF4-FFF2-40B4-BE49-F238E27FC236}">
                <a16:creationId xmlns:a16="http://schemas.microsoft.com/office/drawing/2014/main" id="{2AA21767-9527-AB97-E932-A2AF78B596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5526" y="2555085"/>
            <a:ext cx="1450975" cy="515145"/>
          </a:xfrm>
          <a:prstGeom prst="rect">
            <a:avLst/>
          </a:prstGeom>
          <a:solidFill>
            <a:srgbClr val="00676C"/>
          </a:solidFill>
          <a:ln w="19050">
            <a:solidFill>
              <a:srgbClr val="00676C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ca-ES"/>
            </a:defPPr>
            <a:lvl1pPr algn="ctr">
              <a:spcBef>
                <a:spcPct val="0"/>
              </a:spcBef>
              <a:buClrTx/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ca-ES"/>
              <a:t>Dispositius de comunicació</a:t>
            </a:r>
          </a:p>
        </p:txBody>
      </p:sp>
      <p:sp>
        <p:nvSpPr>
          <p:cNvPr id="22" name="QuadreDeText 110">
            <a:extLst>
              <a:ext uri="{FF2B5EF4-FFF2-40B4-BE49-F238E27FC236}">
                <a16:creationId xmlns:a16="http://schemas.microsoft.com/office/drawing/2014/main" id="{1C2B669B-9231-247E-1E27-01D3CCAC7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7114" y="5037555"/>
            <a:ext cx="1450975" cy="553044"/>
          </a:xfrm>
          <a:prstGeom prst="rect">
            <a:avLst/>
          </a:prstGeom>
          <a:solidFill>
            <a:srgbClr val="00676C"/>
          </a:solidFill>
          <a:ln w="19050">
            <a:solidFill>
              <a:srgbClr val="00676C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ca-ES"/>
            </a:defPPr>
            <a:lvl1pPr algn="ctr">
              <a:spcBef>
                <a:spcPct val="0"/>
              </a:spcBef>
              <a:buClrTx/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ca-ES" dirty="0"/>
              <a:t>Locals electorals</a:t>
            </a:r>
          </a:p>
        </p:txBody>
      </p:sp>
      <p:sp>
        <p:nvSpPr>
          <p:cNvPr id="23" name="QuadreDeText 110">
            <a:extLst>
              <a:ext uri="{FF2B5EF4-FFF2-40B4-BE49-F238E27FC236}">
                <a16:creationId xmlns:a16="http://schemas.microsoft.com/office/drawing/2014/main" id="{C32CB28E-C6DA-A609-1FDA-B0679110E9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7114" y="5638550"/>
            <a:ext cx="1450975" cy="553044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>
                <a:solidFill>
                  <a:srgbClr val="000000"/>
                </a:solidFill>
              </a:rPr>
              <a:t>Ajuntaments</a:t>
            </a:r>
          </a:p>
        </p:txBody>
      </p:sp>
      <p:grpSp>
        <p:nvGrpSpPr>
          <p:cNvPr id="24" name="Grupo 7">
            <a:extLst>
              <a:ext uri="{FF2B5EF4-FFF2-40B4-BE49-F238E27FC236}">
                <a16:creationId xmlns:a16="http://schemas.microsoft.com/office/drawing/2014/main" id="{FC0CF0C2-8F08-4102-C426-275BAB6CF3B9}"/>
              </a:ext>
            </a:extLst>
          </p:cNvPr>
          <p:cNvGrpSpPr>
            <a:grpSpLocks/>
          </p:cNvGrpSpPr>
          <p:nvPr/>
        </p:nvGrpSpPr>
        <p:grpSpPr bwMode="auto">
          <a:xfrm>
            <a:off x="652776" y="4728296"/>
            <a:ext cx="1450975" cy="863600"/>
            <a:chOff x="374794" y="4666688"/>
            <a:chExt cx="1296143" cy="864000"/>
          </a:xfrm>
        </p:grpSpPr>
        <p:pic>
          <p:nvPicPr>
            <p:cNvPr id="25" name="Picture 81" descr="PROCICAT: pla d'actuació per pandèmies">
              <a:extLst>
                <a:ext uri="{FF2B5EF4-FFF2-40B4-BE49-F238E27FC236}">
                  <a16:creationId xmlns:a16="http://schemas.microsoft.com/office/drawing/2014/main" id="{14BF0EC7-1CB0-98D4-FF61-ACBCA91F53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544"/>
            <a:stretch>
              <a:fillRect/>
            </a:stretch>
          </p:blipFill>
          <p:spPr bwMode="auto">
            <a:xfrm>
              <a:off x="377098" y="4666688"/>
              <a:ext cx="1293839" cy="86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Rectángulo 6">
              <a:extLst>
                <a:ext uri="{FF2B5EF4-FFF2-40B4-BE49-F238E27FC236}">
                  <a16:creationId xmlns:a16="http://schemas.microsoft.com/office/drawing/2014/main" id="{F6DE555D-7C42-63F7-BC9C-C988E54DFF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794" y="4897279"/>
              <a:ext cx="129383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anose="05020102010507070707" pitchFamily="18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ca-ES" altLang="ca-ES" b="1">
                  <a:solidFill>
                    <a:schemeClr val="bg1"/>
                  </a:solidFill>
                  <a:latin typeface="OpenSansRegular"/>
                </a:rPr>
                <a:t>PROCICAT</a:t>
              </a:r>
            </a:p>
          </p:txBody>
        </p:sp>
      </p:grpSp>
      <p:cxnSp>
        <p:nvCxnSpPr>
          <p:cNvPr id="27" name="Conector recto de flecha 157">
            <a:extLst>
              <a:ext uri="{FF2B5EF4-FFF2-40B4-BE49-F238E27FC236}">
                <a16:creationId xmlns:a16="http://schemas.microsoft.com/office/drawing/2014/main" id="{4C47D8AA-01A4-47AC-F8B0-8CDE6CB2CE1A}"/>
              </a:ext>
            </a:extLst>
          </p:cNvPr>
          <p:cNvCxnSpPr>
            <a:cxnSpLocks/>
            <a:stCxn id="19" idx="1"/>
            <a:endCxn id="20" idx="3"/>
          </p:cNvCxnSpPr>
          <p:nvPr/>
        </p:nvCxnSpPr>
        <p:spPr bwMode="auto">
          <a:xfrm flipH="1">
            <a:off x="2103751" y="3679456"/>
            <a:ext cx="749300" cy="1548"/>
          </a:xfrm>
          <a:prstGeom prst="straightConnector1">
            <a:avLst/>
          </a:prstGeom>
          <a:noFill/>
          <a:ln w="63500">
            <a:solidFill>
              <a:srgbClr val="00676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Conector recto de flecha 157">
            <a:extLst>
              <a:ext uri="{FF2B5EF4-FFF2-40B4-BE49-F238E27FC236}">
                <a16:creationId xmlns:a16="http://schemas.microsoft.com/office/drawing/2014/main" id="{D29A8FB8-C052-5A55-109D-606868CE288E}"/>
              </a:ext>
            </a:extLst>
          </p:cNvPr>
          <p:cNvCxnSpPr>
            <a:cxnSpLocks/>
            <a:stCxn id="19" idx="2"/>
            <a:endCxn id="18" idx="0"/>
          </p:cNvCxnSpPr>
          <p:nvPr/>
        </p:nvCxnSpPr>
        <p:spPr bwMode="auto">
          <a:xfrm>
            <a:off x="3577745" y="3937502"/>
            <a:ext cx="0" cy="1437326"/>
          </a:xfrm>
          <a:prstGeom prst="straightConnector1">
            <a:avLst/>
          </a:prstGeom>
          <a:noFill/>
          <a:ln w="63500">
            <a:solidFill>
              <a:srgbClr val="00676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Conector recto de flecha 157">
            <a:extLst>
              <a:ext uri="{FF2B5EF4-FFF2-40B4-BE49-F238E27FC236}">
                <a16:creationId xmlns:a16="http://schemas.microsoft.com/office/drawing/2014/main" id="{11E8F9C6-17E3-47AE-459B-E6FEF87988E8}"/>
              </a:ext>
            </a:extLst>
          </p:cNvPr>
          <p:cNvCxnSpPr>
            <a:cxnSpLocks/>
            <a:endCxn id="18" idx="1"/>
          </p:cNvCxnSpPr>
          <p:nvPr/>
        </p:nvCxnSpPr>
        <p:spPr bwMode="auto">
          <a:xfrm>
            <a:off x="2101172" y="5612528"/>
            <a:ext cx="751879" cy="0"/>
          </a:xfrm>
          <a:prstGeom prst="straightConnector1">
            <a:avLst/>
          </a:prstGeom>
          <a:noFill/>
          <a:ln w="63500">
            <a:solidFill>
              <a:srgbClr val="00676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Conector recto de flecha 157">
            <a:extLst>
              <a:ext uri="{FF2B5EF4-FFF2-40B4-BE49-F238E27FC236}">
                <a16:creationId xmlns:a16="http://schemas.microsoft.com/office/drawing/2014/main" id="{A596D1AE-9B2B-6A29-7D62-437E23CEE45E}"/>
              </a:ext>
            </a:extLst>
          </p:cNvPr>
          <p:cNvCxnSpPr>
            <a:cxnSpLocks/>
            <a:stCxn id="19" idx="0"/>
            <a:endCxn id="17" idx="2"/>
          </p:cNvCxnSpPr>
          <p:nvPr/>
        </p:nvCxnSpPr>
        <p:spPr bwMode="auto">
          <a:xfrm flipH="1" flipV="1">
            <a:off x="3576158" y="3086106"/>
            <a:ext cx="1587" cy="335304"/>
          </a:xfrm>
          <a:prstGeom prst="straightConnector1">
            <a:avLst/>
          </a:prstGeom>
          <a:noFill/>
          <a:ln w="63500">
            <a:solidFill>
              <a:srgbClr val="00676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Conector: angular 218">
            <a:extLst>
              <a:ext uri="{FF2B5EF4-FFF2-40B4-BE49-F238E27FC236}">
                <a16:creationId xmlns:a16="http://schemas.microsoft.com/office/drawing/2014/main" id="{3C2CF3C2-9F0F-F02A-701C-901D06F16D18}"/>
              </a:ext>
            </a:extLst>
          </p:cNvPr>
          <p:cNvCxnSpPr>
            <a:cxnSpLocks/>
            <a:stCxn id="19" idx="2"/>
            <a:endCxn id="22" idx="0"/>
          </p:cNvCxnSpPr>
          <p:nvPr/>
        </p:nvCxnSpPr>
        <p:spPr bwMode="auto">
          <a:xfrm rot="16200000" flipH="1">
            <a:off x="4040147" y="3475099"/>
            <a:ext cx="1100053" cy="2024857"/>
          </a:xfrm>
          <a:prstGeom prst="bentConnector3">
            <a:avLst>
              <a:gd name="adj1" fmla="val 69118"/>
            </a:avLst>
          </a:prstGeom>
          <a:noFill/>
          <a:ln w="63500">
            <a:solidFill>
              <a:srgbClr val="00676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Conector recto de flecha 157">
            <a:extLst>
              <a:ext uri="{FF2B5EF4-FFF2-40B4-BE49-F238E27FC236}">
                <a16:creationId xmlns:a16="http://schemas.microsoft.com/office/drawing/2014/main" id="{23A15FD5-51D5-6A66-FC64-7AC5C524078B}"/>
              </a:ext>
            </a:extLst>
          </p:cNvPr>
          <p:cNvCxnSpPr>
            <a:cxnSpLocks/>
            <a:stCxn id="18" idx="3"/>
          </p:cNvCxnSpPr>
          <p:nvPr/>
        </p:nvCxnSpPr>
        <p:spPr bwMode="auto">
          <a:xfrm flipV="1">
            <a:off x="4302439" y="5612528"/>
            <a:ext cx="573087" cy="0"/>
          </a:xfrm>
          <a:prstGeom prst="straightConnector1">
            <a:avLst/>
          </a:prstGeom>
          <a:noFill/>
          <a:ln w="63500">
            <a:solidFill>
              <a:srgbClr val="00676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Conector recto de flecha 157">
            <a:extLst>
              <a:ext uri="{FF2B5EF4-FFF2-40B4-BE49-F238E27FC236}">
                <a16:creationId xmlns:a16="http://schemas.microsoft.com/office/drawing/2014/main" id="{76EC2A80-C45A-FD96-5774-A59A527338EC}"/>
              </a:ext>
            </a:extLst>
          </p:cNvPr>
          <p:cNvCxnSpPr>
            <a:cxnSpLocks/>
            <a:stCxn id="19" idx="3"/>
            <a:endCxn id="34" idx="1"/>
          </p:cNvCxnSpPr>
          <p:nvPr/>
        </p:nvCxnSpPr>
        <p:spPr bwMode="auto">
          <a:xfrm>
            <a:off x="4302439" y="3679456"/>
            <a:ext cx="2646362" cy="12700"/>
          </a:xfrm>
          <a:prstGeom prst="straightConnector1">
            <a:avLst/>
          </a:prstGeom>
          <a:noFill/>
          <a:ln w="63500">
            <a:solidFill>
              <a:srgbClr val="00676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" name="QuadreDeText 110">
            <a:extLst>
              <a:ext uri="{FF2B5EF4-FFF2-40B4-BE49-F238E27FC236}">
                <a16:creationId xmlns:a16="http://schemas.microsoft.com/office/drawing/2014/main" id="{63A264CA-ED65-2E55-8AC7-1F830AD45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801" y="3434110"/>
            <a:ext cx="1449388" cy="516092"/>
          </a:xfrm>
          <a:prstGeom prst="rect">
            <a:avLst/>
          </a:prstGeom>
          <a:solidFill>
            <a:srgbClr val="00676C"/>
          </a:solidFill>
          <a:ln w="19050">
            <a:solidFill>
              <a:srgbClr val="00676C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ca-ES"/>
            </a:defPPr>
            <a:lvl1pPr algn="ctr">
              <a:spcBef>
                <a:spcPct val="0"/>
              </a:spcBef>
              <a:buClrTx/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ca-ES"/>
              <a:t>Dispositiu pel vot exterior</a:t>
            </a:r>
          </a:p>
        </p:txBody>
      </p:sp>
      <p:sp>
        <p:nvSpPr>
          <p:cNvPr id="35" name="QuadreDeText 110">
            <a:extLst>
              <a:ext uri="{FF2B5EF4-FFF2-40B4-BE49-F238E27FC236}">
                <a16:creationId xmlns:a16="http://schemas.microsoft.com/office/drawing/2014/main" id="{F0F4B7C9-A454-B81E-5EB9-6A402999D5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776" y="5661746"/>
            <a:ext cx="1450975" cy="71958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a-ES" altLang="ca-ES" sz="1000" b="1" dirty="0">
                <a:solidFill>
                  <a:srgbClr val="000000"/>
                </a:solidFill>
              </a:rPr>
              <a:t>Comissió Tècnica Pla </a:t>
            </a:r>
            <a:r>
              <a:rPr lang="ca-ES" altLang="ca-ES" sz="1000" b="1" dirty="0" err="1">
                <a:solidFill>
                  <a:srgbClr val="000000"/>
                </a:solidFill>
              </a:rPr>
              <a:t>Desconfinament</a:t>
            </a:r>
            <a:r>
              <a:rPr lang="ca-ES" altLang="ca-ES" sz="1000" b="1" dirty="0">
                <a:solidFill>
                  <a:srgbClr val="000000"/>
                </a:solidFill>
              </a:rPr>
              <a:t> Administracions Locals</a:t>
            </a:r>
          </a:p>
        </p:txBody>
      </p:sp>
      <p:sp>
        <p:nvSpPr>
          <p:cNvPr id="36" name="QuadreDeText 110">
            <a:extLst>
              <a:ext uri="{FF2B5EF4-FFF2-40B4-BE49-F238E27FC236}">
                <a16:creationId xmlns:a16="http://schemas.microsoft.com/office/drawing/2014/main" id="{E0EB9DCE-EB30-B9C6-8FE2-D06F09A64F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2764" y="5174338"/>
            <a:ext cx="1495425" cy="8636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 dirty="0">
                <a:solidFill>
                  <a:srgbClr val="000000"/>
                </a:solidFill>
              </a:rPr>
              <a:t>Juntes electorals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 dirty="0">
                <a:solidFill>
                  <a:srgbClr val="000000"/>
                </a:solidFill>
              </a:rPr>
              <a:t>Oficina del Cens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 dirty="0">
                <a:solidFill>
                  <a:srgbClr val="000000"/>
                </a:solidFill>
              </a:rPr>
              <a:t>Correus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 dirty="0">
                <a:solidFill>
                  <a:srgbClr val="000000"/>
                </a:solidFill>
              </a:rPr>
              <a:t>Delegació Govern</a:t>
            </a:r>
          </a:p>
        </p:txBody>
      </p:sp>
      <p:cxnSp>
        <p:nvCxnSpPr>
          <p:cNvPr id="37" name="Conector: angular 218">
            <a:extLst>
              <a:ext uri="{FF2B5EF4-FFF2-40B4-BE49-F238E27FC236}">
                <a16:creationId xmlns:a16="http://schemas.microsoft.com/office/drawing/2014/main" id="{FB62EDA2-5D16-0A38-EE9C-6174D5B6F53C}"/>
              </a:ext>
            </a:extLst>
          </p:cNvPr>
          <p:cNvCxnSpPr>
            <a:cxnSpLocks/>
            <a:stCxn id="19" idx="2"/>
            <a:endCxn id="36" idx="0"/>
          </p:cNvCxnSpPr>
          <p:nvPr/>
        </p:nvCxnSpPr>
        <p:spPr bwMode="auto">
          <a:xfrm rot="16200000" flipH="1">
            <a:off x="4995693" y="2519554"/>
            <a:ext cx="1236836" cy="4072732"/>
          </a:xfrm>
          <a:prstGeom prst="bentConnector3">
            <a:avLst>
              <a:gd name="adj1" fmla="val 61090"/>
            </a:avLst>
          </a:prstGeom>
          <a:noFill/>
          <a:ln w="63500">
            <a:solidFill>
              <a:srgbClr val="00676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Conector recto de flecha 157">
            <a:extLst>
              <a:ext uri="{FF2B5EF4-FFF2-40B4-BE49-F238E27FC236}">
                <a16:creationId xmlns:a16="http://schemas.microsoft.com/office/drawing/2014/main" id="{36D7D981-1C44-7A28-C521-FC59836BAF82}"/>
              </a:ext>
            </a:extLst>
          </p:cNvPr>
          <p:cNvCxnSpPr>
            <a:cxnSpLocks/>
            <a:stCxn id="36" idx="1"/>
          </p:cNvCxnSpPr>
          <p:nvPr/>
        </p:nvCxnSpPr>
        <p:spPr bwMode="auto">
          <a:xfrm flipH="1">
            <a:off x="6326502" y="5606138"/>
            <a:ext cx="576262" cy="0"/>
          </a:xfrm>
          <a:prstGeom prst="straightConnector1">
            <a:avLst/>
          </a:prstGeom>
          <a:noFill/>
          <a:ln w="63500">
            <a:solidFill>
              <a:srgbClr val="00676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" name="QuadreDeText 110">
            <a:extLst>
              <a:ext uri="{FF2B5EF4-FFF2-40B4-BE49-F238E27FC236}">
                <a16:creationId xmlns:a16="http://schemas.microsoft.com/office/drawing/2014/main" id="{AFD49368-1D0A-B02B-5230-A0E8061B2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5526" y="4014370"/>
            <a:ext cx="1450975" cy="51514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>
                <a:solidFill>
                  <a:srgbClr val="000000"/>
                </a:solidFill>
              </a:rPr>
              <a:t>Taula de Partits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>
                <a:solidFill>
                  <a:srgbClr val="000000"/>
                </a:solidFill>
              </a:rPr>
              <a:t>Parlament</a:t>
            </a:r>
          </a:p>
        </p:txBody>
      </p:sp>
      <p:cxnSp>
        <p:nvCxnSpPr>
          <p:cNvPr id="40" name="Conector: angular 218">
            <a:extLst>
              <a:ext uri="{FF2B5EF4-FFF2-40B4-BE49-F238E27FC236}">
                <a16:creationId xmlns:a16="http://schemas.microsoft.com/office/drawing/2014/main" id="{873EDC83-FB4C-909C-8A34-8EFB11CF4CF9}"/>
              </a:ext>
            </a:extLst>
          </p:cNvPr>
          <p:cNvCxnSpPr>
            <a:cxnSpLocks/>
            <a:stCxn id="19" idx="3"/>
            <a:endCxn id="39" idx="0"/>
          </p:cNvCxnSpPr>
          <p:nvPr/>
        </p:nvCxnSpPr>
        <p:spPr bwMode="auto">
          <a:xfrm>
            <a:off x="4302439" y="3679456"/>
            <a:ext cx="1298575" cy="334914"/>
          </a:xfrm>
          <a:prstGeom prst="bentConnector2">
            <a:avLst/>
          </a:prstGeom>
          <a:noFill/>
          <a:ln w="63500">
            <a:solidFill>
              <a:srgbClr val="00676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Oval 26">
            <a:extLst>
              <a:ext uri="{FF2B5EF4-FFF2-40B4-BE49-F238E27FC236}">
                <a16:creationId xmlns:a16="http://schemas.microsoft.com/office/drawing/2014/main" id="{5550C7A4-9E84-F7EE-3C74-AB3AF9E2B6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5072" y="1993260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PROCESSOS</a:t>
            </a:r>
          </a:p>
        </p:txBody>
      </p:sp>
      <p:sp>
        <p:nvSpPr>
          <p:cNvPr id="4" name="Oval 26">
            <a:extLst>
              <a:ext uri="{FF2B5EF4-FFF2-40B4-BE49-F238E27FC236}">
                <a16:creationId xmlns:a16="http://schemas.microsoft.com/office/drawing/2014/main" id="{A7914D01-5982-BCED-5790-F8A0D18159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5072" y="1633220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Talent</a:t>
            </a:r>
          </a:p>
        </p:txBody>
      </p:sp>
      <p:sp>
        <p:nvSpPr>
          <p:cNvPr id="5" name="Oval 26">
            <a:extLst>
              <a:ext uri="{FF2B5EF4-FFF2-40B4-BE49-F238E27FC236}">
                <a16:creationId xmlns:a16="http://schemas.microsoft.com/office/drawing/2014/main" id="{27533846-4A4F-6F02-11FE-C6D7EE5F5A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5072" y="913140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Governança</a:t>
            </a:r>
          </a:p>
        </p:txBody>
      </p:sp>
      <p:sp>
        <p:nvSpPr>
          <p:cNvPr id="6" name="Oval 26">
            <a:extLst>
              <a:ext uri="{FF2B5EF4-FFF2-40B4-BE49-F238E27FC236}">
                <a16:creationId xmlns:a16="http://schemas.microsoft.com/office/drawing/2014/main" id="{F17875D3-50EE-83DE-4112-0839823678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5072" y="1273180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Organització</a:t>
            </a:r>
          </a:p>
        </p:txBody>
      </p:sp>
    </p:spTree>
    <p:extLst>
      <p:ext uri="{BB962C8B-B14F-4D97-AF65-F5344CB8AC3E}">
        <p14:creationId xmlns:p14="http://schemas.microsoft.com/office/powerpoint/2010/main" val="23250778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86" name="Conector: angular 218">
            <a:extLst>
              <a:ext uri="{FF2B5EF4-FFF2-40B4-BE49-F238E27FC236}">
                <a16:creationId xmlns:a16="http://schemas.microsoft.com/office/drawing/2014/main" id="{3CF0FE95-511E-48AA-A7F6-2AA90850FFD3}"/>
              </a:ext>
            </a:extLst>
          </p:cNvPr>
          <p:cNvCxnSpPr>
            <a:cxnSpLocks/>
          </p:cNvCxnSpPr>
          <p:nvPr/>
        </p:nvCxnSpPr>
        <p:spPr bwMode="auto">
          <a:xfrm rot="16200000" flipH="1">
            <a:off x="3001776" y="3162531"/>
            <a:ext cx="494780" cy="3642478"/>
          </a:xfrm>
          <a:prstGeom prst="bentConnector3">
            <a:avLst>
              <a:gd name="adj1" fmla="val 50000"/>
            </a:avLst>
          </a:prstGeom>
          <a:noFill/>
          <a:ln w="63500">
            <a:solidFill>
              <a:srgbClr val="00676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42" name="Títol 1">
            <a:extLst>
              <a:ext uri="{FF2B5EF4-FFF2-40B4-BE49-F238E27FC236}">
                <a16:creationId xmlns:a16="http://schemas.microsoft.com/office/drawing/2014/main" id="{7585E9DD-CF22-4FF5-B3B0-163F5D7A4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01" y="410401"/>
            <a:ext cx="8409613" cy="579601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ca-ES" sz="2800" b="1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Dispositiu COVID-19</a:t>
            </a:r>
          </a:p>
        </p:txBody>
      </p:sp>
      <p:sp>
        <p:nvSpPr>
          <p:cNvPr id="10244" name="QuadreDeText 110">
            <a:extLst>
              <a:ext uri="{FF2B5EF4-FFF2-40B4-BE49-F238E27FC236}">
                <a16:creationId xmlns:a16="http://schemas.microsoft.com/office/drawing/2014/main" id="{B702213C-F836-4BBB-8A0F-1F01BFB3D4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2675" y="2996952"/>
            <a:ext cx="1582737" cy="468313"/>
          </a:xfrm>
          <a:prstGeom prst="rect">
            <a:avLst/>
          </a:prstGeom>
          <a:solidFill>
            <a:srgbClr val="92B9E4"/>
          </a:solidFill>
          <a:ln w="19050">
            <a:solidFill>
              <a:srgbClr val="92B9E4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>
                <a:solidFill>
                  <a:schemeClr val="bg1"/>
                </a:solidFill>
              </a:rPr>
              <a:t>Vot presencial segur</a:t>
            </a:r>
          </a:p>
        </p:txBody>
      </p:sp>
      <p:sp>
        <p:nvSpPr>
          <p:cNvPr id="10245" name="QuadreDeText 110">
            <a:extLst>
              <a:ext uri="{FF2B5EF4-FFF2-40B4-BE49-F238E27FC236}">
                <a16:creationId xmlns:a16="http://schemas.microsoft.com/office/drawing/2014/main" id="{F901121D-0C12-413F-B102-9822830E4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1087" y="2312615"/>
            <a:ext cx="1582738" cy="46831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 dirty="0">
                <a:solidFill>
                  <a:srgbClr val="000000"/>
                </a:solidFill>
              </a:rPr>
              <a:t>Oficina del Cens Electoral</a:t>
            </a:r>
          </a:p>
        </p:txBody>
      </p:sp>
      <p:sp>
        <p:nvSpPr>
          <p:cNvPr id="10246" name="QuadreDeText 110">
            <a:extLst>
              <a:ext uri="{FF2B5EF4-FFF2-40B4-BE49-F238E27FC236}">
                <a16:creationId xmlns:a16="http://schemas.microsoft.com/office/drawing/2014/main" id="{613128E3-E152-4633-85D5-413667EDCB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9662" y="5973465"/>
            <a:ext cx="1582738" cy="35877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 dirty="0">
                <a:solidFill>
                  <a:srgbClr val="000000"/>
                </a:solidFill>
              </a:rPr>
              <a:t>Juntes Electorals</a:t>
            </a:r>
          </a:p>
        </p:txBody>
      </p:sp>
      <p:sp>
        <p:nvSpPr>
          <p:cNvPr id="10247" name="QuadreDeText 110">
            <a:extLst>
              <a:ext uri="{FF2B5EF4-FFF2-40B4-BE49-F238E27FC236}">
                <a16:creationId xmlns:a16="http://schemas.microsoft.com/office/drawing/2014/main" id="{C4E54D34-BBB4-45F8-92B2-5A780F546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6912" y="4268068"/>
            <a:ext cx="1584325" cy="468312"/>
          </a:xfrm>
          <a:prstGeom prst="rect">
            <a:avLst/>
          </a:prstGeom>
          <a:noFill/>
          <a:ln w="19050">
            <a:solidFill>
              <a:srgbClr val="00676C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ca-ES"/>
            </a:defPPr>
            <a:lvl1pPr algn="ctr">
              <a:buClrTx/>
              <a:buFontTx/>
              <a:buNone/>
              <a:defRPr sz="1200" b="1">
                <a:solidFill>
                  <a:srgbClr val="C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r>
              <a:rPr lang="ca-ES" altLang="ca-ES">
                <a:solidFill>
                  <a:srgbClr val="00676C"/>
                </a:solidFill>
              </a:rPr>
              <a:t>PROCICAT</a:t>
            </a:r>
          </a:p>
        </p:txBody>
      </p:sp>
      <p:sp>
        <p:nvSpPr>
          <p:cNvPr id="10248" name="QuadreDeText 110">
            <a:extLst>
              <a:ext uri="{FF2B5EF4-FFF2-40B4-BE49-F238E27FC236}">
                <a16:creationId xmlns:a16="http://schemas.microsoft.com/office/drawing/2014/main" id="{CF3DE689-BB85-4622-BE44-BAE34AAE7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6912" y="3620368"/>
            <a:ext cx="1584325" cy="466725"/>
          </a:xfrm>
          <a:prstGeom prst="rect">
            <a:avLst/>
          </a:prstGeom>
          <a:solidFill>
            <a:srgbClr val="00676C"/>
          </a:solidFill>
          <a:ln w="19050">
            <a:solidFill>
              <a:srgbClr val="00676C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ca-ES"/>
            </a:defPPr>
            <a:lvl1pPr algn="ctr">
              <a:buClrTx/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r>
              <a:rPr lang="ca-ES" altLang="ca-ES"/>
              <a:t>Oficina de seguretat</a:t>
            </a:r>
          </a:p>
        </p:txBody>
      </p:sp>
      <p:sp>
        <p:nvSpPr>
          <p:cNvPr id="10249" name="QuadreDeText 110">
            <a:extLst>
              <a:ext uri="{FF2B5EF4-FFF2-40B4-BE49-F238E27FC236}">
                <a16:creationId xmlns:a16="http://schemas.microsoft.com/office/drawing/2014/main" id="{50F55120-6368-4316-8496-AEF656FF1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2675" y="3553246"/>
            <a:ext cx="1584325" cy="466725"/>
          </a:xfrm>
          <a:prstGeom prst="rect">
            <a:avLst/>
          </a:prstGeom>
          <a:solidFill>
            <a:srgbClr val="00676C"/>
          </a:solidFill>
          <a:ln w="19050">
            <a:solidFill>
              <a:srgbClr val="00676C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ca-ES"/>
            </a:defPPr>
            <a:lvl1pPr algn="ctr">
              <a:buClrTx/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r>
              <a:rPr lang="ca-ES" altLang="ca-ES"/>
              <a:t>Centre Recollida Informació</a:t>
            </a:r>
          </a:p>
        </p:txBody>
      </p:sp>
      <p:sp>
        <p:nvSpPr>
          <p:cNvPr id="10250" name="QuadreDeText 110">
            <a:extLst>
              <a:ext uri="{FF2B5EF4-FFF2-40B4-BE49-F238E27FC236}">
                <a16:creationId xmlns:a16="http://schemas.microsoft.com/office/drawing/2014/main" id="{DFE690D7-8CBA-45AE-9B49-3258E14D24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353" y="3620368"/>
            <a:ext cx="1584325" cy="1116012"/>
          </a:xfrm>
          <a:prstGeom prst="rect">
            <a:avLst/>
          </a:prstGeom>
          <a:solidFill>
            <a:srgbClr val="00676C"/>
          </a:solidFill>
          <a:ln w="19050">
            <a:solidFill>
              <a:srgbClr val="00676C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ca-ES"/>
            </a:defPPr>
            <a:lvl1pPr algn="ctr">
              <a:buClrTx/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r>
              <a:rPr lang="ca-ES" altLang="ca-ES"/>
              <a:t>Sub-direcció general de Processos Electorals</a:t>
            </a:r>
          </a:p>
        </p:txBody>
      </p:sp>
      <p:sp>
        <p:nvSpPr>
          <p:cNvPr id="10251" name="QuadreDeText 110">
            <a:extLst>
              <a:ext uri="{FF2B5EF4-FFF2-40B4-BE49-F238E27FC236}">
                <a16:creationId xmlns:a16="http://schemas.microsoft.com/office/drawing/2014/main" id="{ED25CCAC-325C-48DE-8C08-705EF4155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7625" y="5804941"/>
            <a:ext cx="1582737" cy="360363"/>
          </a:xfrm>
          <a:prstGeom prst="rect">
            <a:avLst/>
          </a:prstGeom>
          <a:solidFill>
            <a:srgbClr val="92B9E4"/>
          </a:solidFill>
          <a:ln w="19050">
            <a:solidFill>
              <a:srgbClr val="92B9E4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 dirty="0">
                <a:solidFill>
                  <a:schemeClr val="bg1"/>
                </a:solidFill>
              </a:rPr>
              <a:t>Vot per correu</a:t>
            </a:r>
          </a:p>
        </p:txBody>
      </p:sp>
      <p:sp>
        <p:nvSpPr>
          <p:cNvPr id="10252" name="QuadreDeText 110">
            <a:extLst>
              <a:ext uri="{FF2B5EF4-FFF2-40B4-BE49-F238E27FC236}">
                <a16:creationId xmlns:a16="http://schemas.microsoft.com/office/drawing/2014/main" id="{D3BCEFC6-D246-48AA-B3C8-46926D05B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8100" y="2366590"/>
            <a:ext cx="1584325" cy="36036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>
                <a:solidFill>
                  <a:srgbClr val="000000"/>
                </a:solidFill>
              </a:rPr>
              <a:t>Ajuntaments</a:t>
            </a:r>
          </a:p>
        </p:txBody>
      </p:sp>
      <p:sp>
        <p:nvSpPr>
          <p:cNvPr id="10253" name="QuadreDeText 110">
            <a:extLst>
              <a:ext uri="{FF2B5EF4-FFF2-40B4-BE49-F238E27FC236}">
                <a16:creationId xmlns:a16="http://schemas.microsoft.com/office/drawing/2014/main" id="{A92B4D48-233C-4A6B-B318-168524A6E6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6037" y="2996952"/>
            <a:ext cx="1584325" cy="468313"/>
          </a:xfrm>
          <a:prstGeom prst="rect">
            <a:avLst/>
          </a:prstGeom>
          <a:noFill/>
          <a:ln w="19050">
            <a:solidFill>
              <a:srgbClr val="92B9E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 dirty="0">
                <a:solidFill>
                  <a:srgbClr val="92B9E4"/>
                </a:solidFill>
              </a:rPr>
              <a:t>Auditoria de seguretat</a:t>
            </a:r>
          </a:p>
        </p:txBody>
      </p:sp>
      <p:sp>
        <p:nvSpPr>
          <p:cNvPr id="10254" name="QuadreDeText 110">
            <a:extLst>
              <a:ext uri="{FF2B5EF4-FFF2-40B4-BE49-F238E27FC236}">
                <a16:creationId xmlns:a16="http://schemas.microsoft.com/office/drawing/2014/main" id="{E2B568E8-6580-406A-AD5D-DD8711EB0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075" y="5231160"/>
            <a:ext cx="1584325" cy="46831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>
                <a:solidFill>
                  <a:srgbClr val="000000"/>
                </a:solidFill>
              </a:rPr>
              <a:t>Partits Polítics</a:t>
            </a:r>
          </a:p>
        </p:txBody>
      </p:sp>
      <p:sp>
        <p:nvSpPr>
          <p:cNvPr id="10255" name="QuadreDeText 110">
            <a:extLst>
              <a:ext uri="{FF2B5EF4-FFF2-40B4-BE49-F238E27FC236}">
                <a16:creationId xmlns:a16="http://schemas.microsoft.com/office/drawing/2014/main" id="{2E169C73-92CF-4343-AB0B-F94DC366E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7625" y="5231160"/>
            <a:ext cx="1582737" cy="468312"/>
          </a:xfrm>
          <a:prstGeom prst="rect">
            <a:avLst/>
          </a:prstGeom>
          <a:solidFill>
            <a:srgbClr val="92B9E4"/>
          </a:solidFill>
          <a:ln w="19050">
            <a:solidFill>
              <a:srgbClr val="92B9E4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>
                <a:solidFill>
                  <a:schemeClr val="bg1"/>
                </a:solidFill>
              </a:rPr>
              <a:t>Informació a partits</a:t>
            </a:r>
          </a:p>
        </p:txBody>
      </p:sp>
      <p:sp>
        <p:nvSpPr>
          <p:cNvPr id="10256" name="QuadreDeText 110">
            <a:extLst>
              <a:ext uri="{FF2B5EF4-FFF2-40B4-BE49-F238E27FC236}">
                <a16:creationId xmlns:a16="http://schemas.microsoft.com/office/drawing/2014/main" id="{205A4A9E-822B-4C57-9FD3-8F065AA57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2675" y="4088234"/>
            <a:ext cx="1582737" cy="468312"/>
          </a:xfrm>
          <a:prstGeom prst="rect">
            <a:avLst/>
          </a:prstGeom>
          <a:solidFill>
            <a:srgbClr val="00676C"/>
          </a:solidFill>
          <a:ln w="19050">
            <a:solidFill>
              <a:srgbClr val="00676C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ca-ES"/>
            </a:defPPr>
            <a:lvl1pPr algn="ctr">
              <a:buClrTx/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r>
              <a:rPr lang="ca-ES" altLang="ca-ES"/>
              <a:t>Dispositiu Escrutini General</a:t>
            </a:r>
          </a:p>
        </p:txBody>
      </p:sp>
      <p:sp>
        <p:nvSpPr>
          <p:cNvPr id="10257" name="QuadreDeText 110">
            <a:extLst>
              <a:ext uri="{FF2B5EF4-FFF2-40B4-BE49-F238E27FC236}">
                <a16:creationId xmlns:a16="http://schemas.microsoft.com/office/drawing/2014/main" id="{0F0A820D-DD67-49B7-94E0-D9D5088D3D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2675" y="4616871"/>
            <a:ext cx="1582737" cy="468313"/>
          </a:xfrm>
          <a:prstGeom prst="rect">
            <a:avLst/>
          </a:prstGeom>
          <a:solidFill>
            <a:srgbClr val="00676C"/>
          </a:solidFill>
          <a:ln w="19050">
            <a:solidFill>
              <a:srgbClr val="00676C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ca-ES"/>
            </a:defPPr>
            <a:lvl1pPr algn="ctr">
              <a:buClrTx/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r>
              <a:rPr lang="ca-ES" altLang="ca-ES" dirty="0"/>
              <a:t>Dispositiu al Parlament</a:t>
            </a:r>
          </a:p>
        </p:txBody>
      </p:sp>
      <p:cxnSp>
        <p:nvCxnSpPr>
          <p:cNvPr id="10258" name="Conector recto de flecha 2">
            <a:extLst>
              <a:ext uri="{FF2B5EF4-FFF2-40B4-BE49-F238E27FC236}">
                <a16:creationId xmlns:a16="http://schemas.microsoft.com/office/drawing/2014/main" id="{F4F43361-704D-4AB1-BC61-E3DDF2C3B6E8}"/>
              </a:ext>
            </a:extLst>
          </p:cNvPr>
          <p:cNvCxnSpPr>
            <a:cxnSpLocks/>
            <a:stCxn id="10250" idx="3"/>
            <a:endCxn id="10267" idx="1"/>
          </p:cNvCxnSpPr>
          <p:nvPr/>
        </p:nvCxnSpPr>
        <p:spPr bwMode="auto">
          <a:xfrm>
            <a:off x="2198678" y="4178374"/>
            <a:ext cx="2058947" cy="0"/>
          </a:xfrm>
          <a:prstGeom prst="straightConnector1">
            <a:avLst/>
          </a:prstGeom>
          <a:noFill/>
          <a:ln w="63500">
            <a:solidFill>
              <a:srgbClr val="00676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9" name="Conector: angular 5">
            <a:extLst>
              <a:ext uri="{FF2B5EF4-FFF2-40B4-BE49-F238E27FC236}">
                <a16:creationId xmlns:a16="http://schemas.microsoft.com/office/drawing/2014/main" id="{2870DD4D-85DE-4765-82D9-F4A55B745C01}"/>
              </a:ext>
            </a:extLst>
          </p:cNvPr>
          <p:cNvCxnSpPr>
            <a:cxnSpLocks/>
            <a:stCxn id="10247" idx="0"/>
            <a:endCxn id="10267" idx="1"/>
          </p:cNvCxnSpPr>
          <p:nvPr/>
        </p:nvCxnSpPr>
        <p:spPr bwMode="auto">
          <a:xfrm rot="5400000" flipH="1" flipV="1">
            <a:off x="3663503" y="3673946"/>
            <a:ext cx="89694" cy="1098550"/>
          </a:xfrm>
          <a:prstGeom prst="bentConnector2">
            <a:avLst/>
          </a:prstGeom>
          <a:noFill/>
          <a:ln w="63500">
            <a:solidFill>
              <a:srgbClr val="00676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0" name="Conector: angular 57">
            <a:extLst>
              <a:ext uri="{FF2B5EF4-FFF2-40B4-BE49-F238E27FC236}">
                <a16:creationId xmlns:a16="http://schemas.microsoft.com/office/drawing/2014/main" id="{5FE504A8-119B-4623-B317-AAD50C3F122B}"/>
              </a:ext>
            </a:extLst>
          </p:cNvPr>
          <p:cNvCxnSpPr>
            <a:cxnSpLocks/>
            <a:stCxn id="10248" idx="2"/>
            <a:endCxn id="10267" idx="1"/>
          </p:cNvCxnSpPr>
          <p:nvPr/>
        </p:nvCxnSpPr>
        <p:spPr bwMode="auto">
          <a:xfrm rot="16200000" flipH="1">
            <a:off x="3662710" y="3583458"/>
            <a:ext cx="91281" cy="1098550"/>
          </a:xfrm>
          <a:prstGeom prst="bentConnector2">
            <a:avLst/>
          </a:prstGeom>
          <a:noFill/>
          <a:ln w="63500">
            <a:solidFill>
              <a:srgbClr val="00676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1" name="Conector recto de flecha 58">
            <a:extLst>
              <a:ext uri="{FF2B5EF4-FFF2-40B4-BE49-F238E27FC236}">
                <a16:creationId xmlns:a16="http://schemas.microsoft.com/office/drawing/2014/main" id="{A8819E30-AB10-43D9-9655-A2EE02E72C4F}"/>
              </a:ext>
            </a:extLst>
          </p:cNvPr>
          <p:cNvCxnSpPr>
            <a:cxnSpLocks/>
            <a:stCxn id="10267" idx="0"/>
            <a:endCxn id="10253" idx="2"/>
          </p:cNvCxnSpPr>
          <p:nvPr/>
        </p:nvCxnSpPr>
        <p:spPr bwMode="auto">
          <a:xfrm flipH="1" flipV="1">
            <a:off x="5048200" y="3465265"/>
            <a:ext cx="794" cy="317028"/>
          </a:xfrm>
          <a:prstGeom prst="straightConnector1">
            <a:avLst/>
          </a:prstGeom>
          <a:noFill/>
          <a:ln w="63500">
            <a:solidFill>
              <a:srgbClr val="92B9E4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2" name="Conector recto de flecha 59">
            <a:extLst>
              <a:ext uri="{FF2B5EF4-FFF2-40B4-BE49-F238E27FC236}">
                <a16:creationId xmlns:a16="http://schemas.microsoft.com/office/drawing/2014/main" id="{88E1579F-F930-470D-9CD2-0EAF986E26D1}"/>
              </a:ext>
            </a:extLst>
          </p:cNvPr>
          <p:cNvCxnSpPr>
            <a:cxnSpLocks/>
            <a:stCxn id="10253" idx="3"/>
            <a:endCxn id="10244" idx="1"/>
          </p:cNvCxnSpPr>
          <p:nvPr/>
        </p:nvCxnSpPr>
        <p:spPr bwMode="auto">
          <a:xfrm>
            <a:off x="5840362" y="3231109"/>
            <a:ext cx="722313" cy="0"/>
          </a:xfrm>
          <a:prstGeom prst="straightConnector1">
            <a:avLst/>
          </a:prstGeom>
          <a:noFill/>
          <a:ln w="63500">
            <a:solidFill>
              <a:srgbClr val="92B9E4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3" name="Conector recto de flecha 60">
            <a:extLst>
              <a:ext uri="{FF2B5EF4-FFF2-40B4-BE49-F238E27FC236}">
                <a16:creationId xmlns:a16="http://schemas.microsoft.com/office/drawing/2014/main" id="{EF491087-A1A7-47F9-B7BC-2EB56D619591}"/>
              </a:ext>
            </a:extLst>
          </p:cNvPr>
          <p:cNvCxnSpPr>
            <a:cxnSpLocks/>
            <a:stCxn id="10252" idx="2"/>
            <a:endCxn id="10253" idx="0"/>
          </p:cNvCxnSpPr>
          <p:nvPr/>
        </p:nvCxnSpPr>
        <p:spPr bwMode="auto">
          <a:xfrm>
            <a:off x="5040263" y="2726953"/>
            <a:ext cx="7937" cy="269999"/>
          </a:xfrm>
          <a:prstGeom prst="straightConnector1">
            <a:avLst/>
          </a:prstGeom>
          <a:noFill/>
          <a:ln w="63500">
            <a:solidFill>
              <a:srgbClr val="92B9E4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4" name="Conector: angular 61">
            <a:extLst>
              <a:ext uri="{FF2B5EF4-FFF2-40B4-BE49-F238E27FC236}">
                <a16:creationId xmlns:a16="http://schemas.microsoft.com/office/drawing/2014/main" id="{D447E2D3-48B8-419B-9664-F76DA20BDF9D}"/>
              </a:ext>
            </a:extLst>
          </p:cNvPr>
          <p:cNvCxnSpPr>
            <a:cxnSpLocks/>
            <a:stCxn id="10267" idx="3"/>
            <a:endCxn id="10249" idx="1"/>
          </p:cNvCxnSpPr>
          <p:nvPr/>
        </p:nvCxnSpPr>
        <p:spPr bwMode="auto">
          <a:xfrm flipV="1">
            <a:off x="5840362" y="3786609"/>
            <a:ext cx="722313" cy="391765"/>
          </a:xfrm>
          <a:prstGeom prst="bentConnector3">
            <a:avLst>
              <a:gd name="adj1" fmla="val 50000"/>
            </a:avLst>
          </a:prstGeom>
          <a:noFill/>
          <a:ln w="63500">
            <a:solidFill>
              <a:srgbClr val="92B9E4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6" name="Conector: angular 64">
            <a:extLst>
              <a:ext uri="{FF2B5EF4-FFF2-40B4-BE49-F238E27FC236}">
                <a16:creationId xmlns:a16="http://schemas.microsoft.com/office/drawing/2014/main" id="{4CABBC38-A902-43B2-90CE-47EE83B170C8}"/>
              </a:ext>
            </a:extLst>
          </p:cNvPr>
          <p:cNvCxnSpPr>
            <a:cxnSpLocks/>
            <a:stCxn id="10267" idx="3"/>
            <a:endCxn id="10257" idx="1"/>
          </p:cNvCxnSpPr>
          <p:nvPr/>
        </p:nvCxnSpPr>
        <p:spPr bwMode="auto">
          <a:xfrm>
            <a:off x="5840362" y="4178374"/>
            <a:ext cx="722313" cy="672654"/>
          </a:xfrm>
          <a:prstGeom prst="bentConnector3">
            <a:avLst>
              <a:gd name="adj1" fmla="val 50000"/>
            </a:avLst>
          </a:prstGeom>
          <a:noFill/>
          <a:ln w="63500">
            <a:solidFill>
              <a:srgbClr val="92B9E4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67" name="QuadreDeText 110">
            <a:extLst>
              <a:ext uri="{FF2B5EF4-FFF2-40B4-BE49-F238E27FC236}">
                <a16:creationId xmlns:a16="http://schemas.microsoft.com/office/drawing/2014/main" id="{16B34AED-4927-44DF-9784-780BEF12F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7625" y="3782293"/>
            <a:ext cx="1582737" cy="792162"/>
          </a:xfrm>
          <a:prstGeom prst="rect">
            <a:avLst/>
          </a:prstGeom>
          <a:noFill/>
          <a:ln w="19050">
            <a:solidFill>
              <a:srgbClr val="92B9E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>
                <a:solidFill>
                  <a:srgbClr val="92B9E4"/>
                </a:solidFill>
              </a:rPr>
              <a:t>Dispositius, material i instruccions de seguretat</a:t>
            </a:r>
          </a:p>
        </p:txBody>
      </p:sp>
      <p:sp>
        <p:nvSpPr>
          <p:cNvPr id="10268" name="QuadreDeText 110">
            <a:extLst>
              <a:ext uri="{FF2B5EF4-FFF2-40B4-BE49-F238E27FC236}">
                <a16:creationId xmlns:a16="http://schemas.microsoft.com/office/drawing/2014/main" id="{4499EDF4-9FD3-4591-A76A-D1436C43C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6912" y="5053360"/>
            <a:ext cx="1584325" cy="823912"/>
          </a:xfrm>
          <a:prstGeom prst="rect">
            <a:avLst/>
          </a:prstGeom>
          <a:noFill/>
          <a:ln w="19050">
            <a:solidFill>
              <a:srgbClr val="92B9E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 dirty="0">
                <a:solidFill>
                  <a:srgbClr val="92B9E4"/>
                </a:solidFill>
              </a:rPr>
              <a:t>Informació de seguretat i protocols de vot segur</a:t>
            </a:r>
          </a:p>
        </p:txBody>
      </p:sp>
      <p:cxnSp>
        <p:nvCxnSpPr>
          <p:cNvPr id="10269" name="Conector: angular 81">
            <a:extLst>
              <a:ext uri="{FF2B5EF4-FFF2-40B4-BE49-F238E27FC236}">
                <a16:creationId xmlns:a16="http://schemas.microsoft.com/office/drawing/2014/main" id="{3ED17682-AF49-4097-912A-59399181C202}"/>
              </a:ext>
            </a:extLst>
          </p:cNvPr>
          <p:cNvCxnSpPr>
            <a:cxnSpLocks/>
          </p:cNvCxnSpPr>
          <p:nvPr/>
        </p:nvCxnSpPr>
        <p:spPr bwMode="auto">
          <a:xfrm rot="16200000" flipH="1">
            <a:off x="1543657" y="4620650"/>
            <a:ext cx="728936" cy="960396"/>
          </a:xfrm>
          <a:prstGeom prst="bentConnector2">
            <a:avLst/>
          </a:prstGeom>
          <a:noFill/>
          <a:ln w="63500">
            <a:solidFill>
              <a:srgbClr val="00676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70" name="Conector recto de flecha 126">
            <a:extLst>
              <a:ext uri="{FF2B5EF4-FFF2-40B4-BE49-F238E27FC236}">
                <a16:creationId xmlns:a16="http://schemas.microsoft.com/office/drawing/2014/main" id="{9755541C-0762-4C0F-8961-5BF46E8F6361}"/>
              </a:ext>
            </a:extLst>
          </p:cNvPr>
          <p:cNvCxnSpPr>
            <a:cxnSpLocks/>
            <a:stCxn id="10247" idx="2"/>
            <a:endCxn id="10268" idx="0"/>
          </p:cNvCxnSpPr>
          <p:nvPr/>
        </p:nvCxnSpPr>
        <p:spPr bwMode="auto">
          <a:xfrm>
            <a:off x="3159075" y="4736380"/>
            <a:ext cx="0" cy="316980"/>
          </a:xfrm>
          <a:prstGeom prst="straightConnector1">
            <a:avLst/>
          </a:prstGeom>
          <a:noFill/>
          <a:ln w="63500">
            <a:solidFill>
              <a:srgbClr val="92B9E4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71" name="QuadreDeText 110">
            <a:extLst>
              <a:ext uri="{FF2B5EF4-FFF2-40B4-BE49-F238E27FC236}">
                <a16:creationId xmlns:a16="http://schemas.microsoft.com/office/drawing/2014/main" id="{3DB6FD76-59FE-451C-87B2-1EB16E2025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7625" y="6236990"/>
            <a:ext cx="1582737" cy="360362"/>
          </a:xfrm>
          <a:prstGeom prst="rect">
            <a:avLst/>
          </a:prstGeom>
          <a:solidFill>
            <a:srgbClr val="92B9E4"/>
          </a:solidFill>
          <a:ln w="19050">
            <a:solidFill>
              <a:srgbClr val="92B9E4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>
                <a:solidFill>
                  <a:schemeClr val="bg1"/>
                </a:solidFill>
              </a:rPr>
              <a:t>Altres mesures</a:t>
            </a:r>
          </a:p>
        </p:txBody>
      </p:sp>
      <p:cxnSp>
        <p:nvCxnSpPr>
          <p:cNvPr id="10272" name="Conector: angular 141">
            <a:extLst>
              <a:ext uri="{FF2B5EF4-FFF2-40B4-BE49-F238E27FC236}">
                <a16:creationId xmlns:a16="http://schemas.microsoft.com/office/drawing/2014/main" id="{483FB68E-3E8A-40E0-B1B7-4D837F37F6F1}"/>
              </a:ext>
            </a:extLst>
          </p:cNvPr>
          <p:cNvCxnSpPr>
            <a:cxnSpLocks/>
            <a:stCxn id="10246" idx="3"/>
            <a:endCxn id="10256" idx="3"/>
          </p:cNvCxnSpPr>
          <p:nvPr/>
        </p:nvCxnSpPr>
        <p:spPr bwMode="auto">
          <a:xfrm flipH="1" flipV="1">
            <a:off x="8145412" y="4322390"/>
            <a:ext cx="26988" cy="1830463"/>
          </a:xfrm>
          <a:prstGeom prst="bentConnector3">
            <a:avLst>
              <a:gd name="adj1" fmla="val -847043"/>
            </a:avLst>
          </a:prstGeom>
          <a:noFill/>
          <a:ln w="6350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73" name="Conector recto de flecha 157">
            <a:extLst>
              <a:ext uri="{FF2B5EF4-FFF2-40B4-BE49-F238E27FC236}">
                <a16:creationId xmlns:a16="http://schemas.microsoft.com/office/drawing/2014/main" id="{AD085F86-2079-4F93-BF25-D0592B0F28F6}"/>
              </a:ext>
            </a:extLst>
          </p:cNvPr>
          <p:cNvCxnSpPr>
            <a:cxnSpLocks/>
            <a:stCxn id="10255" idx="3"/>
            <a:endCxn id="10254" idx="1"/>
          </p:cNvCxnSpPr>
          <p:nvPr/>
        </p:nvCxnSpPr>
        <p:spPr bwMode="auto">
          <a:xfrm>
            <a:off x="5840362" y="5465316"/>
            <a:ext cx="747713" cy="0"/>
          </a:xfrm>
          <a:prstGeom prst="straightConnector1">
            <a:avLst/>
          </a:prstGeom>
          <a:noFill/>
          <a:ln w="63500">
            <a:solidFill>
              <a:srgbClr val="00676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74" name="Conector: angular 171">
            <a:extLst>
              <a:ext uri="{FF2B5EF4-FFF2-40B4-BE49-F238E27FC236}">
                <a16:creationId xmlns:a16="http://schemas.microsoft.com/office/drawing/2014/main" id="{A5B1E166-8A67-47AB-A6AC-4059EEE98D24}"/>
              </a:ext>
            </a:extLst>
          </p:cNvPr>
          <p:cNvCxnSpPr>
            <a:cxnSpLocks/>
            <a:stCxn id="10268" idx="3"/>
            <a:endCxn id="10255" idx="1"/>
          </p:cNvCxnSpPr>
          <p:nvPr/>
        </p:nvCxnSpPr>
        <p:spPr bwMode="auto">
          <a:xfrm>
            <a:off x="3951237" y="5465316"/>
            <a:ext cx="306388" cy="12700"/>
          </a:xfrm>
          <a:prstGeom prst="bentConnector3">
            <a:avLst>
              <a:gd name="adj1" fmla="val 50000"/>
            </a:avLst>
          </a:prstGeom>
          <a:noFill/>
          <a:ln w="63500">
            <a:solidFill>
              <a:srgbClr val="92B9E4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75" name="Conector: angular 186">
            <a:extLst>
              <a:ext uri="{FF2B5EF4-FFF2-40B4-BE49-F238E27FC236}">
                <a16:creationId xmlns:a16="http://schemas.microsoft.com/office/drawing/2014/main" id="{948D0C52-0F8E-4F74-90E6-6008A4681EEF}"/>
              </a:ext>
            </a:extLst>
          </p:cNvPr>
          <p:cNvCxnSpPr>
            <a:cxnSpLocks/>
            <a:stCxn id="10251" idx="3"/>
            <a:endCxn id="10246" idx="1"/>
          </p:cNvCxnSpPr>
          <p:nvPr/>
        </p:nvCxnSpPr>
        <p:spPr bwMode="auto">
          <a:xfrm>
            <a:off x="5840362" y="5985123"/>
            <a:ext cx="749300" cy="167730"/>
          </a:xfrm>
          <a:prstGeom prst="bentConnector3">
            <a:avLst>
              <a:gd name="adj1" fmla="val 50000"/>
            </a:avLst>
          </a:prstGeom>
          <a:noFill/>
          <a:ln w="63500">
            <a:solidFill>
              <a:srgbClr val="00676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76" name="Conector: angular 189">
            <a:extLst>
              <a:ext uri="{FF2B5EF4-FFF2-40B4-BE49-F238E27FC236}">
                <a16:creationId xmlns:a16="http://schemas.microsoft.com/office/drawing/2014/main" id="{A4F844A5-192D-4351-A103-F018609690F0}"/>
              </a:ext>
            </a:extLst>
          </p:cNvPr>
          <p:cNvCxnSpPr>
            <a:cxnSpLocks/>
            <a:stCxn id="10271" idx="3"/>
            <a:endCxn id="10246" idx="1"/>
          </p:cNvCxnSpPr>
          <p:nvPr/>
        </p:nvCxnSpPr>
        <p:spPr bwMode="auto">
          <a:xfrm flipV="1">
            <a:off x="5840362" y="6152852"/>
            <a:ext cx="749300" cy="263525"/>
          </a:xfrm>
          <a:prstGeom prst="bentConnector3">
            <a:avLst>
              <a:gd name="adj1" fmla="val 50000"/>
            </a:avLst>
          </a:prstGeom>
          <a:noFill/>
          <a:ln w="63500">
            <a:solidFill>
              <a:srgbClr val="00676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77" name="Conector: angular 192">
            <a:extLst>
              <a:ext uri="{FF2B5EF4-FFF2-40B4-BE49-F238E27FC236}">
                <a16:creationId xmlns:a16="http://schemas.microsoft.com/office/drawing/2014/main" id="{17087BAE-E460-4345-B6A3-53FA6F9EDAB6}"/>
              </a:ext>
            </a:extLst>
          </p:cNvPr>
          <p:cNvCxnSpPr>
            <a:cxnSpLocks/>
            <a:stCxn id="10250" idx="2"/>
            <a:endCxn id="10251" idx="1"/>
          </p:cNvCxnSpPr>
          <p:nvPr/>
        </p:nvCxnSpPr>
        <p:spPr bwMode="auto">
          <a:xfrm rot="16200000" flipH="1">
            <a:off x="2207699" y="3935196"/>
            <a:ext cx="1248743" cy="2851109"/>
          </a:xfrm>
          <a:prstGeom prst="bentConnector2">
            <a:avLst/>
          </a:prstGeom>
          <a:noFill/>
          <a:ln w="63500">
            <a:solidFill>
              <a:srgbClr val="00676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78" name="Conector: angular 195">
            <a:extLst>
              <a:ext uri="{FF2B5EF4-FFF2-40B4-BE49-F238E27FC236}">
                <a16:creationId xmlns:a16="http://schemas.microsoft.com/office/drawing/2014/main" id="{BD05CDA3-B7B9-4D3B-8AB0-AF4008ECD926}"/>
              </a:ext>
            </a:extLst>
          </p:cNvPr>
          <p:cNvCxnSpPr>
            <a:cxnSpLocks/>
            <a:stCxn id="10250" idx="2"/>
            <a:endCxn id="10271" idx="1"/>
          </p:cNvCxnSpPr>
          <p:nvPr/>
        </p:nvCxnSpPr>
        <p:spPr bwMode="auto">
          <a:xfrm rot="16200000" flipH="1">
            <a:off x="1991675" y="4151220"/>
            <a:ext cx="1680791" cy="2851109"/>
          </a:xfrm>
          <a:prstGeom prst="bentConnector2">
            <a:avLst/>
          </a:prstGeom>
          <a:noFill/>
          <a:ln w="63500">
            <a:solidFill>
              <a:srgbClr val="00676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79" name="Conector recto de flecha 199">
            <a:extLst>
              <a:ext uri="{FF2B5EF4-FFF2-40B4-BE49-F238E27FC236}">
                <a16:creationId xmlns:a16="http://schemas.microsoft.com/office/drawing/2014/main" id="{2E243E8F-1117-4D80-89DA-2DCA9C773A26}"/>
              </a:ext>
            </a:extLst>
          </p:cNvPr>
          <p:cNvCxnSpPr>
            <a:cxnSpLocks/>
            <a:stCxn id="10252" idx="3"/>
            <a:endCxn id="10245" idx="1"/>
          </p:cNvCxnSpPr>
          <p:nvPr/>
        </p:nvCxnSpPr>
        <p:spPr bwMode="auto">
          <a:xfrm>
            <a:off x="5832425" y="2546772"/>
            <a:ext cx="728662" cy="0"/>
          </a:xfrm>
          <a:prstGeom prst="straightConnector1">
            <a:avLst/>
          </a:prstGeom>
          <a:noFill/>
          <a:ln w="6350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80" name="QuadreDeText 110">
            <a:extLst>
              <a:ext uri="{FF2B5EF4-FFF2-40B4-BE49-F238E27FC236}">
                <a16:creationId xmlns:a16="http://schemas.microsoft.com/office/drawing/2014/main" id="{173F9AFD-2536-4EA5-92D5-9EF9B095E5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8612" y="2843853"/>
            <a:ext cx="1331913" cy="179387"/>
          </a:xfrm>
          <a:prstGeom prst="rect">
            <a:avLst/>
          </a:prstGeom>
          <a:noFill/>
          <a:ln w="19050">
            <a:solidFill>
              <a:srgbClr val="00676C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ca-ES"/>
            </a:defPPr>
            <a:lvl1pPr algn="ctr">
              <a:buClrTx/>
              <a:buFontTx/>
              <a:buNone/>
              <a:defRPr sz="1200" b="1">
                <a:solidFill>
                  <a:srgbClr val="C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r>
              <a:rPr lang="ca-ES" altLang="ca-ES" sz="900" dirty="0">
                <a:solidFill>
                  <a:srgbClr val="00676C"/>
                </a:solidFill>
              </a:rPr>
              <a:t>Generalitat</a:t>
            </a:r>
          </a:p>
        </p:txBody>
      </p:sp>
      <p:sp>
        <p:nvSpPr>
          <p:cNvPr id="10281" name="QuadreDeText 110">
            <a:extLst>
              <a:ext uri="{FF2B5EF4-FFF2-40B4-BE49-F238E27FC236}">
                <a16:creationId xmlns:a16="http://schemas.microsoft.com/office/drawing/2014/main" id="{8686FDAD-68EF-4068-A8B9-77F73C711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8612" y="2596203"/>
            <a:ext cx="1331913" cy="179387"/>
          </a:xfrm>
          <a:prstGeom prst="rect">
            <a:avLst/>
          </a:prstGeom>
          <a:solidFill>
            <a:srgbClr val="00676C"/>
          </a:solidFill>
          <a:ln w="19050">
            <a:solidFill>
              <a:srgbClr val="00676C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ca-ES"/>
            </a:defPPr>
            <a:lvl1pPr algn="ctr">
              <a:buClrTx/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r>
              <a:rPr lang="ca-ES" altLang="ca-ES" sz="900" dirty="0"/>
              <a:t>Organització</a:t>
            </a:r>
          </a:p>
        </p:txBody>
      </p:sp>
      <p:sp>
        <p:nvSpPr>
          <p:cNvPr id="10282" name="QuadreDeText 110">
            <a:extLst>
              <a:ext uri="{FF2B5EF4-FFF2-40B4-BE49-F238E27FC236}">
                <a16:creationId xmlns:a16="http://schemas.microsoft.com/office/drawing/2014/main" id="{D5A383B1-A037-4AF6-A178-60C2DDA0F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8612" y="2359665"/>
            <a:ext cx="1331913" cy="17938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900" b="1" dirty="0">
                <a:solidFill>
                  <a:srgbClr val="000000"/>
                </a:solidFill>
              </a:rPr>
              <a:t>Altra Administració</a:t>
            </a:r>
          </a:p>
        </p:txBody>
      </p:sp>
      <p:sp>
        <p:nvSpPr>
          <p:cNvPr id="10283" name="QuadreDeText 110">
            <a:extLst>
              <a:ext uri="{FF2B5EF4-FFF2-40B4-BE49-F238E27FC236}">
                <a16:creationId xmlns:a16="http://schemas.microsoft.com/office/drawing/2014/main" id="{5BBF7AC1-9C4A-4E51-9548-57FBF2568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212" y="2827978"/>
            <a:ext cx="1331913" cy="179387"/>
          </a:xfrm>
          <a:prstGeom prst="rect">
            <a:avLst/>
          </a:prstGeom>
          <a:noFill/>
          <a:ln w="19050">
            <a:solidFill>
              <a:srgbClr val="92B9E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s-ES" altLang="ca-ES" sz="900" b="1">
                <a:solidFill>
                  <a:srgbClr val="92B9E4"/>
                </a:solidFill>
              </a:rPr>
              <a:t>M</a:t>
            </a:r>
            <a:r>
              <a:rPr lang="ca-ES" altLang="ca-ES" sz="900" b="1">
                <a:solidFill>
                  <a:srgbClr val="92B9E4"/>
                </a:solidFill>
              </a:rPr>
              <a:t>esures seguretat</a:t>
            </a:r>
          </a:p>
        </p:txBody>
      </p:sp>
      <p:sp>
        <p:nvSpPr>
          <p:cNvPr id="10284" name="QuadreDeText 110">
            <a:extLst>
              <a:ext uri="{FF2B5EF4-FFF2-40B4-BE49-F238E27FC236}">
                <a16:creationId xmlns:a16="http://schemas.microsoft.com/office/drawing/2014/main" id="{ADCE3C80-F223-4E9D-AE61-AC7716B2A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212" y="2359665"/>
            <a:ext cx="1331913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900" b="1">
                <a:solidFill>
                  <a:srgbClr val="000000"/>
                </a:solidFill>
              </a:rPr>
              <a:t>Llegenda:</a:t>
            </a:r>
          </a:p>
        </p:txBody>
      </p:sp>
      <p:sp>
        <p:nvSpPr>
          <p:cNvPr id="10285" name="QuadreDeText 110">
            <a:extLst>
              <a:ext uri="{FF2B5EF4-FFF2-40B4-BE49-F238E27FC236}">
                <a16:creationId xmlns:a16="http://schemas.microsoft.com/office/drawing/2014/main" id="{DDF21956-0919-44CE-A269-1D9940B2C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212" y="2596203"/>
            <a:ext cx="1331913" cy="179387"/>
          </a:xfrm>
          <a:prstGeom prst="rect">
            <a:avLst/>
          </a:prstGeom>
          <a:solidFill>
            <a:srgbClr val="92B9E4"/>
          </a:solidFill>
          <a:ln w="19050">
            <a:solidFill>
              <a:srgbClr val="92B9E4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s-ES" altLang="ca-ES" sz="900" b="1" dirty="0" err="1">
                <a:solidFill>
                  <a:schemeClr val="bg1"/>
                </a:solidFill>
              </a:rPr>
              <a:t>Vot</a:t>
            </a:r>
            <a:r>
              <a:rPr lang="es-ES" altLang="ca-ES" sz="900" b="1" dirty="0">
                <a:solidFill>
                  <a:schemeClr val="bg1"/>
                </a:solidFill>
              </a:rPr>
              <a:t> segur</a:t>
            </a:r>
            <a:endParaRPr lang="ca-ES" altLang="ca-ES" sz="900" b="1" dirty="0">
              <a:solidFill>
                <a:schemeClr val="bg1"/>
              </a:solidFill>
            </a:endParaRPr>
          </a:p>
        </p:txBody>
      </p:sp>
      <p:sp>
        <p:nvSpPr>
          <p:cNvPr id="10287" name="QuadreDeText 110">
            <a:extLst>
              <a:ext uri="{FF2B5EF4-FFF2-40B4-BE49-F238E27FC236}">
                <a16:creationId xmlns:a16="http://schemas.microsoft.com/office/drawing/2014/main" id="{6F41946B-9F76-4A7C-8725-1068CB867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353" y="3113828"/>
            <a:ext cx="1584325" cy="358775"/>
          </a:xfrm>
          <a:prstGeom prst="rect">
            <a:avLst/>
          </a:prstGeom>
          <a:solidFill>
            <a:srgbClr val="00676C"/>
          </a:solidFill>
          <a:ln w="19050">
            <a:solidFill>
              <a:srgbClr val="00676C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ca-ES"/>
            </a:defPPr>
            <a:lvl1pPr algn="ctr">
              <a:buClrTx/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r>
              <a:rPr lang="ca-ES" altLang="ca-ES" dirty="0"/>
              <a:t>Dept. A. Exterior</a:t>
            </a:r>
          </a:p>
        </p:txBody>
      </p:sp>
      <p:cxnSp>
        <p:nvCxnSpPr>
          <p:cNvPr id="10288" name="Conector recto de flecha 226">
            <a:extLst>
              <a:ext uri="{FF2B5EF4-FFF2-40B4-BE49-F238E27FC236}">
                <a16:creationId xmlns:a16="http://schemas.microsoft.com/office/drawing/2014/main" id="{777D277E-F06B-4704-91F8-ED0F2733AA23}"/>
              </a:ext>
            </a:extLst>
          </p:cNvPr>
          <p:cNvCxnSpPr>
            <a:cxnSpLocks/>
          </p:cNvCxnSpPr>
          <p:nvPr/>
        </p:nvCxnSpPr>
        <p:spPr bwMode="auto">
          <a:xfrm>
            <a:off x="1427927" y="3545755"/>
            <a:ext cx="0" cy="74613"/>
          </a:xfrm>
          <a:prstGeom prst="straightConnector1">
            <a:avLst/>
          </a:prstGeom>
          <a:noFill/>
          <a:ln w="63500">
            <a:solidFill>
              <a:srgbClr val="00676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Conector: angular 61">
            <a:extLst>
              <a:ext uri="{FF2B5EF4-FFF2-40B4-BE49-F238E27FC236}">
                <a16:creationId xmlns:a16="http://schemas.microsoft.com/office/drawing/2014/main" id="{24768848-B42D-4DF6-856A-CAA9A0EB8AD9}"/>
              </a:ext>
            </a:extLst>
          </p:cNvPr>
          <p:cNvCxnSpPr>
            <a:cxnSpLocks/>
            <a:stCxn id="10267" idx="3"/>
            <a:endCxn id="10256" idx="1"/>
          </p:cNvCxnSpPr>
          <p:nvPr/>
        </p:nvCxnSpPr>
        <p:spPr bwMode="auto">
          <a:xfrm>
            <a:off x="5840362" y="4178374"/>
            <a:ext cx="722313" cy="144016"/>
          </a:xfrm>
          <a:prstGeom prst="bentConnector3">
            <a:avLst>
              <a:gd name="adj1" fmla="val 50000"/>
            </a:avLst>
          </a:prstGeom>
          <a:noFill/>
          <a:ln w="63500">
            <a:solidFill>
              <a:srgbClr val="92B9E4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Oval 26">
            <a:extLst>
              <a:ext uri="{FF2B5EF4-FFF2-40B4-BE49-F238E27FC236}">
                <a16:creationId xmlns:a16="http://schemas.microsoft.com/office/drawing/2014/main" id="{F186E829-C65A-C18A-AEF4-DC63C0F84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5072" y="1844824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PROCESSOS</a:t>
            </a:r>
          </a:p>
        </p:txBody>
      </p:sp>
      <p:sp>
        <p:nvSpPr>
          <p:cNvPr id="6" name="Oval 26">
            <a:extLst>
              <a:ext uri="{FF2B5EF4-FFF2-40B4-BE49-F238E27FC236}">
                <a16:creationId xmlns:a16="http://schemas.microsoft.com/office/drawing/2014/main" id="{5FB83B2C-DBE5-FDF4-BD21-5248891AF4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5072" y="1484784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Talent</a:t>
            </a:r>
          </a:p>
        </p:txBody>
      </p:sp>
      <p:sp>
        <p:nvSpPr>
          <p:cNvPr id="7" name="Oval 26">
            <a:extLst>
              <a:ext uri="{FF2B5EF4-FFF2-40B4-BE49-F238E27FC236}">
                <a16:creationId xmlns:a16="http://schemas.microsoft.com/office/drawing/2014/main" id="{015033CF-9AEB-757F-8326-EF6E6D0F3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5072" y="764704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Governança</a:t>
            </a:r>
          </a:p>
        </p:txBody>
      </p:sp>
      <p:sp>
        <p:nvSpPr>
          <p:cNvPr id="8" name="Oval 26">
            <a:extLst>
              <a:ext uri="{FF2B5EF4-FFF2-40B4-BE49-F238E27FC236}">
                <a16:creationId xmlns:a16="http://schemas.microsoft.com/office/drawing/2014/main" id="{933E07EF-5D52-CAFA-E228-487622433B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5072" y="1124744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Organització</a:t>
            </a:r>
          </a:p>
        </p:txBody>
      </p:sp>
    </p:spTree>
    <p:extLst>
      <p:ext uri="{BB962C8B-B14F-4D97-AF65-F5344CB8AC3E}">
        <p14:creationId xmlns:p14="http://schemas.microsoft.com/office/powerpoint/2010/main" val="39192821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D65B8C-A97D-2BE7-165F-F2C468B482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AA89168E-15AA-399C-7D5F-9D46D7A90B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a-ES" dirty="0"/>
              <a:t>Els escenaris</a:t>
            </a:r>
          </a:p>
        </p:txBody>
      </p:sp>
    </p:spTree>
    <p:extLst>
      <p:ext uri="{BB962C8B-B14F-4D97-AF65-F5344CB8AC3E}">
        <p14:creationId xmlns:p14="http://schemas.microsoft.com/office/powerpoint/2010/main" val="23508762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342001" y="410401"/>
            <a:ext cx="8409613" cy="579601"/>
          </a:xfrm>
        </p:spPr>
        <p:txBody>
          <a:bodyPr>
            <a:noAutofit/>
          </a:bodyPr>
          <a:lstStyle/>
          <a:p>
            <a:pPr algn="l"/>
            <a:r>
              <a:rPr lang="ca-ES" sz="2800" b="1" noProof="0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 eixos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BD4BBAA5-A6B4-42D3-8D4C-50F823E993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1268116"/>
              </p:ext>
            </p:extLst>
          </p:nvPr>
        </p:nvGraphicFramePr>
        <p:xfrm>
          <a:off x="827087" y="2132861"/>
          <a:ext cx="7489825" cy="7528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76761">
                  <a:extLst>
                    <a:ext uri="{9D8B030D-6E8A-4147-A177-3AD203B41FA5}">
                      <a16:colId xmlns:a16="http://schemas.microsoft.com/office/drawing/2014/main" val="10142696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140942779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1205686707"/>
                    </a:ext>
                  </a:extLst>
                </a:gridCol>
                <a:gridCol w="1728688">
                  <a:extLst>
                    <a:ext uri="{9D8B030D-6E8A-4147-A177-3AD203B41FA5}">
                      <a16:colId xmlns:a16="http://schemas.microsoft.com/office/drawing/2014/main" val="2593909009"/>
                    </a:ext>
                  </a:extLst>
                </a:gridCol>
              </a:tblGrid>
              <a:tr h="752808">
                <a:tc>
                  <a:txBody>
                    <a:bodyPr/>
                    <a:lstStyle/>
                    <a:p>
                      <a:pPr algn="r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Objectiu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Salut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Drets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ca-ES" sz="16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egitimitat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67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401428"/>
                  </a:ext>
                </a:extLst>
              </a:tr>
            </a:tbl>
          </a:graphicData>
        </a:graphic>
      </p:graphicFrame>
      <p:sp>
        <p:nvSpPr>
          <p:cNvPr id="4" name="Cuadro de texto 3">
            <a:extLst>
              <a:ext uri="{FF2B5EF4-FFF2-40B4-BE49-F238E27FC236}">
                <a16:creationId xmlns:a16="http://schemas.microsoft.com/office/drawing/2014/main" id="{65D33EF7-08B0-CBE2-4269-E8B477F9F956}"/>
              </a:ext>
            </a:extLst>
          </p:cNvPr>
          <p:cNvSpPr txBox="1"/>
          <p:nvPr/>
        </p:nvSpPr>
        <p:spPr>
          <a:xfrm>
            <a:off x="92955" y="764704"/>
            <a:ext cx="4407396" cy="469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s-ES" sz="2000" b="1" dirty="0">
                <a:solidFill>
                  <a:schemeClr val="bg1"/>
                </a:solidFill>
                <a:effectLst/>
                <a:latin typeface="Helvetica"/>
                <a:ea typeface="Calibri"/>
                <a:cs typeface="Times New Roman"/>
              </a:rPr>
              <a:t>  </a:t>
            </a:r>
            <a:r>
              <a:rPr lang="ca-ES" sz="1600" b="1" dirty="0">
                <a:solidFill>
                  <a:schemeClr val="bg1"/>
                </a:solidFill>
                <a:effectLst/>
                <a:latin typeface="+mj-lt"/>
                <a:ea typeface="Calibri"/>
                <a:cs typeface="Times New Roman"/>
              </a:rPr>
              <a:t>Taller 1. Eixos, actors, dispositius</a:t>
            </a:r>
            <a:endParaRPr lang="ca-ES" sz="1600" dirty="0">
              <a:solidFill>
                <a:schemeClr val="bg1"/>
              </a:solidFill>
              <a:effectLst/>
              <a:latin typeface="+mj-lt"/>
              <a:ea typeface="Calibri"/>
              <a:cs typeface="Times New Roman"/>
            </a:endParaRPr>
          </a:p>
        </p:txBody>
      </p:sp>
      <p:sp>
        <p:nvSpPr>
          <p:cNvPr id="5" name="Oval 26">
            <a:extLst>
              <a:ext uri="{FF2B5EF4-FFF2-40B4-BE49-F238E27FC236}">
                <a16:creationId xmlns:a16="http://schemas.microsoft.com/office/drawing/2014/main" id="{AA890F9C-EB21-A63E-3194-52031AAC1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5072" y="944888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Qualitat en </a:t>
            </a:r>
            <a:r>
              <a:rPr lang="ca-ES" sz="1600" b="1" cap="all" noProof="0" dirty="0">
                <a:solidFill>
                  <a:schemeClr val="bg1"/>
                </a:solidFill>
              </a:rPr>
              <a:t>LA </a:t>
            </a:r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gestió</a:t>
            </a:r>
          </a:p>
        </p:txBody>
      </p:sp>
      <p:sp>
        <p:nvSpPr>
          <p:cNvPr id="3" name="Oval 26">
            <a:extLst>
              <a:ext uri="{FF2B5EF4-FFF2-40B4-BE49-F238E27FC236}">
                <a16:creationId xmlns:a16="http://schemas.microsoft.com/office/drawing/2014/main" id="{918FEF32-075A-98B1-9DAE-B2FBE4D1AF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5072" y="1304928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Organització</a:t>
            </a:r>
          </a:p>
        </p:txBody>
      </p:sp>
    </p:spTree>
    <p:extLst>
      <p:ext uri="{BB962C8B-B14F-4D97-AF65-F5344CB8AC3E}">
        <p14:creationId xmlns:p14="http://schemas.microsoft.com/office/powerpoint/2010/main" val="11105462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ol 5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marL="457200" indent="-457200" algn="just" fontAlgn="ctr">
              <a:buFont typeface="Wingdings" panose="05000000000000000000" pitchFamily="2" charset="2"/>
              <a:buChar char="§"/>
            </a:pPr>
            <a:r>
              <a:rPr lang="ca-E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Deliberació</a:t>
            </a:r>
          </a:p>
          <a:p>
            <a:pPr marL="457200" indent="-457200" algn="just" fontAlgn="ctr">
              <a:buFont typeface="Wingdings" panose="05000000000000000000" pitchFamily="2" charset="2"/>
              <a:buChar char="§"/>
            </a:pPr>
            <a:r>
              <a:rPr lang="ca-E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Sufragi passiu</a:t>
            </a:r>
          </a:p>
          <a:p>
            <a:pPr marL="457200" indent="-457200" algn="just" fontAlgn="ctr">
              <a:buFont typeface="Wingdings" panose="05000000000000000000" pitchFamily="2" charset="2"/>
              <a:buChar char="§"/>
            </a:pPr>
            <a:r>
              <a:rPr lang="ca-E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Sufragi actiu</a:t>
            </a:r>
          </a:p>
          <a:p>
            <a:pPr marL="457200" indent="-457200" algn="just" fontAlgn="ctr">
              <a:buFont typeface="Wingdings" panose="05000000000000000000" pitchFamily="2" charset="2"/>
              <a:buChar char="§"/>
            </a:pPr>
            <a:r>
              <a:rPr lang="ca-E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Organització</a:t>
            </a:r>
          </a:p>
          <a:p>
            <a:pPr marL="457200" indent="-457200" algn="just" fontAlgn="ctr">
              <a:buFont typeface="Wingdings" panose="05000000000000000000" pitchFamily="2" charset="2"/>
              <a:buChar char="§"/>
            </a:pPr>
            <a:r>
              <a:rPr lang="ca-E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Implantació</a:t>
            </a:r>
          </a:p>
        </p:txBody>
      </p:sp>
      <p:sp>
        <p:nvSpPr>
          <p:cNvPr id="2" name="Títol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r>
              <a:rPr lang="ca-ES" sz="2800" b="1" noProof="0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 estadis</a:t>
            </a:r>
          </a:p>
        </p:txBody>
      </p:sp>
      <p:sp>
        <p:nvSpPr>
          <p:cNvPr id="4" name="Oval 26">
            <a:extLst>
              <a:ext uri="{FF2B5EF4-FFF2-40B4-BE49-F238E27FC236}">
                <a16:creationId xmlns:a16="http://schemas.microsoft.com/office/drawing/2014/main" id="{D76C9520-5B2E-33AD-F70D-4897F79A0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5072" y="944541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Qualitat en </a:t>
            </a:r>
            <a:r>
              <a:rPr lang="ca-ES" sz="1600" b="1" cap="all" noProof="0" dirty="0">
                <a:solidFill>
                  <a:schemeClr val="bg1"/>
                </a:solidFill>
              </a:rPr>
              <a:t>LA </a:t>
            </a:r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gestió</a:t>
            </a:r>
          </a:p>
        </p:txBody>
      </p:sp>
      <p:sp>
        <p:nvSpPr>
          <p:cNvPr id="3" name="Oval 26">
            <a:extLst>
              <a:ext uri="{FF2B5EF4-FFF2-40B4-BE49-F238E27FC236}">
                <a16:creationId xmlns:a16="http://schemas.microsoft.com/office/drawing/2014/main" id="{8272CD9F-94BA-0955-5B43-EC36977414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5072" y="1304928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Organització</a:t>
            </a:r>
          </a:p>
        </p:txBody>
      </p:sp>
    </p:spTree>
    <p:extLst>
      <p:ext uri="{BB962C8B-B14F-4D97-AF65-F5344CB8AC3E}">
        <p14:creationId xmlns:p14="http://schemas.microsoft.com/office/powerpoint/2010/main" val="20858772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r>
              <a:rPr lang="ca-ES" sz="2800" b="1" noProof="0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 escenaris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BD4BBAA5-A6B4-42D3-8D4C-50F823E993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99880"/>
              </p:ext>
            </p:extLst>
          </p:nvPr>
        </p:nvGraphicFramePr>
        <p:xfrm>
          <a:off x="827087" y="2597394"/>
          <a:ext cx="7489825" cy="27374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76761">
                  <a:extLst>
                    <a:ext uri="{9D8B030D-6E8A-4147-A177-3AD203B41FA5}">
                      <a16:colId xmlns:a16="http://schemas.microsoft.com/office/drawing/2014/main" val="10142696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140942779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1205686707"/>
                    </a:ext>
                  </a:extLst>
                </a:gridCol>
                <a:gridCol w="1728688">
                  <a:extLst>
                    <a:ext uri="{9D8B030D-6E8A-4147-A177-3AD203B41FA5}">
                      <a16:colId xmlns:a16="http://schemas.microsoft.com/office/drawing/2014/main" val="2593909009"/>
                    </a:ext>
                  </a:extLst>
                </a:gridCol>
              </a:tblGrid>
              <a:tr h="752808">
                <a:tc>
                  <a:txBody>
                    <a:bodyPr/>
                    <a:lstStyle/>
                    <a:p>
                      <a:pPr algn="r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Objectiu</a:t>
                      </a:r>
                    </a:p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Àmbit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Salut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Drets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Legitimitat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67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401428"/>
                  </a:ext>
                </a:extLst>
              </a:tr>
              <a:tr h="406346"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Deliberació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DAF6EB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DAF6EB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DAF6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9249588"/>
                  </a:ext>
                </a:extLst>
              </a:tr>
              <a:tr h="393516"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Sufragi passiu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635131"/>
                  </a:ext>
                </a:extLst>
              </a:tr>
              <a:tr h="397792"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Sufragi actiu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DAF6EB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DAF6EB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DAF6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3312055"/>
                  </a:ext>
                </a:extLst>
              </a:tr>
              <a:tr h="376404"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Organització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536611"/>
                  </a:ext>
                </a:extLst>
              </a:tr>
              <a:tr h="410622"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Implantació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DAF6EB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DAF6EB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DAF6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682190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5379A67B-2CC7-4C90-85B8-84C601CB2D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468234"/>
              </p:ext>
            </p:extLst>
          </p:nvPr>
        </p:nvGraphicFramePr>
        <p:xfrm>
          <a:off x="827087" y="5727407"/>
          <a:ext cx="7489822" cy="5099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7799">
                  <a:extLst>
                    <a:ext uri="{9D8B030D-6E8A-4147-A177-3AD203B41FA5}">
                      <a16:colId xmlns:a16="http://schemas.microsoft.com/office/drawing/2014/main" val="2860073491"/>
                    </a:ext>
                  </a:extLst>
                </a:gridCol>
                <a:gridCol w="1497799">
                  <a:extLst>
                    <a:ext uri="{9D8B030D-6E8A-4147-A177-3AD203B41FA5}">
                      <a16:colId xmlns:a16="http://schemas.microsoft.com/office/drawing/2014/main" val="1259045953"/>
                    </a:ext>
                  </a:extLst>
                </a:gridCol>
                <a:gridCol w="1497799">
                  <a:extLst>
                    <a:ext uri="{9D8B030D-6E8A-4147-A177-3AD203B41FA5}">
                      <a16:colId xmlns:a16="http://schemas.microsoft.com/office/drawing/2014/main" val="1352562375"/>
                    </a:ext>
                  </a:extLst>
                </a:gridCol>
                <a:gridCol w="1497799">
                  <a:extLst>
                    <a:ext uri="{9D8B030D-6E8A-4147-A177-3AD203B41FA5}">
                      <a16:colId xmlns:a16="http://schemas.microsoft.com/office/drawing/2014/main" val="2064580375"/>
                    </a:ext>
                  </a:extLst>
                </a:gridCol>
                <a:gridCol w="1498626">
                  <a:extLst>
                    <a:ext uri="{9D8B030D-6E8A-4147-A177-3AD203B41FA5}">
                      <a16:colId xmlns:a16="http://schemas.microsoft.com/office/drawing/2014/main" val="288668433"/>
                    </a:ext>
                  </a:extLst>
                </a:gridCol>
              </a:tblGrid>
              <a:tr h="509905">
                <a:tc>
                  <a:txBody>
                    <a:bodyPr/>
                    <a:lstStyle/>
                    <a:p>
                      <a:pPr algn="ctr"/>
                      <a:r>
                        <a:rPr lang="ca-ES" sz="1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sense afectacions</a:t>
                      </a:r>
                      <a:endParaRPr lang="ca-ES" sz="14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afectacions sense impacte</a:t>
                      </a:r>
                      <a:endParaRPr lang="ca-ES" sz="14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afectacions menors</a:t>
                      </a:r>
                      <a:endParaRPr lang="ca-ES" sz="14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afectacions crítiques</a:t>
                      </a:r>
                      <a:endParaRPr lang="ca-ES" sz="14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afectacions molt crítiques</a:t>
                      </a:r>
                      <a:endParaRPr lang="ca-ES" sz="14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1688592"/>
                  </a:ext>
                </a:extLst>
              </a:tr>
            </a:tbl>
          </a:graphicData>
        </a:graphic>
      </p:graphicFrame>
      <p:sp>
        <p:nvSpPr>
          <p:cNvPr id="3" name="Oval 26">
            <a:extLst>
              <a:ext uri="{FF2B5EF4-FFF2-40B4-BE49-F238E27FC236}">
                <a16:creationId xmlns:a16="http://schemas.microsoft.com/office/drawing/2014/main" id="{E0BD9808-ED2C-935B-862F-F0F6B3FCB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2705" y="944541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Qualitat en </a:t>
            </a:r>
            <a:r>
              <a:rPr lang="ca-ES" sz="1600" b="1" cap="all" noProof="0" dirty="0">
                <a:solidFill>
                  <a:schemeClr val="bg1"/>
                </a:solidFill>
              </a:rPr>
              <a:t>LA </a:t>
            </a:r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gestió</a:t>
            </a:r>
          </a:p>
        </p:txBody>
      </p:sp>
      <p:sp>
        <p:nvSpPr>
          <p:cNvPr id="4" name="Oval 26">
            <a:extLst>
              <a:ext uri="{FF2B5EF4-FFF2-40B4-BE49-F238E27FC236}">
                <a16:creationId xmlns:a16="http://schemas.microsoft.com/office/drawing/2014/main" id="{4B297047-A30F-5473-0130-F8C5CEA116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2705" y="1664621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PROCESSOS</a:t>
            </a:r>
          </a:p>
        </p:txBody>
      </p:sp>
      <p:sp>
        <p:nvSpPr>
          <p:cNvPr id="5" name="Oval 26">
            <a:extLst>
              <a:ext uri="{FF2B5EF4-FFF2-40B4-BE49-F238E27FC236}">
                <a16:creationId xmlns:a16="http://schemas.microsoft.com/office/drawing/2014/main" id="{67BF2E6E-BF46-B675-28D6-FDF0861BCF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2705" y="2024661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Talent</a:t>
            </a:r>
          </a:p>
        </p:txBody>
      </p:sp>
      <p:sp>
        <p:nvSpPr>
          <p:cNvPr id="6" name="Oval 26">
            <a:extLst>
              <a:ext uri="{FF2B5EF4-FFF2-40B4-BE49-F238E27FC236}">
                <a16:creationId xmlns:a16="http://schemas.microsoft.com/office/drawing/2014/main" id="{4D30CE6D-334A-89FE-AAE9-91888CFA9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2705" y="1304581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Organització</a:t>
            </a:r>
          </a:p>
        </p:txBody>
      </p:sp>
    </p:spTree>
    <p:extLst>
      <p:ext uri="{BB962C8B-B14F-4D97-AF65-F5344CB8AC3E}">
        <p14:creationId xmlns:p14="http://schemas.microsoft.com/office/powerpoint/2010/main" val="29872427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342001" y="410401"/>
            <a:ext cx="8409613" cy="579601"/>
          </a:xfrm>
        </p:spPr>
        <p:txBody>
          <a:bodyPr>
            <a:noAutofit/>
          </a:bodyPr>
          <a:lstStyle/>
          <a:p>
            <a:pPr algn="l"/>
            <a:r>
              <a:rPr lang="ca-ES" sz="2800" b="1" noProof="0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 escenaris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B729970-690A-469D-88AC-5C12B74ADF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79368"/>
          <a:stretch/>
        </p:blipFill>
        <p:spPr>
          <a:xfrm>
            <a:off x="1160192" y="1741044"/>
            <a:ext cx="7252887" cy="2157356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6D4B739C-DD70-4608-B2CA-FB528809338C}"/>
              </a:ext>
            </a:extLst>
          </p:cNvPr>
          <p:cNvSpPr txBox="1"/>
          <p:nvPr/>
        </p:nvSpPr>
        <p:spPr>
          <a:xfrm>
            <a:off x="1945134" y="4088105"/>
            <a:ext cx="4963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Impacte </a:t>
            </a:r>
            <a:r>
              <a:rPr lang="es-ES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esperat</a:t>
            </a:r>
            <a:r>
              <a:rPr lang="es-E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COVID-19 sobre </a:t>
            </a:r>
            <a:r>
              <a:rPr lang="es-ES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àmbits</a:t>
            </a:r>
            <a:r>
              <a:rPr lang="es-E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legitimitat</a:t>
            </a:r>
            <a:r>
              <a:rPr lang="es-E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ES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objectius</a:t>
            </a:r>
            <a:endParaRPr lang="ca-E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26">
            <a:extLst>
              <a:ext uri="{FF2B5EF4-FFF2-40B4-BE49-F238E27FC236}">
                <a16:creationId xmlns:a16="http://schemas.microsoft.com/office/drawing/2014/main" id="{9285CA36-19BD-2C6C-484A-499A6D798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4754" y="944888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1600" b="1" cap="all" dirty="0">
                <a:solidFill>
                  <a:schemeClr val="bg1"/>
                </a:solidFill>
              </a:rPr>
              <a:t>P</a:t>
            </a:r>
            <a:r>
              <a:rPr lang="ca-ES" sz="1600" b="1" cap="all" dirty="0" err="1">
                <a:solidFill>
                  <a:schemeClr val="bg1"/>
                </a:solidFill>
              </a:rPr>
              <a:t>rocessos</a:t>
            </a:r>
            <a:endParaRPr lang="ca-ES" sz="1600" b="1" cap="all" noProof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" name="Oval 26">
            <a:extLst>
              <a:ext uri="{FF2B5EF4-FFF2-40B4-BE49-F238E27FC236}">
                <a16:creationId xmlns:a16="http://schemas.microsoft.com/office/drawing/2014/main" id="{991B80EE-E842-A8D6-AD18-51D3F4E58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4754" y="1297041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QUALITAT DEMOCRÀT.</a:t>
            </a:r>
          </a:p>
        </p:txBody>
      </p:sp>
    </p:spTree>
    <p:extLst>
      <p:ext uri="{BB962C8B-B14F-4D97-AF65-F5344CB8AC3E}">
        <p14:creationId xmlns:p14="http://schemas.microsoft.com/office/powerpoint/2010/main" val="2933538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A151DECC-22E3-6323-6B7B-274ABD4B38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58C24F7C-246C-907F-8A16-957A6E538B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001" y="410401"/>
            <a:ext cx="8409613" cy="57960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ca-ES" sz="2800" b="1" dirty="0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Resultats</a:t>
            </a:r>
            <a:endParaRPr lang="ca-ES" sz="2800" b="1" dirty="0">
              <a:solidFill>
                <a:srgbClr val="00676C"/>
              </a:solidFill>
              <a:latin typeface="Arial" panose="020B0604020202020204" pitchFamily="34" charset="0"/>
              <a:ea typeface="+mj-ea"/>
              <a:cs typeface="Arial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2" name="Tabla 45">
            <a:extLst>
              <a:ext uri="{FF2B5EF4-FFF2-40B4-BE49-F238E27FC236}">
                <a16:creationId xmlns:a16="http://schemas.microsoft.com/office/drawing/2014/main" id="{98934F24-2470-7901-8E4D-253AAF5A6C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486116"/>
              </p:ext>
            </p:extLst>
          </p:nvPr>
        </p:nvGraphicFramePr>
        <p:xfrm>
          <a:off x="323850" y="1303338"/>
          <a:ext cx="2808287" cy="50749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08287">
                  <a:extLst>
                    <a:ext uri="{9D8B030D-6E8A-4147-A177-3AD203B41FA5}">
                      <a16:colId xmlns:a16="http://schemas.microsoft.com/office/drawing/2014/main" val="5444725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a-ES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Resultats (</a:t>
                      </a:r>
                      <a:r>
                        <a:rPr lang="ca-ES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outputs</a:t>
                      </a:r>
                      <a:r>
                        <a:rPr lang="ca-ES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>
                    <a:solidFill>
                      <a:srgbClr val="0067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408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Canvis materials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2923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Curt termini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551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Sota el nostre control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00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Incidència directa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026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Mesurables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445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Canvis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Variació de factors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tendència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Normatius (legals)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a-ES" noProof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a-ES" noProof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163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ca-ES" noProof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p.ex</a:t>
                      </a:r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5473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Cursos d’ofimàtica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328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Beques menjador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94443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02509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B729970-690A-469D-88AC-5C12B74ADF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71" b="42367"/>
          <a:stretch/>
        </p:blipFill>
        <p:spPr>
          <a:xfrm>
            <a:off x="1170072" y="2113400"/>
            <a:ext cx="6624000" cy="355872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30C2E8A-A543-4AB7-B06C-0A98CC6647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2" b="95925"/>
          <a:stretch/>
        </p:blipFill>
        <p:spPr>
          <a:xfrm>
            <a:off x="1170072" y="1700808"/>
            <a:ext cx="6624000" cy="433332"/>
          </a:xfrm>
          <a:prstGeom prst="rect">
            <a:avLst/>
          </a:prstGeom>
        </p:spPr>
      </p:pic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342001" y="410401"/>
            <a:ext cx="8409613" cy="579601"/>
          </a:xfrm>
        </p:spPr>
        <p:txBody>
          <a:bodyPr>
            <a:noAutofit/>
          </a:bodyPr>
          <a:lstStyle/>
          <a:p>
            <a:pPr algn="l"/>
            <a:r>
              <a:rPr lang="ca-ES" sz="2800" b="1" noProof="0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 escenaris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D4B739C-DD70-4608-B2CA-FB528809338C}"/>
              </a:ext>
            </a:extLst>
          </p:cNvPr>
          <p:cNvSpPr txBox="1"/>
          <p:nvPr/>
        </p:nvSpPr>
        <p:spPr>
          <a:xfrm>
            <a:off x="1985046" y="5720807"/>
            <a:ext cx="4963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Impacte </a:t>
            </a:r>
            <a:r>
              <a:rPr lang="es-ES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esperat</a:t>
            </a:r>
            <a:r>
              <a:rPr lang="es-E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COVID-19 sobre </a:t>
            </a:r>
            <a:r>
              <a:rPr lang="es-ES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àmbits</a:t>
            </a:r>
            <a:r>
              <a:rPr lang="es-E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legitimitat</a:t>
            </a:r>
            <a:r>
              <a:rPr lang="es-E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ES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objectius</a:t>
            </a:r>
            <a:endParaRPr lang="ca-E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6">
            <a:extLst>
              <a:ext uri="{FF2B5EF4-FFF2-40B4-BE49-F238E27FC236}">
                <a16:creationId xmlns:a16="http://schemas.microsoft.com/office/drawing/2014/main" id="{6253EA5E-6D06-20D4-0783-59A0F26A98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4754" y="944888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1600" b="1" cap="all" dirty="0">
                <a:solidFill>
                  <a:schemeClr val="bg1"/>
                </a:solidFill>
              </a:rPr>
              <a:t>P</a:t>
            </a:r>
            <a:r>
              <a:rPr lang="ca-ES" sz="1600" b="1" cap="all" dirty="0" err="1">
                <a:solidFill>
                  <a:schemeClr val="bg1"/>
                </a:solidFill>
              </a:rPr>
              <a:t>rocessos</a:t>
            </a:r>
            <a:endParaRPr lang="ca-ES" sz="1600" b="1" cap="all" noProof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" name="Oval 26">
            <a:extLst>
              <a:ext uri="{FF2B5EF4-FFF2-40B4-BE49-F238E27FC236}">
                <a16:creationId xmlns:a16="http://schemas.microsoft.com/office/drawing/2014/main" id="{B49E4CDB-02E8-5FA7-8E8B-D8AEBFC750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4754" y="1297041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QUALITAT DEMOCRÀT.</a:t>
            </a:r>
          </a:p>
        </p:txBody>
      </p:sp>
    </p:spTree>
    <p:extLst>
      <p:ext uri="{BB962C8B-B14F-4D97-AF65-F5344CB8AC3E}">
        <p14:creationId xmlns:p14="http://schemas.microsoft.com/office/powerpoint/2010/main" val="24000339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B729970-690A-469D-88AC-5C12B74ADF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13" b="2022"/>
          <a:stretch/>
        </p:blipFill>
        <p:spPr>
          <a:xfrm>
            <a:off x="1169162" y="2111339"/>
            <a:ext cx="6624736" cy="389379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30C2E8A-A543-4AB7-B06C-0A98CC6647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2" b="95925"/>
          <a:stretch/>
        </p:blipFill>
        <p:spPr>
          <a:xfrm>
            <a:off x="1169162" y="1704247"/>
            <a:ext cx="6624736" cy="433379"/>
          </a:xfrm>
          <a:prstGeom prst="rect">
            <a:avLst/>
          </a:prstGeom>
        </p:spPr>
      </p:pic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342001" y="410401"/>
            <a:ext cx="8409613" cy="579601"/>
          </a:xfrm>
        </p:spPr>
        <p:txBody>
          <a:bodyPr>
            <a:noAutofit/>
          </a:bodyPr>
          <a:lstStyle/>
          <a:p>
            <a:pPr algn="l"/>
            <a:r>
              <a:rPr lang="ca-ES" sz="2800" b="1" noProof="0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 escenaris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D4B739C-DD70-4608-B2CA-FB528809338C}"/>
              </a:ext>
            </a:extLst>
          </p:cNvPr>
          <p:cNvSpPr txBox="1"/>
          <p:nvPr/>
        </p:nvSpPr>
        <p:spPr>
          <a:xfrm>
            <a:off x="1985046" y="5960313"/>
            <a:ext cx="4963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Impacte </a:t>
            </a:r>
            <a:r>
              <a:rPr lang="es-ES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esperat</a:t>
            </a:r>
            <a:r>
              <a:rPr lang="es-E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COVID-19 sobre </a:t>
            </a:r>
            <a:r>
              <a:rPr lang="es-ES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àmbits</a:t>
            </a:r>
            <a:r>
              <a:rPr lang="es-E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legitimitat</a:t>
            </a:r>
            <a:r>
              <a:rPr lang="es-E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ES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objectius</a:t>
            </a:r>
            <a:endParaRPr lang="ca-E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6">
            <a:extLst>
              <a:ext uri="{FF2B5EF4-FFF2-40B4-BE49-F238E27FC236}">
                <a16:creationId xmlns:a16="http://schemas.microsoft.com/office/drawing/2014/main" id="{6F35EECD-8694-5A40-9B95-F41E48716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4754" y="944888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1600" b="1" cap="all" dirty="0">
                <a:solidFill>
                  <a:schemeClr val="bg1"/>
                </a:solidFill>
              </a:rPr>
              <a:t>P</a:t>
            </a:r>
            <a:r>
              <a:rPr lang="ca-ES" sz="1600" b="1" cap="all" dirty="0" err="1">
                <a:solidFill>
                  <a:schemeClr val="bg1"/>
                </a:solidFill>
              </a:rPr>
              <a:t>rocessos</a:t>
            </a:r>
            <a:endParaRPr lang="ca-ES" sz="1600" b="1" cap="all" noProof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" name="Oval 26">
            <a:extLst>
              <a:ext uri="{FF2B5EF4-FFF2-40B4-BE49-F238E27FC236}">
                <a16:creationId xmlns:a16="http://schemas.microsoft.com/office/drawing/2014/main" id="{A6E86B9F-67C2-93E5-D7D9-A9C29DADB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4754" y="1297041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QUALITAT DEMOCRÀT.</a:t>
            </a:r>
          </a:p>
        </p:txBody>
      </p:sp>
    </p:spTree>
    <p:extLst>
      <p:ext uri="{BB962C8B-B14F-4D97-AF65-F5344CB8AC3E}">
        <p14:creationId xmlns:p14="http://schemas.microsoft.com/office/powerpoint/2010/main" val="10974637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342001" y="410401"/>
            <a:ext cx="8409613" cy="57960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ca-ES" sz="2800" b="1" dirty="0">
                <a:solidFill>
                  <a:srgbClr val="00676C"/>
                </a:solidFill>
                <a:latin typeface="Arial" panose="020B0604020202020204" pitchFamily="34" charset="0"/>
              </a:rPr>
              <a:t>Quadre de comandament</a:t>
            </a:r>
          </a:p>
        </p:txBody>
      </p:sp>
      <p:sp>
        <p:nvSpPr>
          <p:cNvPr id="6" name="Subtítol 5"/>
          <p:cNvSpPr>
            <a:spLocks noGrp="1"/>
          </p:cNvSpPr>
          <p:nvPr>
            <p:ph idx="1"/>
          </p:nvPr>
        </p:nvSpPr>
        <p:spPr>
          <a:xfrm>
            <a:off x="356400" y="1301933"/>
            <a:ext cx="8464072" cy="4431324"/>
          </a:xfrm>
        </p:spPr>
        <p:txBody>
          <a:bodyPr>
            <a:noAutofit/>
          </a:bodyPr>
          <a:lstStyle/>
          <a:p>
            <a:pPr algn="l">
              <a:buFont typeface="Wingdings" panose="05000000000000000000" pitchFamily="2" charset="2"/>
              <a:buChar char="§"/>
            </a:pPr>
            <a:r>
              <a:rPr lang="ca-ES" sz="24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Escenaris</a:t>
            </a:r>
          </a:p>
          <a:p>
            <a:pPr algn="l">
              <a:buFont typeface="Wingdings" panose="05000000000000000000" pitchFamily="2" charset="2"/>
              <a:buChar char="§"/>
            </a:pPr>
            <a:endParaRPr lang="ca-ES" sz="240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Wingdings" panose="05000000000000000000" pitchFamily="2" charset="2"/>
              <a:buChar char="§"/>
            </a:pPr>
            <a:endParaRPr lang="ca-ES" sz="120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Wingdings" panose="05000000000000000000" pitchFamily="2" charset="2"/>
              <a:buChar char="§"/>
            </a:pPr>
            <a:r>
              <a:rPr lang="ca-ES" sz="24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Tasques i riscos    </a:t>
            </a:r>
            <a:r>
              <a:rPr lang="ca-ES" sz="11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Situació en el moment d’ajornar les eleccions</a:t>
            </a:r>
            <a:endParaRPr lang="ca-ES" sz="240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F11D8A60-2DEF-BA6F-2720-B4C4197D4D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618406"/>
              </p:ext>
            </p:extLst>
          </p:nvPr>
        </p:nvGraphicFramePr>
        <p:xfrm>
          <a:off x="431682" y="1759239"/>
          <a:ext cx="8383588" cy="662735"/>
        </p:xfrm>
        <a:graphic>
          <a:graphicData uri="http://schemas.openxmlformats.org/drawingml/2006/table">
            <a:tbl>
              <a:tblPr/>
              <a:tblGrid>
                <a:gridCol w="1577957">
                  <a:extLst>
                    <a:ext uri="{9D8B030D-6E8A-4147-A177-3AD203B41FA5}">
                      <a16:colId xmlns:a16="http://schemas.microsoft.com/office/drawing/2014/main" val="1109649796"/>
                    </a:ext>
                  </a:extLst>
                </a:gridCol>
                <a:gridCol w="753116">
                  <a:extLst>
                    <a:ext uri="{9D8B030D-6E8A-4147-A177-3AD203B41FA5}">
                      <a16:colId xmlns:a16="http://schemas.microsoft.com/office/drawing/2014/main" val="1476721132"/>
                    </a:ext>
                  </a:extLst>
                </a:gridCol>
                <a:gridCol w="951740">
                  <a:extLst>
                    <a:ext uri="{9D8B030D-6E8A-4147-A177-3AD203B41FA5}">
                      <a16:colId xmlns:a16="http://schemas.microsoft.com/office/drawing/2014/main" val="770794414"/>
                    </a:ext>
                  </a:extLst>
                </a:gridCol>
                <a:gridCol w="662080">
                  <a:extLst>
                    <a:ext uri="{9D8B030D-6E8A-4147-A177-3AD203B41FA5}">
                      <a16:colId xmlns:a16="http://schemas.microsoft.com/office/drawing/2014/main" val="2063384125"/>
                    </a:ext>
                  </a:extLst>
                </a:gridCol>
                <a:gridCol w="739323">
                  <a:extLst>
                    <a:ext uri="{9D8B030D-6E8A-4147-A177-3AD203B41FA5}">
                      <a16:colId xmlns:a16="http://schemas.microsoft.com/office/drawing/2014/main" val="3747680119"/>
                    </a:ext>
                  </a:extLst>
                </a:gridCol>
                <a:gridCol w="717253">
                  <a:extLst>
                    <a:ext uri="{9D8B030D-6E8A-4147-A177-3AD203B41FA5}">
                      <a16:colId xmlns:a16="http://schemas.microsoft.com/office/drawing/2014/main" val="462774373"/>
                    </a:ext>
                  </a:extLst>
                </a:gridCol>
                <a:gridCol w="739323">
                  <a:extLst>
                    <a:ext uri="{9D8B030D-6E8A-4147-A177-3AD203B41FA5}">
                      <a16:colId xmlns:a16="http://schemas.microsoft.com/office/drawing/2014/main" val="63941322"/>
                    </a:ext>
                  </a:extLst>
                </a:gridCol>
                <a:gridCol w="739323">
                  <a:extLst>
                    <a:ext uri="{9D8B030D-6E8A-4147-A177-3AD203B41FA5}">
                      <a16:colId xmlns:a16="http://schemas.microsoft.com/office/drawing/2014/main" val="3919974253"/>
                    </a:ext>
                  </a:extLst>
                </a:gridCol>
                <a:gridCol w="620700">
                  <a:extLst>
                    <a:ext uri="{9D8B030D-6E8A-4147-A177-3AD203B41FA5}">
                      <a16:colId xmlns:a16="http://schemas.microsoft.com/office/drawing/2014/main" val="2598390189"/>
                    </a:ext>
                  </a:extLst>
                </a:gridCol>
                <a:gridCol w="882773">
                  <a:extLst>
                    <a:ext uri="{9D8B030D-6E8A-4147-A177-3AD203B41FA5}">
                      <a16:colId xmlns:a16="http://schemas.microsoft.com/office/drawing/2014/main" val="1546768439"/>
                    </a:ext>
                  </a:extLst>
                </a:gridCol>
              </a:tblGrid>
              <a:tr h="132547">
                <a:tc>
                  <a:txBody>
                    <a:bodyPr/>
                    <a:lstStyle/>
                    <a:p>
                      <a:pPr algn="l" fontAlgn="ctr"/>
                      <a:r>
                        <a:rPr lang="ca-ES" sz="8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Escenari</a:t>
                      </a:r>
                    </a:p>
                  </a:txBody>
                  <a:tcPr marL="8284" marR="8284" marT="82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8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EPC21-Normal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EPC21-Novanormal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8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EPC21-Local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EPC21-Tram4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EPC21-Tram3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EPC21-Tram2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EPC21-Tram1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EPC21-Atura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EPC21-Confinam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6045351"/>
                  </a:ext>
                </a:extLst>
              </a:tr>
              <a:tr h="132547">
                <a:tc>
                  <a:txBody>
                    <a:bodyPr/>
                    <a:lstStyle/>
                    <a:p>
                      <a:pPr algn="l" fontAlgn="ctr"/>
                      <a:r>
                        <a:rPr lang="ca-ES" sz="8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Mobilitat</a:t>
                      </a:r>
                    </a:p>
                  </a:txBody>
                  <a:tcPr marL="8284" marR="8284" marT="82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F7F7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6415766"/>
                  </a:ext>
                </a:extLst>
              </a:tr>
              <a:tr h="132547">
                <a:tc>
                  <a:txBody>
                    <a:bodyPr/>
                    <a:lstStyle/>
                    <a:p>
                      <a:pPr algn="l" fontAlgn="ctr"/>
                      <a:r>
                        <a:rPr lang="ca-ES" sz="800" b="1" i="0" u="none" strike="noStrike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Activitat social</a:t>
                      </a:r>
                    </a:p>
                  </a:txBody>
                  <a:tcPr marL="8284" marR="8284" marT="82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F7F7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6192470"/>
                  </a:ext>
                </a:extLst>
              </a:tr>
              <a:tr h="132547">
                <a:tc>
                  <a:txBody>
                    <a:bodyPr/>
                    <a:lstStyle/>
                    <a:p>
                      <a:pPr algn="l" fontAlgn="ctr"/>
                      <a:r>
                        <a:rPr lang="ca-ES" sz="800" b="1" i="0" u="none" strike="noStrike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Qüestions electorals</a:t>
                      </a:r>
                    </a:p>
                  </a:txBody>
                  <a:tcPr marL="8284" marR="8284" marT="82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6317874"/>
                  </a:ext>
                </a:extLst>
              </a:tr>
              <a:tr h="132547">
                <a:tc>
                  <a:txBody>
                    <a:bodyPr/>
                    <a:lstStyle/>
                    <a:p>
                      <a:pPr algn="l" fontAlgn="ctr"/>
                      <a:r>
                        <a:rPr lang="ca-ES" sz="8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Protocol Eleccions COVID19</a:t>
                      </a:r>
                    </a:p>
                  </a:txBody>
                  <a:tcPr marL="8284" marR="8284" marT="82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1719592"/>
                  </a:ext>
                </a:extLst>
              </a:tr>
            </a:tbl>
          </a:graphicData>
        </a:graphic>
      </p:graphicFrame>
      <p:sp>
        <p:nvSpPr>
          <p:cNvPr id="17" name="CuadroTexto 16">
            <a:extLst>
              <a:ext uri="{FF2B5EF4-FFF2-40B4-BE49-F238E27FC236}">
                <a16:creationId xmlns:a16="http://schemas.microsoft.com/office/drawing/2014/main" id="{626B39E5-10F9-6D49-B815-A7D39E2851CB}"/>
              </a:ext>
            </a:extLst>
          </p:cNvPr>
          <p:cNvSpPr txBox="1"/>
          <p:nvPr/>
        </p:nvSpPr>
        <p:spPr>
          <a:xfrm>
            <a:off x="2922574" y="1891924"/>
            <a:ext cx="42739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ca-ES" sz="1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Progressió d’acord amb</a:t>
            </a:r>
            <a:endParaRPr lang="ca-ES" sz="1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ca-ES" sz="1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valor de l’RT varia significativament i persistentment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ca-ES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nombre d’ hospitalitzacions varia </a:t>
            </a:r>
            <a:r>
              <a:rPr lang="ca-ES" sz="1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significativament i persistentment</a:t>
            </a:r>
            <a:endParaRPr lang="ca-ES" sz="1400" dirty="0">
              <a:solidFill>
                <a:srgbClr val="000000"/>
              </a:solidFill>
            </a:endParaRPr>
          </a:p>
        </p:txBody>
      </p:sp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22F4CBB5-B9F7-C3C6-669C-4AF38F203C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9773694"/>
              </p:ext>
            </p:extLst>
          </p:nvPr>
        </p:nvGraphicFramePr>
        <p:xfrm>
          <a:off x="410196" y="2820880"/>
          <a:ext cx="3982107" cy="3531822"/>
        </p:xfrm>
        <a:graphic>
          <a:graphicData uri="http://schemas.openxmlformats.org/drawingml/2006/table">
            <a:tbl>
              <a:tblPr firstRow="1" firstCol="1" bandRow="1"/>
              <a:tblGrid>
                <a:gridCol w="1327578">
                  <a:extLst>
                    <a:ext uri="{9D8B030D-6E8A-4147-A177-3AD203B41FA5}">
                      <a16:colId xmlns:a16="http://schemas.microsoft.com/office/drawing/2014/main" val="3523240805"/>
                    </a:ext>
                  </a:extLst>
                </a:gridCol>
                <a:gridCol w="884427">
                  <a:extLst>
                    <a:ext uri="{9D8B030D-6E8A-4147-A177-3AD203B41FA5}">
                      <a16:colId xmlns:a16="http://schemas.microsoft.com/office/drawing/2014/main" val="1185247060"/>
                    </a:ext>
                  </a:extLst>
                </a:gridCol>
                <a:gridCol w="885051">
                  <a:extLst>
                    <a:ext uri="{9D8B030D-6E8A-4147-A177-3AD203B41FA5}">
                      <a16:colId xmlns:a16="http://schemas.microsoft.com/office/drawing/2014/main" val="3292168947"/>
                    </a:ext>
                  </a:extLst>
                </a:gridCol>
                <a:gridCol w="885051">
                  <a:extLst>
                    <a:ext uri="{9D8B030D-6E8A-4147-A177-3AD203B41FA5}">
                      <a16:colId xmlns:a16="http://schemas.microsoft.com/office/drawing/2014/main" val="372166786"/>
                    </a:ext>
                  </a:extLst>
                </a:gridCol>
              </a:tblGrid>
              <a:tr h="229424">
                <a:tc>
                  <a:txBody>
                    <a:bodyPr/>
                    <a:lstStyle/>
                    <a:p>
                      <a:pPr algn="ctr"/>
                      <a:r>
                        <a:rPr lang="ca-ES" sz="7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Escenari             Objectiu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Salut</a:t>
                      </a:r>
                      <a:endParaRPr lang="ca-ES" sz="8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b="1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Drets votar</a:t>
                      </a:r>
                      <a:endParaRPr lang="ca-ES" sz="8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b="1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Legitimitat</a:t>
                      </a:r>
                      <a:endParaRPr lang="ca-ES" sz="8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900470"/>
                  </a:ext>
                </a:extLst>
              </a:tr>
              <a:tr h="150109">
                <a:tc rowSpan="2">
                  <a:txBody>
                    <a:bodyPr/>
                    <a:lstStyle/>
                    <a:p>
                      <a:pPr algn="just"/>
                      <a:r>
                        <a:rPr lang="ca-ES" sz="800" b="1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Deliberació</a:t>
                      </a:r>
                      <a:endParaRPr lang="ca-ES" sz="8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573559"/>
                  </a:ext>
                </a:extLst>
              </a:tr>
              <a:tr h="15010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0764213"/>
                  </a:ext>
                </a:extLst>
              </a:tr>
              <a:tr h="150109">
                <a:tc rowSpan="2">
                  <a:txBody>
                    <a:bodyPr/>
                    <a:lstStyle/>
                    <a:p>
                      <a:pPr algn="just"/>
                      <a:r>
                        <a:rPr lang="ca-ES" sz="800" b="1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Sufragi passiu</a:t>
                      </a:r>
                      <a:endParaRPr lang="ca-ES" sz="8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867399"/>
                  </a:ext>
                </a:extLst>
              </a:tr>
              <a:tr h="15010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7835612"/>
                  </a:ext>
                </a:extLst>
              </a:tr>
              <a:tr h="150109">
                <a:tc rowSpan="9">
                  <a:txBody>
                    <a:bodyPr/>
                    <a:lstStyle/>
                    <a:p>
                      <a:pPr algn="just"/>
                      <a:r>
                        <a:rPr lang="ca-ES" sz="800" b="1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Sufragi actiu</a:t>
                      </a:r>
                      <a:endParaRPr lang="ca-ES" sz="8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9801971"/>
                  </a:ext>
                </a:extLst>
              </a:tr>
              <a:tr h="15010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910801"/>
                  </a:ext>
                </a:extLst>
              </a:tr>
              <a:tr h="15010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154426"/>
                  </a:ext>
                </a:extLst>
              </a:tr>
              <a:tr h="15010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6792828"/>
                  </a:ext>
                </a:extLst>
              </a:tr>
              <a:tr h="15010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9428138"/>
                  </a:ext>
                </a:extLst>
              </a:tr>
              <a:tr h="15010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9739422"/>
                  </a:ext>
                </a:extLst>
              </a:tr>
              <a:tr h="15010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3579939"/>
                  </a:ext>
                </a:extLst>
              </a:tr>
              <a:tr h="15010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7148556"/>
                  </a:ext>
                </a:extLst>
              </a:tr>
              <a:tr h="15010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4120253"/>
                  </a:ext>
                </a:extLst>
              </a:tr>
              <a:tr h="150109">
                <a:tc rowSpan="5">
                  <a:txBody>
                    <a:bodyPr/>
                    <a:lstStyle/>
                    <a:p>
                      <a:pPr algn="just"/>
                      <a:r>
                        <a:rPr lang="ca-ES" sz="800" b="1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Operacions</a:t>
                      </a:r>
                      <a:endParaRPr lang="ca-ES" sz="8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1756808"/>
                  </a:ext>
                </a:extLst>
              </a:tr>
              <a:tr h="15010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818082"/>
                  </a:ext>
                </a:extLst>
              </a:tr>
              <a:tr h="15010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8497997"/>
                  </a:ext>
                </a:extLst>
              </a:tr>
              <a:tr h="15010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2776235"/>
                  </a:ext>
                </a:extLst>
              </a:tr>
              <a:tr h="15010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5592894"/>
                  </a:ext>
                </a:extLst>
              </a:tr>
              <a:tr h="150109">
                <a:tc rowSpan="4">
                  <a:txBody>
                    <a:bodyPr/>
                    <a:lstStyle/>
                    <a:p>
                      <a:pPr algn="just"/>
                      <a:r>
                        <a:rPr lang="ca-ES" sz="800" b="1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Efectivitat</a:t>
                      </a:r>
                      <a:endParaRPr lang="ca-ES" sz="8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3584431"/>
                  </a:ext>
                </a:extLst>
              </a:tr>
              <a:tr h="15010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3022659"/>
                  </a:ext>
                </a:extLst>
              </a:tr>
              <a:tr h="15010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08899"/>
                  </a:ext>
                </a:extLst>
              </a:tr>
              <a:tr h="15010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140440"/>
                  </a:ext>
                </a:extLst>
              </a:tr>
            </a:tbl>
          </a:graphicData>
        </a:graphic>
      </p:graphicFrame>
      <p:graphicFrame>
        <p:nvGraphicFramePr>
          <p:cNvPr id="19" name="Tabla 18">
            <a:extLst>
              <a:ext uri="{FF2B5EF4-FFF2-40B4-BE49-F238E27FC236}">
                <a16:creationId xmlns:a16="http://schemas.microsoft.com/office/drawing/2014/main" id="{A7EFE95B-5DB7-FC6A-79E6-00251CB0D2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649956"/>
              </p:ext>
            </p:extLst>
          </p:nvPr>
        </p:nvGraphicFramePr>
        <p:xfrm>
          <a:off x="4730890" y="2820888"/>
          <a:ext cx="3981428" cy="3531814"/>
        </p:xfrm>
        <a:graphic>
          <a:graphicData uri="http://schemas.openxmlformats.org/drawingml/2006/table">
            <a:tbl>
              <a:tblPr firstRow="1" firstCol="1" bandRow="1"/>
              <a:tblGrid>
                <a:gridCol w="1327352">
                  <a:extLst>
                    <a:ext uri="{9D8B030D-6E8A-4147-A177-3AD203B41FA5}">
                      <a16:colId xmlns:a16="http://schemas.microsoft.com/office/drawing/2014/main" val="5827575"/>
                    </a:ext>
                  </a:extLst>
                </a:gridCol>
                <a:gridCol w="884276">
                  <a:extLst>
                    <a:ext uri="{9D8B030D-6E8A-4147-A177-3AD203B41FA5}">
                      <a16:colId xmlns:a16="http://schemas.microsoft.com/office/drawing/2014/main" val="1903850656"/>
                    </a:ext>
                  </a:extLst>
                </a:gridCol>
                <a:gridCol w="884900">
                  <a:extLst>
                    <a:ext uri="{9D8B030D-6E8A-4147-A177-3AD203B41FA5}">
                      <a16:colId xmlns:a16="http://schemas.microsoft.com/office/drawing/2014/main" val="2034219888"/>
                    </a:ext>
                  </a:extLst>
                </a:gridCol>
                <a:gridCol w="884900">
                  <a:extLst>
                    <a:ext uri="{9D8B030D-6E8A-4147-A177-3AD203B41FA5}">
                      <a16:colId xmlns:a16="http://schemas.microsoft.com/office/drawing/2014/main" val="249776125"/>
                    </a:ext>
                  </a:extLst>
                </a:gridCol>
              </a:tblGrid>
              <a:tr h="231732">
                <a:tc>
                  <a:txBody>
                    <a:bodyPr/>
                    <a:lstStyle/>
                    <a:p>
                      <a:pPr algn="ctr"/>
                      <a:r>
                        <a:rPr lang="ca-ES" sz="7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Escenari             Objectiu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b="1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Salut</a:t>
                      </a:r>
                      <a:endParaRPr lang="ca-ES" sz="8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b="1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Drets votar</a:t>
                      </a:r>
                      <a:endParaRPr lang="ca-ES" sz="8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Legitimitat</a:t>
                      </a:r>
                      <a:endParaRPr lang="ca-ES" sz="8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946573"/>
                  </a:ext>
                </a:extLst>
              </a:tr>
              <a:tr h="180751">
                <a:tc rowSpan="2">
                  <a:txBody>
                    <a:bodyPr/>
                    <a:lstStyle/>
                    <a:p>
                      <a:pPr algn="just"/>
                      <a:r>
                        <a:rPr lang="ca-ES" sz="8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Deliberació</a:t>
                      </a:r>
                      <a:endParaRPr lang="ca-ES" sz="8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9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187978"/>
                  </a:ext>
                </a:extLst>
              </a:tr>
              <a:tr h="14692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ca-ES" sz="900" b="1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Suspendre</a:t>
                      </a:r>
                      <a:endParaRPr lang="ca-ES" sz="9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305631"/>
                  </a:ext>
                </a:extLst>
              </a:tr>
              <a:tr h="146929">
                <a:tc rowSpan="2">
                  <a:txBody>
                    <a:bodyPr/>
                    <a:lstStyle/>
                    <a:p>
                      <a:pPr algn="just"/>
                      <a:r>
                        <a:rPr lang="ca-ES" sz="8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Sufragi passiu</a:t>
                      </a:r>
                      <a:endParaRPr lang="ca-ES" sz="8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375798"/>
                  </a:ext>
                </a:extLst>
              </a:tr>
              <a:tr h="146929">
                <a:tc vMerge="1"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26234"/>
                  </a:ext>
                </a:extLst>
              </a:tr>
              <a:tr h="146929">
                <a:tc rowSpan="9">
                  <a:txBody>
                    <a:bodyPr/>
                    <a:lstStyle/>
                    <a:p>
                      <a:pPr algn="just"/>
                      <a:r>
                        <a:rPr lang="ca-ES" sz="8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Sufragi actiu</a:t>
                      </a:r>
                      <a:endParaRPr lang="ca-ES" sz="8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776403"/>
                  </a:ext>
                </a:extLst>
              </a:tr>
              <a:tr h="14692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027313"/>
                  </a:ext>
                </a:extLst>
              </a:tr>
              <a:tr h="14692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7428326"/>
                  </a:ext>
                </a:extLst>
              </a:tr>
              <a:tr h="14692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55901"/>
                  </a:ext>
                </a:extLst>
              </a:tr>
              <a:tr h="14692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982063"/>
                  </a:ext>
                </a:extLst>
              </a:tr>
              <a:tr h="14692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b="1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Mantenir</a:t>
                      </a:r>
                      <a:endParaRPr lang="ca-ES" sz="9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15628"/>
                  </a:ext>
                </a:extLst>
              </a:tr>
              <a:tr h="14692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820501"/>
                  </a:ext>
                </a:extLst>
              </a:tr>
              <a:tr h="14692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485855"/>
                  </a:ext>
                </a:extLst>
              </a:tr>
              <a:tr h="14692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376208"/>
                  </a:ext>
                </a:extLst>
              </a:tr>
              <a:tr h="146929">
                <a:tc rowSpan="5">
                  <a:txBody>
                    <a:bodyPr/>
                    <a:lstStyle/>
                    <a:p>
                      <a:pPr algn="just"/>
                      <a:r>
                        <a:rPr lang="ca-ES" sz="8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Operacions</a:t>
                      </a:r>
                      <a:endParaRPr lang="ca-ES" sz="8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116564"/>
                  </a:ext>
                </a:extLst>
              </a:tr>
              <a:tr h="14692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4848451"/>
                  </a:ext>
                </a:extLst>
              </a:tr>
              <a:tr h="14692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3962200"/>
                  </a:ext>
                </a:extLst>
              </a:tr>
              <a:tr h="14692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973933"/>
                  </a:ext>
                </a:extLst>
              </a:tr>
              <a:tr h="14692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131408"/>
                  </a:ext>
                </a:extLst>
              </a:tr>
              <a:tr h="180751">
                <a:tc rowSpan="4">
                  <a:txBody>
                    <a:bodyPr/>
                    <a:lstStyle/>
                    <a:p>
                      <a:pPr algn="just"/>
                      <a:r>
                        <a:rPr lang="ca-ES" sz="8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Efectivitat</a:t>
                      </a:r>
                      <a:endParaRPr lang="ca-ES" sz="8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9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9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20189"/>
                  </a:ext>
                </a:extLst>
              </a:tr>
              <a:tr h="14692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ca-ES" sz="900" b="1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Suspendre</a:t>
                      </a:r>
                      <a:endParaRPr lang="ca-ES" sz="9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ca-ES" sz="900" b="1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Suspendre</a:t>
                      </a:r>
                      <a:endParaRPr lang="ca-ES" sz="9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554694"/>
                  </a:ext>
                </a:extLst>
              </a:tr>
              <a:tr h="14692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3669365"/>
                  </a:ext>
                </a:extLst>
              </a:tr>
              <a:tr h="146929">
                <a:tc vMerge="1"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8181342"/>
                  </a:ext>
                </a:extLst>
              </a:tr>
            </a:tbl>
          </a:graphicData>
        </a:graphic>
      </p:graphicFrame>
      <p:sp>
        <p:nvSpPr>
          <p:cNvPr id="20" name="Subtítulo 2">
            <a:extLst>
              <a:ext uri="{FF2B5EF4-FFF2-40B4-BE49-F238E27FC236}">
                <a16:creationId xmlns:a16="http://schemas.microsoft.com/office/drawing/2014/main" id="{47DE9DE8-FEF3-0E96-C3FA-7921A0A84881}"/>
              </a:ext>
            </a:extLst>
          </p:cNvPr>
          <p:cNvSpPr txBox="1">
            <a:spLocks/>
          </p:cNvSpPr>
          <p:nvPr/>
        </p:nvSpPr>
        <p:spPr bwMode="auto">
          <a:xfrm>
            <a:off x="832104" y="6578782"/>
            <a:ext cx="7998103" cy="17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buNone/>
            </a:pPr>
            <a:r>
              <a:rPr lang="es-ES" altLang="ca-ES" sz="800" dirty="0" err="1">
                <a:solidFill>
                  <a:srgbClr val="000000"/>
                </a:solidFill>
                <a:latin typeface="Arial" panose="020B0604020202020204" pitchFamily="34" charset="0"/>
              </a:rPr>
              <a:t>Inspirat</a:t>
            </a:r>
            <a:r>
              <a:rPr lang="es-ES" altLang="ca-ES" sz="800" dirty="0">
                <a:solidFill>
                  <a:srgbClr val="000000"/>
                </a:solidFill>
                <a:latin typeface="Arial" panose="020B0604020202020204" pitchFamily="34" charset="0"/>
              </a:rPr>
              <a:t> en </a:t>
            </a:r>
            <a:r>
              <a:rPr lang="en-US" altLang="ca-ES" sz="800" dirty="0">
                <a:solidFill>
                  <a:srgbClr val="000000"/>
                </a:solidFill>
                <a:latin typeface="Arial" panose="020B0604020202020204" pitchFamily="34" charset="0"/>
              </a:rPr>
              <a:t>James, T.S. &amp; </a:t>
            </a:r>
            <a:r>
              <a:rPr lang="en-US" altLang="ca-ES" sz="800" dirty="0" err="1">
                <a:solidFill>
                  <a:srgbClr val="000000"/>
                </a:solidFill>
                <a:latin typeface="Arial" panose="020B0604020202020204" pitchFamily="34" charset="0"/>
              </a:rPr>
              <a:t>Alihodzic</a:t>
            </a:r>
            <a:r>
              <a:rPr lang="en-US" altLang="ca-ES" sz="800" dirty="0">
                <a:solidFill>
                  <a:srgbClr val="000000"/>
                </a:solidFill>
                <a:latin typeface="Arial" panose="020B0604020202020204" pitchFamily="34" charset="0"/>
              </a:rPr>
              <a:t>, S. (2020). “When Is It Democratic to Postpone an Election? Elections During Natural Disasters, COVID-19, and Emergency Situations”. </a:t>
            </a:r>
            <a:endParaRPr lang="es-ES" altLang="ca-ES" sz="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Oval 26">
            <a:extLst>
              <a:ext uri="{FF2B5EF4-FFF2-40B4-BE49-F238E27FC236}">
                <a16:creationId xmlns:a16="http://schemas.microsoft.com/office/drawing/2014/main" id="{353BE45B-F940-8DFF-915A-CAE616350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4754" y="944888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1600" b="1" cap="all" dirty="0">
                <a:solidFill>
                  <a:schemeClr val="bg1"/>
                </a:solidFill>
              </a:rPr>
              <a:t>P</a:t>
            </a:r>
            <a:r>
              <a:rPr lang="ca-ES" sz="1600" b="1" cap="all" dirty="0" err="1">
                <a:solidFill>
                  <a:schemeClr val="bg1"/>
                </a:solidFill>
              </a:rPr>
              <a:t>rocessos</a:t>
            </a:r>
            <a:endParaRPr lang="ca-ES" sz="1600" b="1" cap="all" noProof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" name="Oval 26">
            <a:extLst>
              <a:ext uri="{FF2B5EF4-FFF2-40B4-BE49-F238E27FC236}">
                <a16:creationId xmlns:a16="http://schemas.microsoft.com/office/drawing/2014/main" id="{FF051F45-6CBC-DA52-6880-0BC284B1B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4754" y="1297041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QUALITAT DEMOCRÀT.</a:t>
            </a:r>
          </a:p>
        </p:txBody>
      </p:sp>
    </p:spTree>
    <p:extLst>
      <p:ext uri="{BB962C8B-B14F-4D97-AF65-F5344CB8AC3E}">
        <p14:creationId xmlns:p14="http://schemas.microsoft.com/office/powerpoint/2010/main" val="29399046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8678C7-FFF6-F176-89D7-FA2B4B50E2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2C353886-8ED3-0402-1D3A-1B8609F030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a-ES" dirty="0"/>
              <a:t>Concurrència efectiva d’actors</a:t>
            </a:r>
          </a:p>
        </p:txBody>
      </p:sp>
    </p:spTree>
    <p:extLst>
      <p:ext uri="{BB962C8B-B14F-4D97-AF65-F5344CB8AC3E}">
        <p14:creationId xmlns:p14="http://schemas.microsoft.com/office/powerpoint/2010/main" val="35501802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3F56D1-2A44-8906-7BE1-B83EE03A12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ol 5">
            <a:extLst>
              <a:ext uri="{FF2B5EF4-FFF2-40B4-BE49-F238E27FC236}">
                <a16:creationId xmlns:a16="http://schemas.microsoft.com/office/drawing/2014/main" id="{E3F5E2CC-7F70-BF08-5148-893E9058E1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marL="0" lvl="1" indent="0">
              <a:buClr>
                <a:schemeClr val="tx1"/>
              </a:buClr>
              <a:buNone/>
            </a:pPr>
            <a:r>
              <a:rPr lang="ca-ES" dirty="0">
                <a:solidFill>
                  <a:srgbClr val="000000"/>
                </a:solidFill>
              </a:rPr>
              <a:t>El component de la </a:t>
            </a:r>
            <a:r>
              <a:rPr lang="ca-ES" dirty="0">
                <a:solidFill>
                  <a:srgbClr val="00676C"/>
                </a:solidFill>
              </a:rPr>
              <a:t>transparència i les dades obertes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sz="2400" dirty="0">
                <a:solidFill>
                  <a:srgbClr val="000000"/>
                </a:solidFill>
              </a:rPr>
              <a:t>Totes les dades obertes: salut, pressupost, protocols, procediments, actes de reunions,... 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sz="2400" dirty="0">
                <a:solidFill>
                  <a:srgbClr val="000000"/>
                </a:solidFill>
              </a:rPr>
              <a:t>I també: dubtes, dissensos, problemes</a:t>
            </a:r>
          </a:p>
          <a:p>
            <a:pPr marL="0" lvl="1" indent="0">
              <a:buClr>
                <a:schemeClr val="tx1"/>
              </a:buClr>
              <a:buNone/>
            </a:pPr>
            <a:endParaRPr lang="ca-ES" dirty="0">
              <a:solidFill>
                <a:srgbClr val="000000"/>
              </a:solidFill>
            </a:endParaRPr>
          </a:p>
          <a:p>
            <a:pPr marL="0" lvl="1" indent="0">
              <a:buClr>
                <a:schemeClr val="tx1"/>
              </a:buClr>
              <a:buNone/>
            </a:pPr>
            <a:r>
              <a:rPr lang="ca-ES" dirty="0">
                <a:solidFill>
                  <a:srgbClr val="000000"/>
                </a:solidFill>
              </a:rPr>
              <a:t>El component de la </a:t>
            </a:r>
            <a:r>
              <a:rPr lang="ca-ES" dirty="0">
                <a:solidFill>
                  <a:srgbClr val="00676C"/>
                </a:solidFill>
              </a:rPr>
              <a:t>participació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sz="2400" dirty="0">
                <a:solidFill>
                  <a:srgbClr val="000000"/>
                </a:solidFill>
              </a:rPr>
              <a:t>G2G, partits polítics, ciutadans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sz="2400" dirty="0">
                <a:solidFill>
                  <a:srgbClr val="000000"/>
                </a:solidFill>
              </a:rPr>
              <a:t>Escolta activa</a:t>
            </a:r>
          </a:p>
          <a:p>
            <a:pPr marL="0" lvl="1" indent="0">
              <a:buClr>
                <a:schemeClr val="tx1"/>
              </a:buClr>
              <a:buNone/>
            </a:pPr>
            <a:endParaRPr lang="ca-ES" dirty="0">
              <a:solidFill>
                <a:srgbClr val="000000"/>
              </a:solidFill>
            </a:endParaRPr>
          </a:p>
          <a:p>
            <a:pPr marL="0" lvl="1" indent="0">
              <a:buClr>
                <a:schemeClr val="tx1"/>
              </a:buClr>
              <a:buNone/>
            </a:pPr>
            <a:r>
              <a:rPr lang="ca-ES" dirty="0">
                <a:solidFill>
                  <a:srgbClr val="000000"/>
                </a:solidFill>
              </a:rPr>
              <a:t>El component de la </a:t>
            </a:r>
            <a:r>
              <a:rPr lang="ca-ES" dirty="0">
                <a:solidFill>
                  <a:srgbClr val="00676C"/>
                </a:solidFill>
              </a:rPr>
              <a:t>col·laboració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sz="2400" dirty="0">
                <a:solidFill>
                  <a:srgbClr val="000000"/>
                </a:solidFill>
              </a:rPr>
              <a:t>Co-disseny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sz="2400" dirty="0">
                <a:solidFill>
                  <a:srgbClr val="000000"/>
                </a:solidFill>
              </a:rPr>
              <a:t>Co-gestió</a:t>
            </a:r>
          </a:p>
          <a:p>
            <a:pPr algn="l">
              <a:buFont typeface="Wingdings" panose="05000000000000000000" pitchFamily="2" charset="2"/>
              <a:buChar char="§"/>
            </a:pPr>
            <a:endParaRPr lang="ca-ES" sz="2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" name="Títol 1">
            <a:extLst>
              <a:ext uri="{FF2B5EF4-FFF2-40B4-BE49-F238E27FC236}">
                <a16:creationId xmlns:a16="http://schemas.microsoft.com/office/drawing/2014/main" id="{6B9A77F2-4C82-DB8A-8605-ECF03D30AD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ca-ES" sz="2800" b="1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govern obert com paradigma</a:t>
            </a:r>
          </a:p>
        </p:txBody>
      </p:sp>
      <p:sp>
        <p:nvSpPr>
          <p:cNvPr id="3" name="Oval 26">
            <a:extLst>
              <a:ext uri="{FF2B5EF4-FFF2-40B4-BE49-F238E27FC236}">
                <a16:creationId xmlns:a16="http://schemas.microsoft.com/office/drawing/2014/main" id="{0DA83A39-DACA-E507-5B39-F7ADAF0BBC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4754" y="620688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dirty="0">
                <a:solidFill>
                  <a:schemeClr val="bg1"/>
                </a:solidFill>
              </a:rPr>
              <a:t>Governança</a:t>
            </a:r>
            <a:endParaRPr lang="ca-ES" sz="1600" b="1" cap="all" noProof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" name="Oval 26">
            <a:extLst>
              <a:ext uri="{FF2B5EF4-FFF2-40B4-BE49-F238E27FC236}">
                <a16:creationId xmlns:a16="http://schemas.microsoft.com/office/drawing/2014/main" id="{8FB2915D-3510-14EC-5A6D-28690BBC86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4754" y="972841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Organització</a:t>
            </a:r>
          </a:p>
        </p:txBody>
      </p:sp>
    </p:spTree>
    <p:extLst>
      <p:ext uri="{BB962C8B-B14F-4D97-AF65-F5344CB8AC3E}">
        <p14:creationId xmlns:p14="http://schemas.microsoft.com/office/powerpoint/2010/main" val="4643519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idor de contingut 12">
            <a:extLst>
              <a:ext uri="{FF2B5EF4-FFF2-40B4-BE49-F238E27FC236}">
                <a16:creationId xmlns:a16="http://schemas.microsoft.com/office/drawing/2014/main" id="{242E4BAE-8B7C-4A33-BE64-81EF189384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a-ES" sz="2000" dirty="0">
                <a:solidFill>
                  <a:srgbClr val="000000"/>
                </a:solidFill>
                <a:latin typeface="Arial" panose="020B0604020202020204" pitchFamily="34" charset="0"/>
              </a:rPr>
              <a:t>De la transparència com a retiment de comptes a la transparència com a variable endògena i eines per a l'autonomia</a:t>
            </a:r>
          </a:p>
          <a:p>
            <a:pPr>
              <a:buFont typeface="Wingdings" panose="05000000000000000000" pitchFamily="2" charset="2"/>
              <a:buChar char="§"/>
            </a:pPr>
            <a:endParaRPr lang="ca-E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 algn="l">
              <a:buFont typeface="Wingdings" panose="05000000000000000000" pitchFamily="2" charset="2"/>
              <a:buChar char="§"/>
            </a:pPr>
            <a:endParaRPr lang="ca-ES" sz="2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194" name="Títol 11">
            <a:extLst>
              <a:ext uri="{FF2B5EF4-FFF2-40B4-BE49-F238E27FC236}">
                <a16:creationId xmlns:a16="http://schemas.microsoft.com/office/drawing/2014/main" id="{9022B72A-DE87-43FE-B57D-F9BD567497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ca-ES" sz="2800" b="1" dirty="0">
                <a:solidFill>
                  <a:srgbClr val="00676C"/>
                </a:solidFill>
                <a:latin typeface="Arial" panose="020B0604020202020204" pitchFamily="34" charset="0"/>
              </a:rPr>
              <a:t>Transparència com a input (i)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CA2306C-83DC-5A0F-BAAB-F10A162CA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826" y="2060848"/>
            <a:ext cx="3562350" cy="4267200"/>
          </a:xfrm>
          <a:prstGeom prst="rect">
            <a:avLst/>
          </a:prstGeom>
        </p:spPr>
      </p:pic>
      <p:sp>
        <p:nvSpPr>
          <p:cNvPr id="5" name="Oval 26">
            <a:extLst>
              <a:ext uri="{FF2B5EF4-FFF2-40B4-BE49-F238E27FC236}">
                <a16:creationId xmlns:a16="http://schemas.microsoft.com/office/drawing/2014/main" id="{DF69FEA5-FA96-4578-23BD-942730CDCD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4754" y="620688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dirty="0">
                <a:solidFill>
                  <a:schemeClr val="bg1"/>
                </a:solidFill>
              </a:rPr>
              <a:t>Governança</a:t>
            </a:r>
            <a:endParaRPr lang="ca-ES" sz="1600" b="1" cap="all" noProof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9694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4F0A77-B663-2A5A-7351-93E6C53FA6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ol 11">
            <a:extLst>
              <a:ext uri="{FF2B5EF4-FFF2-40B4-BE49-F238E27FC236}">
                <a16:creationId xmlns:a16="http://schemas.microsoft.com/office/drawing/2014/main" id="{C3BEC8D0-11EB-296C-32EA-4688F32BC0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ca-ES" sz="2800" b="1" dirty="0">
                <a:solidFill>
                  <a:srgbClr val="00676C"/>
                </a:solidFill>
                <a:latin typeface="Arial" panose="020B0604020202020204" pitchFamily="34" charset="0"/>
              </a:rPr>
              <a:t>Transparència com a input (ii)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E15A586C-9E40-1CE3-D675-F2A9630E2AAE}"/>
              </a:ext>
            </a:extLst>
          </p:cNvPr>
          <p:cNvGrpSpPr/>
          <p:nvPr/>
        </p:nvGrpSpPr>
        <p:grpSpPr>
          <a:xfrm>
            <a:off x="4625710" y="1932775"/>
            <a:ext cx="3907103" cy="4090231"/>
            <a:chOff x="2321081" y="2060848"/>
            <a:chExt cx="3907103" cy="4090231"/>
          </a:xfrm>
        </p:grpSpPr>
        <p:pic>
          <p:nvPicPr>
            <p:cNvPr id="2" name="Imagen 1">
              <a:extLst>
                <a:ext uri="{FF2B5EF4-FFF2-40B4-BE49-F238E27FC236}">
                  <a16:creationId xmlns:a16="http://schemas.microsoft.com/office/drawing/2014/main" id="{CD944C9E-7485-94AF-6153-68378692BF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26953"/>
            <a:stretch/>
          </p:blipFill>
          <p:spPr>
            <a:xfrm>
              <a:off x="2321081" y="2060848"/>
              <a:ext cx="3907103" cy="4090231"/>
            </a:xfrm>
            <a:prstGeom prst="rect">
              <a:avLst/>
            </a:prstGeom>
          </p:spPr>
        </p:pic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51240604-347B-DFF0-BC5A-C96A9CA08F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0987"/>
            <a:stretch/>
          </p:blipFill>
          <p:spPr>
            <a:xfrm>
              <a:off x="2949521" y="2622687"/>
              <a:ext cx="3168920" cy="3528392"/>
            </a:xfrm>
            <a:prstGeom prst="rect">
              <a:avLst/>
            </a:prstGeom>
          </p:spPr>
        </p:pic>
      </p:grpSp>
      <p:sp>
        <p:nvSpPr>
          <p:cNvPr id="7" name="Oval 26">
            <a:extLst>
              <a:ext uri="{FF2B5EF4-FFF2-40B4-BE49-F238E27FC236}">
                <a16:creationId xmlns:a16="http://schemas.microsoft.com/office/drawing/2014/main" id="{A46B0676-391B-76E3-FA49-DB864B07B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4754" y="972841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Organització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87BBA68-7BE4-A5B1-EE82-EFFD7B7A0E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669" y="1296713"/>
            <a:ext cx="3834426" cy="324036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14BE1C4-C9E6-360B-0891-7BA4C18DF6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113" y="3284984"/>
            <a:ext cx="4811067" cy="3371667"/>
          </a:xfrm>
          <a:prstGeom prst="rect">
            <a:avLst/>
          </a:prstGeom>
        </p:spPr>
      </p:pic>
      <p:sp>
        <p:nvSpPr>
          <p:cNvPr id="16" name="Oval 26">
            <a:extLst>
              <a:ext uri="{FF2B5EF4-FFF2-40B4-BE49-F238E27FC236}">
                <a16:creationId xmlns:a16="http://schemas.microsoft.com/office/drawing/2014/main" id="{3C7314F7-55E8-21C5-B9B6-EBE1D6FBB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4753" y="1332260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QUALITAT DEMOCRÀT.</a:t>
            </a:r>
          </a:p>
        </p:txBody>
      </p:sp>
    </p:spTree>
    <p:extLst>
      <p:ext uri="{BB962C8B-B14F-4D97-AF65-F5344CB8AC3E}">
        <p14:creationId xmlns:p14="http://schemas.microsoft.com/office/powerpoint/2010/main" val="35783434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D6F08A-FC95-FFC0-3A77-FBF1A2387C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ol 11">
            <a:extLst>
              <a:ext uri="{FF2B5EF4-FFF2-40B4-BE49-F238E27FC236}">
                <a16:creationId xmlns:a16="http://schemas.microsoft.com/office/drawing/2014/main" id="{D6C828DF-D4A2-5EF6-298B-C056A3C702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ca-ES" sz="2800" b="1" dirty="0">
                <a:solidFill>
                  <a:srgbClr val="00676C"/>
                </a:solidFill>
                <a:latin typeface="Arial" panose="020B0604020202020204" pitchFamily="34" charset="0"/>
              </a:rPr>
              <a:t>Transparència com a input (iii)</a:t>
            </a:r>
          </a:p>
        </p:txBody>
      </p:sp>
      <p:sp>
        <p:nvSpPr>
          <p:cNvPr id="7" name="Oval 26">
            <a:extLst>
              <a:ext uri="{FF2B5EF4-FFF2-40B4-BE49-F238E27FC236}">
                <a16:creationId xmlns:a16="http://schemas.microsoft.com/office/drawing/2014/main" id="{76F1BE3E-2476-5750-D28A-FF143A5214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4754" y="972841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Organització</a:t>
            </a:r>
          </a:p>
        </p:txBody>
      </p:sp>
      <p:pic>
        <p:nvPicPr>
          <p:cNvPr id="1030" name="Picture 6" descr="Imatge">
            <a:extLst>
              <a:ext uri="{FF2B5EF4-FFF2-40B4-BE49-F238E27FC236}">
                <a16:creationId xmlns:a16="http://schemas.microsoft.com/office/drawing/2014/main" id="{B2FCEFDA-423F-4CF9-29C8-F14AA251E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494" y="1800200"/>
            <a:ext cx="4645319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tge">
            <a:extLst>
              <a:ext uri="{FF2B5EF4-FFF2-40B4-BE49-F238E27FC236}">
                <a16:creationId xmlns:a16="http://schemas.microsoft.com/office/drawing/2014/main" id="{2AC2DD00-363C-3EA7-4207-F7DE37F6A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230568"/>
            <a:ext cx="3143513" cy="548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tge">
            <a:extLst>
              <a:ext uri="{FF2B5EF4-FFF2-40B4-BE49-F238E27FC236}">
                <a16:creationId xmlns:a16="http://schemas.microsoft.com/office/drawing/2014/main" id="{106D0360-C85F-BDF2-1637-4966A7D502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27" b="50881"/>
          <a:stretch/>
        </p:blipFill>
        <p:spPr bwMode="auto">
          <a:xfrm>
            <a:off x="3635896" y="3923302"/>
            <a:ext cx="3313918" cy="263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26">
            <a:extLst>
              <a:ext uri="{FF2B5EF4-FFF2-40B4-BE49-F238E27FC236}">
                <a16:creationId xmlns:a16="http://schemas.microsoft.com/office/drawing/2014/main" id="{A77A11DE-FD78-8197-E787-CFE387355A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4753" y="1332260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QUALITAT DEMOCRÀT.</a:t>
            </a:r>
          </a:p>
        </p:txBody>
      </p:sp>
    </p:spTree>
    <p:extLst>
      <p:ext uri="{BB962C8B-B14F-4D97-AF65-F5344CB8AC3E}">
        <p14:creationId xmlns:p14="http://schemas.microsoft.com/office/powerpoint/2010/main" val="54149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B049CA-2E48-FC02-78E6-1CA9CB942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ol 11">
            <a:extLst>
              <a:ext uri="{FF2B5EF4-FFF2-40B4-BE49-F238E27FC236}">
                <a16:creationId xmlns:a16="http://schemas.microsoft.com/office/drawing/2014/main" id="{C2E0B63A-24A1-FAB1-D893-9741CD8A7B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ca-ES" sz="2800" b="1" dirty="0">
                <a:solidFill>
                  <a:srgbClr val="00676C"/>
                </a:solidFill>
                <a:latin typeface="Arial" panose="020B0604020202020204" pitchFamily="34" charset="0"/>
              </a:rPr>
              <a:t>Transparència com a input (iv)</a:t>
            </a:r>
          </a:p>
        </p:txBody>
      </p:sp>
      <p:sp>
        <p:nvSpPr>
          <p:cNvPr id="7" name="Oval 26">
            <a:extLst>
              <a:ext uri="{FF2B5EF4-FFF2-40B4-BE49-F238E27FC236}">
                <a16:creationId xmlns:a16="http://schemas.microsoft.com/office/drawing/2014/main" id="{6B7FC77E-98BD-B54A-E239-9E5FA501DB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4754" y="972841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Organització</a:t>
            </a:r>
          </a:p>
        </p:txBody>
      </p:sp>
      <p:grpSp>
        <p:nvGrpSpPr>
          <p:cNvPr id="24" name="Grupo 23">
            <a:extLst>
              <a:ext uri="{FF2B5EF4-FFF2-40B4-BE49-F238E27FC236}">
                <a16:creationId xmlns:a16="http://schemas.microsoft.com/office/drawing/2014/main" id="{D4546665-6101-6C46-2EC2-7E6E046B1535}"/>
              </a:ext>
            </a:extLst>
          </p:cNvPr>
          <p:cNvGrpSpPr/>
          <p:nvPr/>
        </p:nvGrpSpPr>
        <p:grpSpPr>
          <a:xfrm>
            <a:off x="334937" y="1233212"/>
            <a:ext cx="4021039" cy="4239217"/>
            <a:chOff x="-982420" y="116632"/>
            <a:chExt cx="4808184" cy="5069072"/>
          </a:xfrm>
        </p:grpSpPr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5C5CA3A6-8148-1150-2E05-F0A6F356B29A}"/>
                </a:ext>
              </a:extLst>
            </p:cNvPr>
            <p:cNvSpPr txBox="1"/>
            <p:nvPr/>
          </p:nvSpPr>
          <p:spPr>
            <a:xfrm>
              <a:off x="-982420" y="4869148"/>
              <a:ext cx="4808184" cy="316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1000" dirty="0"/>
                <a:t>https://x.com/meritxellvargas/status/1355443294520680448</a:t>
              </a:r>
            </a:p>
          </p:txBody>
        </p:sp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C7F7254B-F876-B197-D32D-77304911D2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902469" y="116632"/>
              <a:ext cx="3939756" cy="4745447"/>
            </a:xfrm>
            <a:prstGeom prst="rect">
              <a:avLst/>
            </a:prstGeom>
          </p:spPr>
        </p:pic>
      </p:grpSp>
      <p:sp>
        <p:nvSpPr>
          <p:cNvPr id="27" name="Oval 26">
            <a:extLst>
              <a:ext uri="{FF2B5EF4-FFF2-40B4-BE49-F238E27FC236}">
                <a16:creationId xmlns:a16="http://schemas.microsoft.com/office/drawing/2014/main" id="{014F15BE-A86F-896A-8C14-13ED34BA1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4753" y="1332260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QUALITAT DEMOCRÀT.</a:t>
            </a: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AA69AB21-E8FC-98DD-9272-4CB1F32F2318}"/>
              </a:ext>
            </a:extLst>
          </p:cNvPr>
          <p:cNvGrpSpPr/>
          <p:nvPr/>
        </p:nvGrpSpPr>
        <p:grpSpPr>
          <a:xfrm>
            <a:off x="611187" y="1929942"/>
            <a:ext cx="4772097" cy="4368045"/>
            <a:chOff x="2010528" y="1052512"/>
            <a:chExt cx="5453406" cy="4991668"/>
          </a:xfrm>
        </p:grpSpPr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FF635A51-39CC-8E5D-48B2-BED9385EAF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43112" y="1052512"/>
              <a:ext cx="5057775" cy="4752975"/>
            </a:xfrm>
            <a:prstGeom prst="rect">
              <a:avLst/>
            </a:prstGeom>
          </p:spPr>
        </p:pic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883EA689-58B3-0408-8C35-270B5B6271B2}"/>
                </a:ext>
              </a:extLst>
            </p:cNvPr>
            <p:cNvSpPr txBox="1"/>
            <p:nvPr/>
          </p:nvSpPr>
          <p:spPr>
            <a:xfrm>
              <a:off x="2010528" y="5797959"/>
              <a:ext cx="5453406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ca-ES" sz="1000" dirty="0"/>
                <a:t>https://x.com/ajlagarriga/status/1359868438655696898</a:t>
              </a:r>
            </a:p>
          </p:txBody>
        </p:sp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65A0C1AC-3D4C-58E5-5880-03B6AB7B9BF0}"/>
              </a:ext>
            </a:extLst>
          </p:cNvPr>
          <p:cNvGrpSpPr/>
          <p:nvPr/>
        </p:nvGrpSpPr>
        <p:grpSpPr>
          <a:xfrm>
            <a:off x="4428518" y="1733026"/>
            <a:ext cx="4104579" cy="4353146"/>
            <a:chOff x="5176707" y="1174397"/>
            <a:chExt cx="3714008" cy="3938923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88882432-3B54-2E54-546B-3BB74096DA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76707" y="1174397"/>
              <a:ext cx="3254473" cy="3567049"/>
            </a:xfrm>
            <a:prstGeom prst="rect">
              <a:avLst/>
            </a:prstGeom>
          </p:spPr>
        </p:pic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B4E4F476-42A2-9C20-40A0-D09FA56FBE3C}"/>
                </a:ext>
              </a:extLst>
            </p:cNvPr>
            <p:cNvSpPr txBox="1"/>
            <p:nvPr/>
          </p:nvSpPr>
          <p:spPr>
            <a:xfrm>
              <a:off x="5185764" y="4694506"/>
              <a:ext cx="3704951" cy="418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>
                <a:defRPr sz="1000"/>
              </a:lvl1pPr>
            </a:lstStyle>
            <a:p>
              <a:r>
                <a:rPr lang="ca-ES" dirty="0"/>
                <a:t>https://x.com/cserradomenech/status/1359085104459563012</a:t>
              </a:r>
            </a:p>
          </p:txBody>
        </p:sp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id="{74D2A087-EA37-FBE8-BAF3-19BB20BD0B5E}"/>
              </a:ext>
            </a:extLst>
          </p:cNvPr>
          <p:cNvGrpSpPr/>
          <p:nvPr/>
        </p:nvGrpSpPr>
        <p:grpSpPr>
          <a:xfrm>
            <a:off x="5065593" y="2534615"/>
            <a:ext cx="3843924" cy="4036592"/>
            <a:chOff x="7436064" y="701737"/>
            <a:chExt cx="5357574" cy="5626111"/>
          </a:xfrm>
        </p:grpSpPr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6097D854-FF9F-6F8F-9FAC-137EC037FD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47418" y="701737"/>
              <a:ext cx="5067300" cy="5286375"/>
            </a:xfrm>
            <a:prstGeom prst="rect">
              <a:avLst/>
            </a:prstGeom>
          </p:spPr>
        </p:pic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51861D47-AD0F-3A01-3966-6D41ED870B2E}"/>
                </a:ext>
              </a:extLst>
            </p:cNvPr>
            <p:cNvSpPr txBox="1"/>
            <p:nvPr/>
          </p:nvSpPr>
          <p:spPr>
            <a:xfrm>
              <a:off x="7436064" y="5984671"/>
              <a:ext cx="5357574" cy="3431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ca-ES" sz="1000" dirty="0"/>
                <a:t>https://x.com/cserradomenech/status/1359104024943984642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144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ubtítulo 2">
            <a:extLst>
              <a:ext uri="{FF2B5EF4-FFF2-40B4-BE49-F238E27FC236}">
                <a16:creationId xmlns:a16="http://schemas.microsoft.com/office/drawing/2014/main" id="{EEF12E47-2DB0-4CA1-BEB9-D7B435CC0B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ca-ES" sz="2600" dirty="0">
                <a:solidFill>
                  <a:srgbClr val="000000"/>
                </a:solidFill>
                <a:ea typeface="+mj-ea"/>
                <a:sym typeface="Symbol" panose="05050102010706020507" pitchFamily="18" charset="2"/>
              </a:rPr>
              <a:t>La informació com infraestructura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sz="2400" dirty="0">
                <a:solidFill>
                  <a:srgbClr val="000000"/>
                </a:solidFill>
              </a:rPr>
              <a:t>Oberta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sz="2400" dirty="0">
                <a:solidFill>
                  <a:srgbClr val="000000"/>
                </a:solidFill>
              </a:rPr>
              <a:t>En quantitat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sz="2400" dirty="0">
                <a:solidFill>
                  <a:srgbClr val="000000"/>
                </a:solidFill>
              </a:rPr>
              <a:t>De qualitat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sz="2400" dirty="0">
                <a:solidFill>
                  <a:srgbClr val="000000"/>
                </a:solidFill>
              </a:rPr>
              <a:t>A temps real</a:t>
            </a:r>
          </a:p>
          <a:p>
            <a:pPr algn="l"/>
            <a:r>
              <a:rPr lang="ca-ES" sz="2600" noProof="0" dirty="0">
                <a:solidFill>
                  <a:srgbClr val="000000"/>
                </a:solidFill>
              </a:rPr>
              <a:t>La deliberació com a espai de creació</a:t>
            </a:r>
            <a:endParaRPr lang="ca-ES" sz="2600" dirty="0">
              <a:solidFill>
                <a:srgbClr val="000000"/>
              </a:solidFill>
            </a:endParaRPr>
          </a:p>
          <a:p>
            <a:pPr marL="342900" lvl="1" indent="-342900">
              <a:buClr>
                <a:schemeClr val="tx1"/>
              </a:buClr>
            </a:pPr>
            <a:r>
              <a:rPr lang="ca-ES" sz="2400" dirty="0">
                <a:solidFill>
                  <a:srgbClr val="000000"/>
                </a:solidFill>
              </a:rPr>
              <a:t>Tècnica: logística, legal/normativa, politològica/filosòfica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sz="2400" dirty="0">
                <a:solidFill>
                  <a:srgbClr val="000000"/>
                </a:solidFill>
              </a:rPr>
              <a:t>Orientada a resultats: no especular, no reobrir debats</a:t>
            </a:r>
          </a:p>
          <a:p>
            <a:pPr algn="l"/>
            <a:r>
              <a:rPr lang="ca-ES" sz="2600" noProof="0" dirty="0">
                <a:solidFill>
                  <a:srgbClr val="000000"/>
                </a:solidFill>
              </a:rPr>
              <a:t>El codi i la facilitació</a:t>
            </a:r>
            <a:endParaRPr lang="ca-ES" sz="2600" dirty="0">
              <a:solidFill>
                <a:srgbClr val="000000"/>
              </a:solidFill>
            </a:endParaRPr>
          </a:p>
          <a:p>
            <a:pPr marL="342900" lvl="1" indent="-342900">
              <a:buClr>
                <a:schemeClr val="tx1"/>
              </a:buClr>
            </a:pPr>
            <a:r>
              <a:rPr lang="ca-ES" sz="2400" dirty="0">
                <a:solidFill>
                  <a:srgbClr val="000000"/>
                </a:solidFill>
              </a:rPr>
              <a:t>To empàtic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sz="2400" dirty="0">
                <a:solidFill>
                  <a:srgbClr val="000000"/>
                </a:solidFill>
              </a:rPr>
              <a:t>Actitud assertiva i constructiva</a:t>
            </a: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3C86F538-1E60-4CD0-B3B4-018F0B8CA2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>
              <a:defRPr/>
            </a:pPr>
            <a:r>
              <a:rPr lang="ca-ES" sz="2800" b="1" noProof="0" dirty="0">
                <a:solidFill>
                  <a:srgbClr val="00676C"/>
                </a:solidFill>
                <a:latin typeface="Arial" panose="020B0604020202020204" pitchFamily="34" charset="0"/>
              </a:rPr>
              <a:t>L’Administració com a plataforma</a:t>
            </a:r>
            <a:endParaRPr lang="ca-ES" sz="2800" b="1" dirty="0">
              <a:solidFill>
                <a:srgbClr val="00676C"/>
              </a:solidFill>
              <a:latin typeface="Arial" panose="020B0604020202020204" pitchFamily="34" charset="0"/>
              <a:ea typeface="+mj-ea"/>
              <a:cs typeface="Arial" pitchFamily="34" charset="0"/>
              <a:sym typeface="Symbol" panose="05050102010706020507" pitchFamily="18" charset="2"/>
            </a:endParaRPr>
          </a:p>
        </p:txBody>
      </p:sp>
      <p:sp>
        <p:nvSpPr>
          <p:cNvPr id="3" name="Oval 26">
            <a:extLst>
              <a:ext uri="{FF2B5EF4-FFF2-40B4-BE49-F238E27FC236}">
                <a16:creationId xmlns:a16="http://schemas.microsoft.com/office/drawing/2014/main" id="{972EB0D2-B6A4-1EC7-DF2D-B3AA3C8EBB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4754" y="972841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Organització</a:t>
            </a:r>
          </a:p>
        </p:txBody>
      </p:sp>
      <p:sp>
        <p:nvSpPr>
          <p:cNvPr id="4" name="Oval 26">
            <a:extLst>
              <a:ext uri="{FF2B5EF4-FFF2-40B4-BE49-F238E27FC236}">
                <a16:creationId xmlns:a16="http://schemas.microsoft.com/office/drawing/2014/main" id="{03230B9E-DAB8-F59C-D832-693F84FFFD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4755" y="1338836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Talent</a:t>
            </a:r>
          </a:p>
        </p:txBody>
      </p:sp>
    </p:spTree>
    <p:extLst>
      <p:ext uri="{BB962C8B-B14F-4D97-AF65-F5344CB8AC3E}">
        <p14:creationId xmlns:p14="http://schemas.microsoft.com/office/powerpoint/2010/main" val="279446391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772C73DC-54A7-108B-9833-8ADB9F0FBF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D825BB1F-5044-BE9F-5C4A-54405BDB18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001" y="410401"/>
            <a:ext cx="8409613" cy="579601"/>
          </a:xfrm>
        </p:spPr>
        <p:txBody>
          <a:bodyPr/>
          <a:lstStyle/>
          <a:p>
            <a:pPr algn="l">
              <a:defRPr/>
            </a:pPr>
            <a:r>
              <a:rPr lang="ca-ES" sz="2800" b="1" noProof="0" dirty="0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De la funció pública</a:t>
            </a:r>
            <a:endParaRPr lang="ca-ES" sz="2800" b="1" noProof="0" dirty="0">
              <a:solidFill>
                <a:srgbClr val="00676C"/>
              </a:solidFill>
              <a:latin typeface="Arial" panose="020B0604020202020204" pitchFamily="34" charset="0"/>
              <a:ea typeface="+mj-ea"/>
              <a:cs typeface="Arial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5" name="Taula 3">
            <a:extLst>
              <a:ext uri="{FF2B5EF4-FFF2-40B4-BE49-F238E27FC236}">
                <a16:creationId xmlns:a16="http://schemas.microsoft.com/office/drawing/2014/main" id="{49DB2748-4311-B080-CF9E-1CCB206000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183668"/>
              </p:ext>
            </p:extLst>
          </p:nvPr>
        </p:nvGraphicFramePr>
        <p:xfrm>
          <a:off x="331020" y="1223877"/>
          <a:ext cx="8494994" cy="55782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1638">
                  <a:extLst>
                    <a:ext uri="{9D8B030D-6E8A-4147-A177-3AD203B41FA5}">
                      <a16:colId xmlns:a16="http://schemas.microsoft.com/office/drawing/2014/main" val="3738732606"/>
                    </a:ext>
                  </a:extLst>
                </a:gridCol>
                <a:gridCol w="3186678">
                  <a:extLst>
                    <a:ext uri="{9D8B030D-6E8A-4147-A177-3AD203B41FA5}">
                      <a16:colId xmlns:a16="http://schemas.microsoft.com/office/drawing/2014/main" val="1838068521"/>
                    </a:ext>
                  </a:extLst>
                </a:gridCol>
                <a:gridCol w="3186678">
                  <a:extLst>
                    <a:ext uri="{9D8B030D-6E8A-4147-A177-3AD203B41FA5}">
                      <a16:colId xmlns:a16="http://schemas.microsoft.com/office/drawing/2014/main" val="3009398669"/>
                    </a:ext>
                  </a:extLst>
                </a:gridCol>
              </a:tblGrid>
              <a:tr h="30894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Model: funció pública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Model: servei i política pública</a:t>
                      </a:r>
                      <a:endParaRPr lang="ca-ES" sz="1600" kern="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889681"/>
                  </a:ext>
                </a:extLst>
              </a:tr>
              <a:tr h="284442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Objecte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El procediment administratiu</a:t>
                      </a:r>
                      <a:endParaRPr lang="ca-ES" sz="18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El servei i la política pública</a:t>
                      </a:r>
                      <a:endParaRPr lang="ca-ES" sz="1800" kern="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369602"/>
                  </a:ext>
                </a:extLst>
              </a:tr>
              <a:tr h="44367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Paper del treballador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Aplicar el procediment</a:t>
                      </a:r>
                      <a:endParaRPr lang="ca-ES" sz="18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Dissenyar i implantar un servei o política pública</a:t>
                      </a:r>
                      <a:endParaRPr lang="ca-ES" sz="1800" kern="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171819"/>
                  </a:ext>
                </a:extLst>
              </a:tr>
              <a:tr h="681164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Selecció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Basada en el coneixement de la norma</a:t>
                      </a:r>
                      <a:endParaRPr lang="ca-ES" sz="18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Basada en les competències i habilitats del treballador per a l’acompliment de les funcions que haurà de desenvolupar</a:t>
                      </a:r>
                      <a:endParaRPr lang="ca-ES" sz="1800" kern="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333494"/>
                  </a:ext>
                </a:extLst>
              </a:tr>
              <a:tr h="671638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Formació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Actualitzar els coneixements del  treballador quan canvia el procediment</a:t>
                      </a:r>
                      <a:endParaRPr lang="ca-ES" sz="18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Fomentar el desenvolupament del treballador perquè adquireixi noves competències i habilitats per millorar el seu acompliment</a:t>
                      </a:r>
                      <a:endParaRPr lang="ca-ES" sz="1800" kern="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017992"/>
                  </a:ext>
                </a:extLst>
              </a:tr>
              <a:tr h="33762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50" dirty="0" err="1">
                          <a:effectLst/>
                          <a:latin typeface="Arial" panose="020B0604020202020204" pitchFamily="34" charset="0"/>
                          <a:ea typeface="DejaVu Sans" panose="020B0603030804020204" pitchFamily="34" charset="0"/>
                          <a:cs typeface="Arial" panose="020B0604020202020204" pitchFamily="34" charset="0"/>
                        </a:rPr>
                        <a:t>R+D+i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Sobretot externalitzada</a:t>
                      </a:r>
                      <a:endParaRPr lang="ca-ES" sz="18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Equip propi,</a:t>
                      </a:r>
                      <a:r>
                        <a:rPr lang="ca-ES" sz="1400" kern="12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 comunitats de pràctica i aprenentatge</a:t>
                      </a:r>
                      <a:endParaRPr lang="ca-ES" sz="1800" kern="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539894"/>
                  </a:ext>
                </a:extLst>
              </a:tr>
              <a:tr h="285803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Organització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Jeràrquica</a:t>
                      </a:r>
                      <a:endParaRPr lang="ca-ES" sz="18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Per projectes</a:t>
                      </a:r>
                      <a:endParaRPr lang="ca-ES" sz="1800" kern="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187813"/>
                  </a:ext>
                </a:extLst>
              </a:tr>
              <a:tr h="285803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Funcionament lògic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Expedient</a:t>
                      </a:r>
                      <a:endParaRPr lang="ca-ES" sz="18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Interoperabilitat i ciència de dades</a:t>
                      </a:r>
                      <a:endParaRPr lang="ca-ES" sz="1800" kern="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63739"/>
                  </a:ext>
                </a:extLst>
              </a:tr>
              <a:tr h="472937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Relacions entre unitats i administracions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Competencials</a:t>
                      </a:r>
                      <a:endParaRPr lang="ca-ES" sz="18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De col·laboració i complementarietat</a:t>
                      </a:r>
                      <a:endParaRPr lang="ca-ES" sz="1800" kern="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9478051"/>
                  </a:ext>
                </a:extLst>
              </a:tr>
              <a:tr h="88667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Mobilitat vertical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En base a l’antiguitat i la formació generalista. Sovint va acompanyada de mobilitat horitzontal.</a:t>
                      </a:r>
                      <a:endParaRPr lang="ca-ES" sz="18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En base a la capacitat. Requereix adquirir competències específiques. Generalment es progressa dins el mateix àmbit funcional.</a:t>
                      </a:r>
                      <a:endParaRPr lang="ca-ES" sz="1800" kern="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744332"/>
                  </a:ext>
                </a:extLst>
              </a:tr>
              <a:tr h="476338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Mobilitat horitzontal</a:t>
                      </a:r>
                      <a:endParaRPr lang="ca-ES" sz="1600" kern="50" dirty="0">
                        <a:effectLst/>
                        <a:latin typeface="Arial" panose="020B0604020202020204" pitchFamily="34" charset="0"/>
                        <a:ea typeface="DejaVu Sans" panose="020B0603030804020204" pitchFamily="34" charset="0"/>
                        <a:cs typeface="Arial" panose="020B0604020202020204" pitchFamily="34" charset="0"/>
                      </a:endParaRPr>
                    </a:p>
                  </a:txBody>
                  <a:tcPr marL="46850" marR="46850" marT="0" marB="0" anchor="ctr"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Fàcil i relativament ràpida: el procediment és genèric.</a:t>
                      </a:r>
                      <a:endParaRPr lang="ca-ES" sz="1800" kern="50" dirty="0"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a-ES" sz="14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DejaVu Sans" panose="020B0603030804020204"/>
                          <a:cs typeface="Arial" panose="020B0604020202020204" pitchFamily="34" charset="0"/>
                        </a:rPr>
                        <a:t>Difícil i lenta: requereix adquirir competències específiques</a:t>
                      </a:r>
                      <a:endParaRPr lang="ca-ES" sz="1800" kern="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DejaVu Sans" panose="020B0603030804020204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690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9682686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37C865D2-866E-392B-99FC-010E185733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ca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Protocols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sz="2000" dirty="0">
                <a:solidFill>
                  <a:srgbClr val="000000"/>
                </a:solidFill>
              </a:rPr>
              <a:t>Col·legis electorals i procediment de vot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sz="2000" dirty="0">
                <a:solidFill>
                  <a:srgbClr val="000000"/>
                </a:solidFill>
              </a:rPr>
              <a:t>Dispositiu eleccions COVID i seguretat sanitària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sz="2000" dirty="0">
                <a:solidFill>
                  <a:srgbClr val="000000"/>
                </a:solidFill>
              </a:rPr>
              <a:t>Taula de Partits i definició d’escenaris de celebració de les eleccions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sz="2000" dirty="0">
                <a:solidFill>
                  <a:srgbClr val="000000"/>
                </a:solidFill>
              </a:rPr>
              <a:t>Comunicació institucional i sobre les diferents modalitats de vot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sz="2000" dirty="0">
                <a:solidFill>
                  <a:srgbClr val="000000"/>
                </a:solidFill>
              </a:rPr>
              <a:t>Actes de campanya</a:t>
            </a:r>
          </a:p>
          <a:p>
            <a:pPr algn="l"/>
            <a:endParaRPr lang="ca-E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ca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Eines per perfils per fomentar l’autonomia i </a:t>
            </a:r>
            <a:r>
              <a:rPr lang="ca-E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l’empoderament</a:t>
            </a:r>
            <a:endParaRPr lang="ca-E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a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a-E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ca-E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a-ES" sz="2400" dirty="0"/>
          </a:p>
        </p:txBody>
      </p:sp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ca-ES" sz="2800" b="1" dirty="0">
                <a:solidFill>
                  <a:srgbClr val="00676C"/>
                </a:solidFill>
                <a:latin typeface="Arial" panose="020B0604020202020204" pitchFamily="34" charset="0"/>
              </a:rPr>
              <a:t>L’Administració com a plataforma</a:t>
            </a:r>
          </a:p>
        </p:txBody>
      </p:sp>
      <p:graphicFrame>
        <p:nvGraphicFramePr>
          <p:cNvPr id="17" name="Tabla 2">
            <a:extLst>
              <a:ext uri="{FF2B5EF4-FFF2-40B4-BE49-F238E27FC236}">
                <a16:creationId xmlns:a16="http://schemas.microsoft.com/office/drawing/2014/main" id="{7107F6AB-C091-C477-7042-5C8EE28160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0644679"/>
              </p:ext>
            </p:extLst>
          </p:nvPr>
        </p:nvGraphicFramePr>
        <p:xfrm>
          <a:off x="935594" y="4672671"/>
          <a:ext cx="7272812" cy="16122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18203">
                  <a:extLst>
                    <a:ext uri="{9D8B030D-6E8A-4147-A177-3AD203B41FA5}">
                      <a16:colId xmlns:a16="http://schemas.microsoft.com/office/drawing/2014/main" val="252016538"/>
                    </a:ext>
                  </a:extLst>
                </a:gridCol>
                <a:gridCol w="1818203">
                  <a:extLst>
                    <a:ext uri="{9D8B030D-6E8A-4147-A177-3AD203B41FA5}">
                      <a16:colId xmlns:a16="http://schemas.microsoft.com/office/drawing/2014/main" val="3814470416"/>
                    </a:ext>
                  </a:extLst>
                </a:gridCol>
                <a:gridCol w="1818203">
                  <a:extLst>
                    <a:ext uri="{9D8B030D-6E8A-4147-A177-3AD203B41FA5}">
                      <a16:colId xmlns:a16="http://schemas.microsoft.com/office/drawing/2014/main" val="3135080387"/>
                    </a:ext>
                  </a:extLst>
                </a:gridCol>
                <a:gridCol w="1818203">
                  <a:extLst>
                    <a:ext uri="{9D8B030D-6E8A-4147-A177-3AD203B41FA5}">
                      <a16:colId xmlns:a16="http://schemas.microsoft.com/office/drawing/2014/main" val="3239768788"/>
                    </a:ext>
                  </a:extLst>
                </a:gridCol>
              </a:tblGrid>
              <a:tr h="814759">
                <a:tc>
                  <a:txBody>
                    <a:bodyPr/>
                    <a:lstStyle/>
                    <a:p>
                      <a:pPr algn="ctr"/>
                      <a:r>
                        <a:rPr lang="ca-ES" sz="1600" b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Votants</a:t>
                      </a:r>
                    </a:p>
                  </a:txBody>
                  <a:tcPr anchor="ctr"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b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Col·legis electorals</a:t>
                      </a:r>
                    </a:p>
                  </a:txBody>
                  <a:tcPr anchor="ctr"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600" b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Contagiats i discapacitats</a:t>
                      </a:r>
                    </a:p>
                  </a:txBody>
                  <a:tcPr anchor="ctr"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600" b="0" noProof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Gent gran</a:t>
                      </a:r>
                    </a:p>
                  </a:txBody>
                  <a:tcPr anchor="ctr">
                    <a:solidFill>
                      <a:srgbClr val="0067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251577"/>
                  </a:ext>
                </a:extLst>
              </a:tr>
              <a:tr h="7974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600" b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Administració local</a:t>
                      </a:r>
                    </a:p>
                  </a:txBody>
                  <a:tcPr anchor="ctr"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600" b="0" noProof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Responsables COVID</a:t>
                      </a:r>
                    </a:p>
                  </a:txBody>
                  <a:tcPr anchor="ctr"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600" b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Representants de l’Administració</a:t>
                      </a:r>
                    </a:p>
                  </a:txBody>
                  <a:tcPr anchor="ctr"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b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Candidats</a:t>
                      </a:r>
                    </a:p>
                    <a:p>
                      <a:pPr algn="ctr"/>
                      <a:r>
                        <a:rPr lang="ca-ES" sz="1600" b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Mitjans</a:t>
                      </a:r>
                    </a:p>
                  </a:txBody>
                  <a:tcPr anchor="ctr">
                    <a:solidFill>
                      <a:srgbClr val="0067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1352160"/>
                  </a:ext>
                </a:extLst>
              </a:tr>
            </a:tbl>
          </a:graphicData>
        </a:graphic>
      </p:graphicFrame>
      <p:sp>
        <p:nvSpPr>
          <p:cNvPr id="4" name="Oval 26">
            <a:extLst>
              <a:ext uri="{FF2B5EF4-FFF2-40B4-BE49-F238E27FC236}">
                <a16:creationId xmlns:a16="http://schemas.microsoft.com/office/drawing/2014/main" id="{DF53596F-B812-5F00-1011-4E6E36DB0D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4754" y="972841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Organització</a:t>
            </a:r>
          </a:p>
        </p:txBody>
      </p:sp>
      <p:sp>
        <p:nvSpPr>
          <p:cNvPr id="5" name="Oval 26">
            <a:extLst>
              <a:ext uri="{FF2B5EF4-FFF2-40B4-BE49-F238E27FC236}">
                <a16:creationId xmlns:a16="http://schemas.microsoft.com/office/drawing/2014/main" id="{71A2112F-AF1E-98C0-8A11-4C50003596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4755" y="1338836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Talent</a:t>
            </a:r>
          </a:p>
        </p:txBody>
      </p:sp>
    </p:spTree>
    <p:extLst>
      <p:ext uri="{BB962C8B-B14F-4D97-AF65-F5344CB8AC3E}">
        <p14:creationId xmlns:p14="http://schemas.microsoft.com/office/powerpoint/2010/main" val="230406683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430006-2CD0-7523-B4AC-B520B3F958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>
            <a:extLst>
              <a:ext uri="{FF2B5EF4-FFF2-40B4-BE49-F238E27FC236}">
                <a16:creationId xmlns:a16="http://schemas.microsoft.com/office/drawing/2014/main" id="{4F24E768-E803-8EB0-DC70-1BD502CAD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90" y="1209305"/>
            <a:ext cx="4680141" cy="4877127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63750E20-EAD4-3D8C-4E34-4D24F5CFDC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929" y="1490004"/>
            <a:ext cx="5217937" cy="5169993"/>
          </a:xfrm>
          <a:prstGeom prst="rect">
            <a:avLst/>
          </a:prstGeom>
        </p:spPr>
      </p:pic>
      <p:sp>
        <p:nvSpPr>
          <p:cNvPr id="2" name="Títol 1">
            <a:extLst>
              <a:ext uri="{FF2B5EF4-FFF2-40B4-BE49-F238E27FC236}">
                <a16:creationId xmlns:a16="http://schemas.microsoft.com/office/drawing/2014/main" id="{FBC63FC5-84ED-F368-4CD5-D20DA82DCE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ca-ES" sz="2800" b="1" dirty="0">
                <a:solidFill>
                  <a:srgbClr val="00676C"/>
                </a:solidFill>
                <a:latin typeface="Arial" panose="020B0604020202020204" pitchFamily="34" charset="0"/>
              </a:rPr>
              <a:t>L’Administració com a plataforma</a:t>
            </a:r>
          </a:p>
        </p:txBody>
      </p:sp>
      <p:sp>
        <p:nvSpPr>
          <p:cNvPr id="4" name="Oval 26">
            <a:extLst>
              <a:ext uri="{FF2B5EF4-FFF2-40B4-BE49-F238E27FC236}">
                <a16:creationId xmlns:a16="http://schemas.microsoft.com/office/drawing/2014/main" id="{62F803BC-3A85-49E9-CE39-46072B02E3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4754" y="972841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TAlent</a:t>
            </a:r>
          </a:p>
        </p:txBody>
      </p:sp>
      <p:sp>
        <p:nvSpPr>
          <p:cNvPr id="3" name="Oval 26">
            <a:extLst>
              <a:ext uri="{FF2B5EF4-FFF2-40B4-BE49-F238E27FC236}">
                <a16:creationId xmlns:a16="http://schemas.microsoft.com/office/drawing/2014/main" id="{946F8E54-7F2C-035E-4B85-01A4B2139B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4754" y="1328068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Organització</a:t>
            </a: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5EB2764C-8E88-C93C-CCBA-B13455C176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4837" y="1805642"/>
            <a:ext cx="4830672" cy="4708204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560CF6E1-F246-E680-5955-6F82D05824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3048" y="2160869"/>
            <a:ext cx="5349272" cy="449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97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68E597-3EB3-AD1F-7A1D-EF5C449528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>
            <a:extLst>
              <a:ext uri="{FF2B5EF4-FFF2-40B4-BE49-F238E27FC236}">
                <a16:creationId xmlns:a16="http://schemas.microsoft.com/office/drawing/2014/main" id="{409FE1EB-3625-A659-3427-B0C85569C0FF}"/>
              </a:ext>
            </a:extLst>
          </p:cNvPr>
          <p:cNvGrpSpPr/>
          <p:nvPr/>
        </p:nvGrpSpPr>
        <p:grpSpPr>
          <a:xfrm>
            <a:off x="323849" y="1812277"/>
            <a:ext cx="8229663" cy="1933195"/>
            <a:chOff x="1238250" y="2905125"/>
            <a:chExt cx="6667500" cy="1566234"/>
          </a:xfrm>
        </p:grpSpPr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0B5EB398-8486-E6C0-1F52-4F37D6E5B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59162" y="3717032"/>
              <a:ext cx="6369869" cy="754327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FF82237C-FC6B-26FC-EFC3-B7FE440C4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38250" y="2905125"/>
              <a:ext cx="6667500" cy="1047750"/>
            </a:xfrm>
            <a:prstGeom prst="rect">
              <a:avLst/>
            </a:prstGeom>
          </p:spPr>
        </p:pic>
      </p:grpSp>
      <p:sp>
        <p:nvSpPr>
          <p:cNvPr id="2" name="Títol 1">
            <a:extLst>
              <a:ext uri="{FF2B5EF4-FFF2-40B4-BE49-F238E27FC236}">
                <a16:creationId xmlns:a16="http://schemas.microsoft.com/office/drawing/2014/main" id="{10F2F394-EE15-7E8F-EA2A-31098418CB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ca-ES" sz="2800" b="1" dirty="0">
                <a:solidFill>
                  <a:srgbClr val="00676C"/>
                </a:solidFill>
                <a:latin typeface="Arial" panose="020B0604020202020204" pitchFamily="34" charset="0"/>
              </a:rPr>
              <a:t>L’Administració com a plataforma</a:t>
            </a:r>
          </a:p>
        </p:txBody>
      </p:sp>
      <p:sp>
        <p:nvSpPr>
          <p:cNvPr id="4" name="Oval 26">
            <a:extLst>
              <a:ext uri="{FF2B5EF4-FFF2-40B4-BE49-F238E27FC236}">
                <a16:creationId xmlns:a16="http://schemas.microsoft.com/office/drawing/2014/main" id="{F3F11DA8-5358-53C5-4AF9-9A874EA560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4754" y="972841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TAlent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0218F02-4471-AA34-6589-B0FD9818E1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534" y="2523785"/>
            <a:ext cx="7567511" cy="2619523"/>
          </a:xfrm>
          <a:prstGeom prst="rect">
            <a:avLst/>
          </a:prstGeom>
        </p:spPr>
      </p:pic>
      <p:grpSp>
        <p:nvGrpSpPr>
          <p:cNvPr id="12" name="Grupo 11">
            <a:extLst>
              <a:ext uri="{FF2B5EF4-FFF2-40B4-BE49-F238E27FC236}">
                <a16:creationId xmlns:a16="http://schemas.microsoft.com/office/drawing/2014/main" id="{748DD895-CDDF-ABEF-C731-4806E31BFDD0}"/>
              </a:ext>
            </a:extLst>
          </p:cNvPr>
          <p:cNvGrpSpPr/>
          <p:nvPr/>
        </p:nvGrpSpPr>
        <p:grpSpPr>
          <a:xfrm>
            <a:off x="1561505" y="2897972"/>
            <a:ext cx="6630921" cy="3092837"/>
            <a:chOff x="2733675" y="2295525"/>
            <a:chExt cx="4860251" cy="2266950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71986DF0-BACD-9797-8E65-05373CE115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33675" y="2295525"/>
              <a:ext cx="3676650" cy="2266950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520DEA89-908F-0306-DC48-49CA2DE87A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92349" y="2724484"/>
              <a:ext cx="2101577" cy="1029667"/>
            </a:xfrm>
            <a:prstGeom prst="rect">
              <a:avLst/>
            </a:prstGeom>
          </p:spPr>
        </p:pic>
      </p:grpSp>
      <p:pic>
        <p:nvPicPr>
          <p:cNvPr id="2050" name="Picture 2" descr="Si tens una discapacitat visual pots trucar i demanar el kit de vot Braille al 900 400 012 (telèfon gratuït).&#10;Fins al 18 de gener.">
            <a:extLst>
              <a:ext uri="{FF2B5EF4-FFF2-40B4-BE49-F238E27FC236}">
                <a16:creationId xmlns:a16="http://schemas.microsoft.com/office/drawing/2014/main" id="{E57AC75F-44C5-F1B4-7EE4-0E2AA4A4D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855" y="2167504"/>
            <a:ext cx="4099138" cy="401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FC0EEA1F-E5A0-3C13-0AD3-B1BC65029E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4754" y="1328068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Organització</a:t>
            </a:r>
          </a:p>
        </p:txBody>
      </p:sp>
    </p:spTree>
    <p:extLst>
      <p:ext uri="{BB962C8B-B14F-4D97-AF65-F5344CB8AC3E}">
        <p14:creationId xmlns:p14="http://schemas.microsoft.com/office/powerpoint/2010/main" val="163188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ubtítulo 2">
            <a:extLst>
              <a:ext uri="{FF2B5EF4-FFF2-40B4-BE49-F238E27FC236}">
                <a16:creationId xmlns:a16="http://schemas.microsoft.com/office/drawing/2014/main" id="{C1010E07-DF60-9E43-CA48-649AC54802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197" y="1277204"/>
            <a:ext cx="5459939" cy="5175983"/>
          </a:xfrm>
        </p:spPr>
        <p:txBody>
          <a:bodyPr/>
          <a:lstStyle/>
          <a:p>
            <a:pPr marL="0" indent="0" algn="l">
              <a:buNone/>
            </a:pPr>
            <a:r>
              <a:rPr lang="ca-ES" sz="2400" noProof="0" dirty="0">
                <a:solidFill>
                  <a:schemeClr val="tx1"/>
                </a:solidFill>
                <a:latin typeface="Arial" panose="020B0604020202020204" pitchFamily="34" charset="0"/>
              </a:rPr>
              <a:t>La </a:t>
            </a:r>
            <a:r>
              <a:rPr lang="ca-ES" sz="2400" b="1" noProof="0" dirty="0">
                <a:solidFill>
                  <a:srgbClr val="00676C"/>
                </a:solidFill>
                <a:latin typeface="Arial" panose="020B0604020202020204" pitchFamily="34" charset="0"/>
              </a:rPr>
              <a:t>comunicació transmèdia</a:t>
            </a:r>
            <a:r>
              <a:rPr lang="ca-ES" sz="2400" dirty="0">
                <a:latin typeface="Arial" panose="020B0604020202020204" pitchFamily="34" charset="0"/>
              </a:rPr>
              <a:t>, per definició, </a:t>
            </a:r>
            <a:r>
              <a:rPr lang="ca-ES" sz="2400" noProof="0" dirty="0">
                <a:solidFill>
                  <a:schemeClr val="tx1"/>
                </a:solidFill>
                <a:latin typeface="Arial" panose="020B0604020202020204" pitchFamily="34" charset="0"/>
              </a:rPr>
              <a:t>no es pot planificar… però es pot catalitzar</a:t>
            </a:r>
            <a:endParaRPr lang="ca-ES" sz="2200" noProof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194" name="Títol 11">
            <a:extLst>
              <a:ext uri="{FF2B5EF4-FFF2-40B4-BE49-F238E27FC236}">
                <a16:creationId xmlns:a16="http://schemas.microsoft.com/office/drawing/2014/main" id="{9022B72A-DE87-43FE-B57D-F9BD567497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ca-ES" sz="2800" b="1" noProof="0" dirty="0">
                <a:solidFill>
                  <a:srgbClr val="00676C"/>
                </a:solidFill>
                <a:latin typeface="Arial" panose="020B0604020202020204" pitchFamily="34" charset="0"/>
              </a:rPr>
              <a:t>Estratègia par a una comunicació transmèdia</a:t>
            </a:r>
          </a:p>
        </p:txBody>
      </p:sp>
      <p:grpSp>
        <p:nvGrpSpPr>
          <p:cNvPr id="8203" name="Grupo 8202">
            <a:extLst>
              <a:ext uri="{FF2B5EF4-FFF2-40B4-BE49-F238E27FC236}">
                <a16:creationId xmlns:a16="http://schemas.microsoft.com/office/drawing/2014/main" id="{00E4CFB7-0047-416C-9635-0EDD3D5F5C94}"/>
              </a:ext>
            </a:extLst>
          </p:cNvPr>
          <p:cNvGrpSpPr/>
          <p:nvPr/>
        </p:nvGrpSpPr>
        <p:grpSpPr>
          <a:xfrm>
            <a:off x="6858364" y="3249439"/>
            <a:ext cx="1450977" cy="1662573"/>
            <a:chOff x="6732240" y="2643138"/>
            <a:chExt cx="1450977" cy="1662573"/>
          </a:xfrm>
        </p:grpSpPr>
        <p:sp>
          <p:nvSpPr>
            <p:cNvPr id="26" name="QuadreDeText 110">
              <a:extLst>
                <a:ext uri="{FF2B5EF4-FFF2-40B4-BE49-F238E27FC236}">
                  <a16:creationId xmlns:a16="http://schemas.microsoft.com/office/drawing/2014/main" id="{CDE1DCD4-529A-4AC6-9FD7-40D75184F0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32240" y="2643138"/>
              <a:ext cx="1449388" cy="360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ca-ES" altLang="ca-ES" dirty="0">
                  <a:solidFill>
                    <a:srgbClr val="000000"/>
                  </a:solidFill>
                </a:rPr>
                <a:t>Partits</a:t>
              </a:r>
            </a:p>
          </p:txBody>
        </p:sp>
        <p:sp>
          <p:nvSpPr>
            <p:cNvPr id="31" name="QuadreDeText 110">
              <a:extLst>
                <a:ext uri="{FF2B5EF4-FFF2-40B4-BE49-F238E27FC236}">
                  <a16:creationId xmlns:a16="http://schemas.microsoft.com/office/drawing/2014/main" id="{9D327329-0344-496A-B705-C3CA3A6897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32240" y="3077329"/>
              <a:ext cx="1450975" cy="36000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anose="05020102010507070707" pitchFamily="18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ca-ES" altLang="ca-ES" sz="1200" b="1" dirty="0" err="1">
                  <a:solidFill>
                    <a:srgbClr val="000000"/>
                  </a:solidFill>
                </a:rPr>
                <a:t>Mèdia</a:t>
              </a:r>
              <a:endParaRPr lang="ca-ES" altLang="ca-ES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34" name="QuadreDeText 110">
              <a:extLst>
                <a:ext uri="{FF2B5EF4-FFF2-40B4-BE49-F238E27FC236}">
                  <a16:creationId xmlns:a16="http://schemas.microsoft.com/office/drawing/2014/main" id="{615B6792-C830-4DAB-972F-061F7CC957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32242" y="3511520"/>
              <a:ext cx="1450975" cy="36000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anose="05020102010507070707" pitchFamily="18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ca-ES" altLang="ca-ES" sz="1200" b="1" dirty="0">
                  <a:solidFill>
                    <a:srgbClr val="000000"/>
                  </a:solidFill>
                </a:rPr>
                <a:t>Experts</a:t>
              </a:r>
            </a:p>
          </p:txBody>
        </p:sp>
        <p:sp>
          <p:nvSpPr>
            <p:cNvPr id="35" name="QuadreDeText 110">
              <a:extLst>
                <a:ext uri="{FF2B5EF4-FFF2-40B4-BE49-F238E27FC236}">
                  <a16:creationId xmlns:a16="http://schemas.microsoft.com/office/drawing/2014/main" id="{D69C6109-E1F9-4C6D-A8C9-E759B947F4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32241" y="3945711"/>
              <a:ext cx="1450975" cy="36000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anose="05020102010507070707" pitchFamily="18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ca-ES" altLang="ca-ES" sz="1200" b="1" dirty="0">
                  <a:solidFill>
                    <a:srgbClr val="000000"/>
                  </a:solidFill>
                </a:rPr>
                <a:t>Ciutadans</a:t>
              </a:r>
            </a:p>
          </p:txBody>
        </p:sp>
      </p:grpSp>
      <p:grpSp>
        <p:nvGrpSpPr>
          <p:cNvPr id="8205" name="Grupo 8204">
            <a:extLst>
              <a:ext uri="{FF2B5EF4-FFF2-40B4-BE49-F238E27FC236}">
                <a16:creationId xmlns:a16="http://schemas.microsoft.com/office/drawing/2014/main" id="{D40854F5-94BC-4695-8AB5-F4CB20899D6C}"/>
              </a:ext>
            </a:extLst>
          </p:cNvPr>
          <p:cNvGrpSpPr/>
          <p:nvPr/>
        </p:nvGrpSpPr>
        <p:grpSpPr>
          <a:xfrm>
            <a:off x="4809674" y="3426207"/>
            <a:ext cx="1450975" cy="1373738"/>
            <a:chOff x="3641031" y="2732652"/>
            <a:chExt cx="1450975" cy="1373738"/>
          </a:xfrm>
        </p:grpSpPr>
        <p:sp>
          <p:nvSpPr>
            <p:cNvPr id="13" name="QuadreDeText 110">
              <a:extLst>
                <a:ext uri="{FF2B5EF4-FFF2-40B4-BE49-F238E27FC236}">
                  <a16:creationId xmlns:a16="http://schemas.microsoft.com/office/drawing/2014/main" id="{EB6A8097-387E-45DA-9502-95E126F9DA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1031" y="2732652"/>
              <a:ext cx="1450975" cy="505483"/>
            </a:xfrm>
            <a:prstGeom prst="rect">
              <a:avLst/>
            </a:prstGeom>
            <a:solidFill>
              <a:srgbClr val="C00000"/>
            </a:solidFill>
            <a:ln w="19050">
              <a:solidFill>
                <a:srgbClr val="00676C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anose="05020102010507070707" pitchFamily="18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ca-ES" altLang="ca-ES" sz="1200" b="1" dirty="0">
                  <a:solidFill>
                    <a:schemeClr val="bg1"/>
                  </a:solidFill>
                </a:rPr>
                <a:t>Campanya institucional</a:t>
              </a:r>
            </a:p>
          </p:txBody>
        </p:sp>
        <p:sp>
          <p:nvSpPr>
            <p:cNvPr id="15" name="QuadreDeText 110">
              <a:extLst>
                <a:ext uri="{FF2B5EF4-FFF2-40B4-BE49-F238E27FC236}">
                  <a16:creationId xmlns:a16="http://schemas.microsoft.com/office/drawing/2014/main" id="{B606ADED-2A60-4FC6-90C7-44D232CBBA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1031" y="3746390"/>
              <a:ext cx="1450975" cy="360000"/>
            </a:xfrm>
            <a:prstGeom prst="rect">
              <a:avLst/>
            </a:prstGeom>
            <a:noFill/>
            <a:ln w="19050">
              <a:solidFill>
                <a:srgbClr val="00676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anose="05020102010507070707" pitchFamily="18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ca-ES" altLang="ca-ES" sz="1200" b="1" dirty="0" err="1">
                  <a:solidFill>
                    <a:srgbClr val="C00000"/>
                  </a:solidFill>
                </a:rPr>
                <a:t>Twitter</a:t>
              </a:r>
              <a:endParaRPr lang="ca-ES" altLang="ca-ES" sz="1200" b="1" dirty="0">
                <a:solidFill>
                  <a:srgbClr val="C00000"/>
                </a:solidFill>
              </a:endParaRPr>
            </a:p>
          </p:txBody>
        </p:sp>
        <p:sp>
          <p:nvSpPr>
            <p:cNvPr id="55" name="QuadreDeText 110">
              <a:extLst>
                <a:ext uri="{FF2B5EF4-FFF2-40B4-BE49-F238E27FC236}">
                  <a16:creationId xmlns:a16="http://schemas.microsoft.com/office/drawing/2014/main" id="{3F229323-DBB1-482A-8CC0-80FF503AB5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1031" y="3312199"/>
              <a:ext cx="1449388" cy="360000"/>
            </a:xfrm>
            <a:prstGeom prst="rect">
              <a:avLst/>
            </a:prstGeom>
            <a:solidFill>
              <a:srgbClr val="C00000"/>
            </a:solidFill>
            <a:ln w="19050">
              <a:solidFill>
                <a:srgbClr val="00676C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anose="05020102010507070707" pitchFamily="18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ca-ES" altLang="ca-ES" sz="1200" b="1" dirty="0">
                  <a:solidFill>
                    <a:schemeClr val="bg1"/>
                  </a:solidFill>
                </a:rPr>
                <a:t>Web oficial</a:t>
              </a:r>
            </a:p>
          </p:txBody>
        </p:sp>
      </p:grpSp>
      <p:grpSp>
        <p:nvGrpSpPr>
          <p:cNvPr id="8206" name="Grupo 8205">
            <a:extLst>
              <a:ext uri="{FF2B5EF4-FFF2-40B4-BE49-F238E27FC236}">
                <a16:creationId xmlns:a16="http://schemas.microsoft.com/office/drawing/2014/main" id="{DFF3EA4B-7932-4171-8A79-11B24B3602ED}"/>
              </a:ext>
            </a:extLst>
          </p:cNvPr>
          <p:cNvGrpSpPr/>
          <p:nvPr/>
        </p:nvGrpSpPr>
        <p:grpSpPr>
          <a:xfrm>
            <a:off x="4809674" y="5373216"/>
            <a:ext cx="1450975" cy="936104"/>
            <a:chOff x="3641031" y="5013176"/>
            <a:chExt cx="1450975" cy="936104"/>
          </a:xfrm>
        </p:grpSpPr>
        <p:sp>
          <p:nvSpPr>
            <p:cNvPr id="14" name="QuadreDeText 110">
              <a:extLst>
                <a:ext uri="{FF2B5EF4-FFF2-40B4-BE49-F238E27FC236}">
                  <a16:creationId xmlns:a16="http://schemas.microsoft.com/office/drawing/2014/main" id="{12305CD0-A743-4CC7-9BE3-8EAE5CABFA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1031" y="5013176"/>
              <a:ext cx="1450975" cy="504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anose="05020102010507070707" pitchFamily="18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ca-ES" altLang="ca-ES" sz="1200" b="1" dirty="0">
                  <a:solidFill>
                    <a:srgbClr val="000000"/>
                  </a:solidFill>
                </a:rPr>
                <a:t>Locals electorals</a:t>
              </a:r>
            </a:p>
          </p:txBody>
        </p:sp>
        <p:sp>
          <p:nvSpPr>
            <p:cNvPr id="57" name="QuadreDeText 110">
              <a:extLst>
                <a:ext uri="{FF2B5EF4-FFF2-40B4-BE49-F238E27FC236}">
                  <a16:creationId xmlns:a16="http://schemas.microsoft.com/office/drawing/2014/main" id="{41B2A852-8A72-4961-84C3-E8A03AEA18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1031" y="5589280"/>
              <a:ext cx="1450975" cy="36000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anose="05020102010507070707" pitchFamily="18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ca-ES" altLang="ca-ES" sz="1200" b="1" dirty="0">
                  <a:solidFill>
                    <a:srgbClr val="000000"/>
                  </a:solidFill>
                </a:rPr>
                <a:t>Ajuntaments</a:t>
              </a:r>
            </a:p>
          </p:txBody>
        </p:sp>
      </p:grpSp>
      <p:sp>
        <p:nvSpPr>
          <p:cNvPr id="73" name="QuadreDeText 110">
            <a:extLst>
              <a:ext uri="{FF2B5EF4-FFF2-40B4-BE49-F238E27FC236}">
                <a16:creationId xmlns:a16="http://schemas.microsoft.com/office/drawing/2014/main" id="{0A096B49-A420-4F84-874A-7BD5DF136A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9674" y="2347453"/>
            <a:ext cx="1450975" cy="505483"/>
          </a:xfrm>
          <a:prstGeom prst="rect">
            <a:avLst/>
          </a:prstGeom>
          <a:solidFill>
            <a:srgbClr val="00676C"/>
          </a:solidFill>
          <a:ln w="19050">
            <a:solidFill>
              <a:srgbClr val="00676C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 dirty="0">
                <a:solidFill>
                  <a:schemeClr val="bg1"/>
                </a:solidFill>
              </a:rPr>
              <a:t>Ens governamentals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A0A37764-ABDF-4BEB-29C1-D8040249EBC2}"/>
              </a:ext>
            </a:extLst>
          </p:cNvPr>
          <p:cNvGrpSpPr/>
          <p:nvPr/>
        </p:nvGrpSpPr>
        <p:grpSpPr>
          <a:xfrm>
            <a:off x="1041456" y="2609024"/>
            <a:ext cx="3170504" cy="3484272"/>
            <a:chOff x="762651" y="2338589"/>
            <a:chExt cx="3170504" cy="3484272"/>
          </a:xfrm>
        </p:grpSpPr>
        <p:sp>
          <p:nvSpPr>
            <p:cNvPr id="9" name="QuadreDeText 110">
              <a:extLst>
                <a:ext uri="{FF2B5EF4-FFF2-40B4-BE49-F238E27FC236}">
                  <a16:creationId xmlns:a16="http://schemas.microsoft.com/office/drawing/2014/main" id="{CA762FF6-52A8-439F-A194-ECAA8EFC38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651" y="2338589"/>
              <a:ext cx="1449387" cy="360000"/>
            </a:xfrm>
            <a:prstGeom prst="rect">
              <a:avLst/>
            </a:prstGeom>
            <a:noFill/>
            <a:ln w="19050">
              <a:solidFill>
                <a:srgbClr val="00676C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es-ES" altLang="ca-ES" dirty="0">
                  <a:solidFill>
                    <a:srgbClr val="00676C"/>
                  </a:solidFill>
                </a:rPr>
                <a:t>D</a:t>
              </a:r>
              <a:r>
                <a:rPr lang="ca-ES" altLang="ca-ES" dirty="0" err="1">
                  <a:solidFill>
                    <a:srgbClr val="00676C"/>
                  </a:solidFill>
                </a:rPr>
                <a:t>ades</a:t>
              </a:r>
              <a:endParaRPr lang="ca-ES" altLang="ca-ES" dirty="0">
                <a:solidFill>
                  <a:srgbClr val="00676C"/>
                </a:solidFill>
              </a:endParaRPr>
            </a:p>
          </p:txBody>
        </p:sp>
        <p:sp>
          <p:nvSpPr>
            <p:cNvPr id="36" name="QuadreDeText 110">
              <a:extLst>
                <a:ext uri="{FF2B5EF4-FFF2-40B4-BE49-F238E27FC236}">
                  <a16:creationId xmlns:a16="http://schemas.microsoft.com/office/drawing/2014/main" id="{1F795065-A165-4C20-AED1-78D3C3EADF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651" y="2784914"/>
              <a:ext cx="1449387" cy="360000"/>
            </a:xfrm>
            <a:prstGeom prst="rect">
              <a:avLst/>
            </a:prstGeom>
            <a:noFill/>
            <a:ln w="19050">
              <a:solidFill>
                <a:srgbClr val="00676C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ca-ES" altLang="ca-ES" dirty="0">
                  <a:solidFill>
                    <a:srgbClr val="00676C"/>
                  </a:solidFill>
                </a:rPr>
                <a:t>Informació</a:t>
              </a:r>
            </a:p>
          </p:txBody>
        </p:sp>
        <p:sp>
          <p:nvSpPr>
            <p:cNvPr id="39" name="QuadreDeText 110">
              <a:extLst>
                <a:ext uri="{FF2B5EF4-FFF2-40B4-BE49-F238E27FC236}">
                  <a16:creationId xmlns:a16="http://schemas.microsoft.com/office/drawing/2014/main" id="{89E79BB0-A1D5-42E1-871F-3A08B99C92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651" y="3677564"/>
              <a:ext cx="1449387" cy="360000"/>
            </a:xfrm>
            <a:prstGeom prst="rect">
              <a:avLst/>
            </a:prstGeom>
            <a:noFill/>
            <a:ln w="19050">
              <a:solidFill>
                <a:srgbClr val="00676C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ca-ES" altLang="ca-ES" dirty="0">
                  <a:solidFill>
                    <a:srgbClr val="00676C"/>
                  </a:solidFill>
                </a:rPr>
                <a:t>Actualització</a:t>
              </a:r>
            </a:p>
          </p:txBody>
        </p:sp>
        <p:sp>
          <p:nvSpPr>
            <p:cNvPr id="40" name="QuadreDeText 110">
              <a:extLst>
                <a:ext uri="{FF2B5EF4-FFF2-40B4-BE49-F238E27FC236}">
                  <a16:creationId xmlns:a16="http://schemas.microsoft.com/office/drawing/2014/main" id="{5A3D7365-240C-4F2E-8FB8-233A2C5B26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651" y="5016539"/>
              <a:ext cx="1449387" cy="360000"/>
            </a:xfrm>
            <a:prstGeom prst="rect">
              <a:avLst/>
            </a:prstGeom>
            <a:noFill/>
            <a:ln w="19050">
              <a:solidFill>
                <a:srgbClr val="00676C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ca-ES" altLang="ca-ES" dirty="0">
                  <a:solidFill>
                    <a:srgbClr val="00676C"/>
                  </a:solidFill>
                </a:rPr>
                <a:t>Protocols</a:t>
              </a:r>
            </a:p>
          </p:txBody>
        </p:sp>
        <p:sp>
          <p:nvSpPr>
            <p:cNvPr id="71" name="QuadreDeText 110">
              <a:extLst>
                <a:ext uri="{FF2B5EF4-FFF2-40B4-BE49-F238E27FC236}">
                  <a16:creationId xmlns:a16="http://schemas.microsoft.com/office/drawing/2014/main" id="{6ACCA039-D266-4F62-9244-AE70FDE1E8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651" y="5462861"/>
              <a:ext cx="1449387" cy="360000"/>
            </a:xfrm>
            <a:prstGeom prst="rect">
              <a:avLst/>
            </a:prstGeom>
            <a:noFill/>
            <a:ln w="19050">
              <a:solidFill>
                <a:srgbClr val="00676C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ca-ES" altLang="ca-ES" dirty="0">
                  <a:solidFill>
                    <a:srgbClr val="00676C"/>
                  </a:solidFill>
                </a:rPr>
                <a:t>Anàlisi</a:t>
              </a:r>
            </a:p>
          </p:txBody>
        </p:sp>
        <p:sp>
          <p:nvSpPr>
            <p:cNvPr id="25" name="QuadreDeText 110">
              <a:extLst>
                <a:ext uri="{FF2B5EF4-FFF2-40B4-BE49-F238E27FC236}">
                  <a16:creationId xmlns:a16="http://schemas.microsoft.com/office/drawing/2014/main" id="{C13AE830-1370-8417-2326-3EAE7325FF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3768" y="2338589"/>
              <a:ext cx="1449387" cy="360000"/>
            </a:xfrm>
            <a:prstGeom prst="rect">
              <a:avLst/>
            </a:prstGeom>
            <a:noFill/>
            <a:ln w="19050">
              <a:solidFill>
                <a:srgbClr val="00676C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ca-ES" altLang="ca-ES" dirty="0">
                  <a:solidFill>
                    <a:srgbClr val="00676C"/>
                  </a:solidFill>
                </a:rPr>
                <a:t>Escolta activa</a:t>
              </a:r>
            </a:p>
          </p:txBody>
        </p:sp>
        <p:sp>
          <p:nvSpPr>
            <p:cNvPr id="27" name="QuadreDeText 110">
              <a:extLst>
                <a:ext uri="{FF2B5EF4-FFF2-40B4-BE49-F238E27FC236}">
                  <a16:creationId xmlns:a16="http://schemas.microsoft.com/office/drawing/2014/main" id="{1BBDDC71-8B6F-DFDF-A994-256BD3F96C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3768" y="2787301"/>
              <a:ext cx="1449387" cy="360000"/>
            </a:xfrm>
            <a:prstGeom prst="rect">
              <a:avLst/>
            </a:prstGeom>
            <a:noFill/>
            <a:ln w="19050">
              <a:solidFill>
                <a:srgbClr val="00676C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ca-ES" altLang="ca-ES" dirty="0">
                  <a:solidFill>
                    <a:srgbClr val="00676C"/>
                  </a:solidFill>
                </a:rPr>
                <a:t>Auditoria interna</a:t>
              </a:r>
            </a:p>
          </p:txBody>
        </p:sp>
        <p:sp>
          <p:nvSpPr>
            <p:cNvPr id="28" name="QuadreDeText 110">
              <a:extLst>
                <a:ext uri="{FF2B5EF4-FFF2-40B4-BE49-F238E27FC236}">
                  <a16:creationId xmlns:a16="http://schemas.microsoft.com/office/drawing/2014/main" id="{2028BE84-BC30-6E13-9CF9-98F8A1F65C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3768" y="3236013"/>
              <a:ext cx="1449387" cy="504000"/>
            </a:xfrm>
            <a:prstGeom prst="rect">
              <a:avLst/>
            </a:prstGeom>
            <a:noFill/>
            <a:ln w="19050">
              <a:solidFill>
                <a:srgbClr val="00676C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ca-ES" altLang="ca-ES" dirty="0">
                  <a:solidFill>
                    <a:srgbClr val="00676C"/>
                  </a:solidFill>
                </a:rPr>
                <a:t>Retiment de comptes</a:t>
              </a:r>
            </a:p>
          </p:txBody>
        </p:sp>
        <p:sp>
          <p:nvSpPr>
            <p:cNvPr id="30" name="QuadreDeText 110">
              <a:extLst>
                <a:ext uri="{FF2B5EF4-FFF2-40B4-BE49-F238E27FC236}">
                  <a16:creationId xmlns:a16="http://schemas.microsoft.com/office/drawing/2014/main" id="{A94AD3E5-7A0B-81C2-8C4B-7BF9BB9F96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3768" y="3828725"/>
              <a:ext cx="1449387" cy="504000"/>
            </a:xfrm>
            <a:prstGeom prst="rect">
              <a:avLst/>
            </a:prstGeom>
            <a:noFill/>
            <a:ln w="19050">
              <a:solidFill>
                <a:srgbClr val="00676C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ca-ES" altLang="ca-ES" dirty="0">
                  <a:solidFill>
                    <a:srgbClr val="00676C"/>
                  </a:solidFill>
                </a:rPr>
                <a:t>Contra-desinformació</a:t>
              </a:r>
            </a:p>
          </p:txBody>
        </p:sp>
        <p:sp>
          <p:nvSpPr>
            <p:cNvPr id="32" name="QuadreDeText 110">
              <a:extLst>
                <a:ext uri="{FF2B5EF4-FFF2-40B4-BE49-F238E27FC236}">
                  <a16:creationId xmlns:a16="http://schemas.microsoft.com/office/drawing/2014/main" id="{AFC93FEB-257C-ACE7-7865-40495CE8E2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3768" y="4870149"/>
              <a:ext cx="1449387" cy="360000"/>
            </a:xfrm>
            <a:prstGeom prst="rect">
              <a:avLst/>
            </a:prstGeom>
            <a:noFill/>
            <a:ln w="19050">
              <a:solidFill>
                <a:srgbClr val="00676C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ca-ES" altLang="ca-ES" dirty="0">
                  <a:solidFill>
                    <a:srgbClr val="00676C"/>
                  </a:solidFill>
                </a:rPr>
                <a:t>Personalització</a:t>
              </a:r>
            </a:p>
          </p:txBody>
        </p:sp>
        <p:sp>
          <p:nvSpPr>
            <p:cNvPr id="33" name="QuadreDeText 110">
              <a:extLst>
                <a:ext uri="{FF2B5EF4-FFF2-40B4-BE49-F238E27FC236}">
                  <a16:creationId xmlns:a16="http://schemas.microsoft.com/office/drawing/2014/main" id="{28B3CF99-40E7-4A6D-5F86-F3136C515D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3768" y="4421437"/>
              <a:ext cx="1449387" cy="360000"/>
            </a:xfrm>
            <a:prstGeom prst="rect">
              <a:avLst/>
            </a:prstGeom>
            <a:noFill/>
            <a:ln w="19050">
              <a:solidFill>
                <a:srgbClr val="00676C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ca-ES" altLang="ca-ES" dirty="0">
                  <a:solidFill>
                    <a:srgbClr val="00676C"/>
                  </a:solidFill>
                </a:rPr>
                <a:t>Prescripció</a:t>
              </a:r>
            </a:p>
          </p:txBody>
        </p:sp>
        <p:sp>
          <p:nvSpPr>
            <p:cNvPr id="37" name="QuadreDeText 110">
              <a:extLst>
                <a:ext uri="{FF2B5EF4-FFF2-40B4-BE49-F238E27FC236}">
                  <a16:creationId xmlns:a16="http://schemas.microsoft.com/office/drawing/2014/main" id="{248EFABC-BD0D-097F-DE83-2B75DDBA7F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651" y="4123889"/>
              <a:ext cx="1449387" cy="360000"/>
            </a:xfrm>
            <a:prstGeom prst="rect">
              <a:avLst/>
            </a:prstGeom>
            <a:noFill/>
            <a:ln w="19050">
              <a:solidFill>
                <a:srgbClr val="00676C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ca-ES" altLang="ca-ES" dirty="0">
                  <a:solidFill>
                    <a:srgbClr val="00676C"/>
                  </a:solidFill>
                </a:rPr>
                <a:t>Contrast</a:t>
              </a:r>
            </a:p>
          </p:txBody>
        </p:sp>
        <p:sp>
          <p:nvSpPr>
            <p:cNvPr id="38" name="QuadreDeText 110">
              <a:extLst>
                <a:ext uri="{FF2B5EF4-FFF2-40B4-BE49-F238E27FC236}">
                  <a16:creationId xmlns:a16="http://schemas.microsoft.com/office/drawing/2014/main" id="{F2D4FF34-EAD5-9BEF-93B0-C86ED6BB7D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651" y="3231239"/>
              <a:ext cx="1449387" cy="360000"/>
            </a:xfrm>
            <a:prstGeom prst="rect">
              <a:avLst/>
            </a:prstGeom>
            <a:noFill/>
            <a:ln w="19050">
              <a:solidFill>
                <a:srgbClr val="00676C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ca-ES" altLang="ca-ES" dirty="0">
                  <a:solidFill>
                    <a:srgbClr val="00676C"/>
                  </a:solidFill>
                </a:rPr>
                <a:t>Coneixement</a:t>
              </a:r>
            </a:p>
          </p:txBody>
        </p:sp>
        <p:sp>
          <p:nvSpPr>
            <p:cNvPr id="41" name="QuadreDeText 110">
              <a:extLst>
                <a:ext uri="{FF2B5EF4-FFF2-40B4-BE49-F238E27FC236}">
                  <a16:creationId xmlns:a16="http://schemas.microsoft.com/office/drawing/2014/main" id="{E9B256AA-65AE-D447-A32A-6D1BA2C388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651" y="4570214"/>
              <a:ext cx="1449387" cy="360000"/>
            </a:xfrm>
            <a:prstGeom prst="rect">
              <a:avLst/>
            </a:prstGeom>
            <a:noFill/>
            <a:ln w="19050">
              <a:solidFill>
                <a:srgbClr val="00676C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ca-ES" altLang="ca-ES" dirty="0">
                  <a:solidFill>
                    <a:srgbClr val="00676C"/>
                  </a:solidFill>
                </a:rPr>
                <a:t>Confiança</a:t>
              </a:r>
            </a:p>
          </p:txBody>
        </p:sp>
        <p:sp>
          <p:nvSpPr>
            <p:cNvPr id="42" name="QuadreDeText 110">
              <a:extLst>
                <a:ext uri="{FF2B5EF4-FFF2-40B4-BE49-F238E27FC236}">
                  <a16:creationId xmlns:a16="http://schemas.microsoft.com/office/drawing/2014/main" id="{16D2111D-6AA3-A6DE-28FA-53EA791CB1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3767" y="5318861"/>
              <a:ext cx="1449387" cy="504000"/>
            </a:xfrm>
            <a:prstGeom prst="rect">
              <a:avLst/>
            </a:prstGeom>
            <a:noFill/>
            <a:ln w="19050">
              <a:solidFill>
                <a:srgbClr val="00676C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ca-ES" altLang="ca-ES" dirty="0" err="1">
                  <a:solidFill>
                    <a:srgbClr val="00676C"/>
                  </a:solidFill>
                </a:rPr>
                <a:t>Desinterme-diació</a:t>
              </a:r>
              <a:endParaRPr lang="ca-ES" altLang="ca-ES" dirty="0">
                <a:solidFill>
                  <a:srgbClr val="00676C"/>
                </a:solidFill>
              </a:endParaRPr>
            </a:p>
          </p:txBody>
        </p:sp>
      </p:grpSp>
      <p:sp>
        <p:nvSpPr>
          <p:cNvPr id="2" name="Oval 26">
            <a:extLst>
              <a:ext uri="{FF2B5EF4-FFF2-40B4-BE49-F238E27FC236}">
                <a16:creationId xmlns:a16="http://schemas.microsoft.com/office/drawing/2014/main" id="{8D730985-99AD-3972-4905-AC5A3F7DD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4754" y="972841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Organització</a:t>
            </a:r>
          </a:p>
        </p:txBody>
      </p:sp>
      <p:sp>
        <p:nvSpPr>
          <p:cNvPr id="3" name="Oval 26">
            <a:extLst>
              <a:ext uri="{FF2B5EF4-FFF2-40B4-BE49-F238E27FC236}">
                <a16:creationId xmlns:a16="http://schemas.microsoft.com/office/drawing/2014/main" id="{CBD4C50D-BD5F-C834-E38A-95C77F947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4755" y="1338836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Talent</a:t>
            </a:r>
          </a:p>
        </p:txBody>
      </p:sp>
      <p:sp>
        <p:nvSpPr>
          <p:cNvPr id="5" name="Oval 26">
            <a:extLst>
              <a:ext uri="{FF2B5EF4-FFF2-40B4-BE49-F238E27FC236}">
                <a16:creationId xmlns:a16="http://schemas.microsoft.com/office/drawing/2014/main" id="{0ECDB905-1041-7E49-4374-E78FF46C4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4755" y="1703068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Processos</a:t>
            </a:r>
          </a:p>
        </p:txBody>
      </p:sp>
    </p:spTree>
    <p:extLst>
      <p:ext uri="{BB962C8B-B14F-4D97-AF65-F5344CB8AC3E}">
        <p14:creationId xmlns:p14="http://schemas.microsoft.com/office/powerpoint/2010/main" val="347478108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>
            <a:extLst>
              <a:ext uri="{FF2B5EF4-FFF2-40B4-BE49-F238E27FC236}">
                <a16:creationId xmlns:a16="http://schemas.microsoft.com/office/drawing/2014/main" id="{B2C641C8-5B50-2A50-0C98-A1307E8F9E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a-ES" sz="2400" dirty="0">
                <a:solidFill>
                  <a:srgbClr val="000000"/>
                </a:solidFill>
                <a:latin typeface="Arial" panose="020B0604020202020204" pitchFamily="34" charset="0"/>
              </a:rPr>
              <a:t>Una única font.</a:t>
            </a:r>
          </a:p>
          <a:p>
            <a:r>
              <a:rPr lang="ca-ES" sz="2400" dirty="0">
                <a:solidFill>
                  <a:srgbClr val="000000"/>
                </a:solidFill>
                <a:latin typeface="Arial" panose="020B0604020202020204" pitchFamily="34" charset="0"/>
              </a:rPr>
              <a:t>Múltiples mitjans.</a:t>
            </a:r>
          </a:p>
          <a:p>
            <a:r>
              <a:rPr lang="ca-ES" sz="2400" dirty="0">
                <a:solidFill>
                  <a:srgbClr val="000000"/>
                </a:solidFill>
                <a:latin typeface="Arial" panose="020B0604020202020204" pitchFamily="34" charset="0"/>
              </a:rPr>
              <a:t>Múltiples missatges.</a:t>
            </a:r>
          </a:p>
          <a:p>
            <a:r>
              <a:rPr lang="ca-ES" sz="2400" dirty="0">
                <a:solidFill>
                  <a:srgbClr val="000000"/>
                </a:solidFill>
                <a:latin typeface="Arial" panose="020B0604020202020204" pitchFamily="34" charset="0"/>
              </a:rPr>
              <a:t>Difusió, prescripció, personalització</a:t>
            </a:r>
            <a:endParaRPr lang="ca-ES" sz="2400" dirty="0"/>
          </a:p>
        </p:txBody>
      </p:sp>
      <p:sp>
        <p:nvSpPr>
          <p:cNvPr id="8194" name="Títol 11">
            <a:extLst>
              <a:ext uri="{FF2B5EF4-FFF2-40B4-BE49-F238E27FC236}">
                <a16:creationId xmlns:a16="http://schemas.microsoft.com/office/drawing/2014/main" id="{9022B72A-DE87-43FE-B57D-F9BD567497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ca-ES" sz="2800" b="1" dirty="0">
                <a:solidFill>
                  <a:srgbClr val="00676C"/>
                </a:solidFill>
                <a:latin typeface="Arial" panose="020B0604020202020204" pitchFamily="34" charset="0"/>
              </a:rPr>
              <a:t>El nucli de la comunicació transmèdia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625F6F8-90AE-4C76-D95D-C25212568292}"/>
              </a:ext>
            </a:extLst>
          </p:cNvPr>
          <p:cNvSpPr txBox="1"/>
          <p:nvPr/>
        </p:nvSpPr>
        <p:spPr>
          <a:xfrm>
            <a:off x="1933913" y="6512927"/>
            <a:ext cx="4082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700" dirty="0">
                <a:solidFill>
                  <a:srgbClr val="000000"/>
                </a:solidFill>
                <a:latin typeface="Arial" panose="020B0604020202020204" pitchFamily="34" charset="0"/>
              </a:rPr>
              <a:t>Font: Pere Joan Mitjans</a:t>
            </a:r>
          </a:p>
          <a:p>
            <a:r>
              <a:rPr lang="ca-ES" sz="700" dirty="0">
                <a:solidFill>
                  <a:srgbClr val="000000"/>
                </a:solidFill>
                <a:latin typeface="Arial" panose="020B0604020202020204" pitchFamily="34" charset="0"/>
              </a:rPr>
              <a:t>https://perejoanmitjans.wordpress.com/2021/04/07/ismael-pena-lopez-exemple-dinteraccio-social/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7E2C831-DAD2-700D-7691-F05BA0513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88" y="3134754"/>
            <a:ext cx="5337755" cy="145840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CF9607B-9646-F79D-F7BE-490FA02A31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685" y="4561828"/>
            <a:ext cx="5337755" cy="1819500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B6040842-DD1D-607B-C098-A7369DA1A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537" y="2267719"/>
            <a:ext cx="2775002" cy="455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26">
            <a:extLst>
              <a:ext uri="{FF2B5EF4-FFF2-40B4-BE49-F238E27FC236}">
                <a16:creationId xmlns:a16="http://schemas.microsoft.com/office/drawing/2014/main" id="{BF3E248E-4C50-436D-3118-0E5FA68EC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4754" y="972841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Organització</a:t>
            </a:r>
          </a:p>
        </p:txBody>
      </p:sp>
      <p:sp>
        <p:nvSpPr>
          <p:cNvPr id="6" name="Oval 26">
            <a:extLst>
              <a:ext uri="{FF2B5EF4-FFF2-40B4-BE49-F238E27FC236}">
                <a16:creationId xmlns:a16="http://schemas.microsoft.com/office/drawing/2014/main" id="{1748605B-135E-CCD9-04D5-001961C620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4755" y="1338836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>
                <a:solidFill>
                  <a:schemeClr val="bg1"/>
                </a:solidFill>
                <a:latin typeface="Arial" panose="020B0604020202020204" pitchFamily="34" charset="0"/>
              </a:rPr>
              <a:t>PRocessos</a:t>
            </a:r>
            <a:endParaRPr lang="ca-ES" sz="1600" b="1" cap="all" noProof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" name="Oval 26">
            <a:extLst>
              <a:ext uri="{FF2B5EF4-FFF2-40B4-BE49-F238E27FC236}">
                <a16:creationId xmlns:a16="http://schemas.microsoft.com/office/drawing/2014/main" id="{E3D59440-BB71-5AA1-44FE-040287713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4755" y="1703068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Qualitat </a:t>
            </a:r>
            <a:r>
              <a:rPr lang="ca-ES" sz="1600" b="1" cap="all" noProof="0" dirty="0" err="1">
                <a:solidFill>
                  <a:schemeClr val="bg1"/>
                </a:solidFill>
                <a:latin typeface="Arial" panose="020B0604020202020204" pitchFamily="34" charset="0"/>
              </a:rPr>
              <a:t>democr</a:t>
            </a:r>
            <a:r>
              <a:rPr lang="ca-ES" sz="1600" b="1" cap="all" dirty="0">
                <a:solidFill>
                  <a:schemeClr val="bg1"/>
                </a:solidFill>
              </a:rPr>
              <a:t>àt.</a:t>
            </a:r>
            <a:endParaRPr lang="ca-ES" sz="1600" b="1" cap="all" noProof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67634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0D8EA9-7763-AB0C-8608-13E20E9C95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ol 11">
            <a:extLst>
              <a:ext uri="{FF2B5EF4-FFF2-40B4-BE49-F238E27FC236}">
                <a16:creationId xmlns:a16="http://schemas.microsoft.com/office/drawing/2014/main" id="{DD717C9D-C926-4D6E-FDB0-FAF260A420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ca-ES" sz="2800" b="1" dirty="0">
                <a:solidFill>
                  <a:srgbClr val="00676C"/>
                </a:solidFill>
                <a:latin typeface="Arial" panose="020B0604020202020204" pitchFamily="34" charset="0"/>
              </a:rPr>
              <a:t>Proximitat, confiança, resposta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047AE42B-C05E-3D77-4807-415D472723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005731"/>
            <a:ext cx="4392488" cy="5681793"/>
          </a:xfrm>
          <a:prstGeom prst="rect">
            <a:avLst/>
          </a:prstGeom>
        </p:spPr>
      </p:pic>
      <p:sp>
        <p:nvSpPr>
          <p:cNvPr id="13" name="Oval 26">
            <a:extLst>
              <a:ext uri="{FF2B5EF4-FFF2-40B4-BE49-F238E27FC236}">
                <a16:creationId xmlns:a16="http://schemas.microsoft.com/office/drawing/2014/main" id="{DF99E145-4D20-78B3-3FC9-A2EE8DF77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4754" y="972841"/>
            <a:ext cx="2931295" cy="323872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1600" b="1" cap="all" noProof="0" dirty="0">
                <a:solidFill>
                  <a:schemeClr val="bg1"/>
                </a:solidFill>
                <a:latin typeface="Arial" panose="020B0604020202020204" pitchFamily="34" charset="0"/>
              </a:rPr>
              <a:t>QUALITAT DEMOCRÀT.</a:t>
            </a:r>
          </a:p>
        </p:txBody>
      </p:sp>
    </p:spTree>
    <p:extLst>
      <p:ext uri="{BB962C8B-B14F-4D97-AF65-F5344CB8AC3E}">
        <p14:creationId xmlns:p14="http://schemas.microsoft.com/office/powerpoint/2010/main" val="273767346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B3C5615-5928-4329-944C-BE5EE0601A8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88235A38-79CE-461C-8AFD-0B5AAB887726}" type="slidenum">
              <a:rPr lang="ca-ES" smtClean="0">
                <a:latin typeface="Arial" panose="020B0604020202020204" pitchFamily="34" charset="0"/>
              </a:rPr>
              <a:pPr/>
              <a:t>56</a:t>
            </a:fld>
            <a:endParaRPr lang="ca-ES" dirty="0">
              <a:latin typeface="Arial" panose="020B0604020202020204" pitchFamily="34" charset="0"/>
            </a:endParaRP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0A426980-FB8A-1072-A0A4-81A7DEE4A9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849" y="1268413"/>
            <a:ext cx="8424863" cy="3588771"/>
          </a:xfrm>
        </p:spPr>
        <p:txBody>
          <a:bodyPr/>
          <a:lstStyle/>
          <a:p>
            <a:r>
              <a:rPr lang="ca-ES" dirty="0"/>
              <a:t>Reflexions finals:</a:t>
            </a:r>
            <a:br>
              <a:rPr lang="ca-ES" dirty="0"/>
            </a:br>
            <a:r>
              <a:rPr lang="ca-ES" dirty="0"/>
              <a:t>Institucions com a plataforma,</a:t>
            </a:r>
            <a:br>
              <a:rPr lang="ca-ES" dirty="0"/>
            </a:br>
            <a:r>
              <a:rPr lang="ca-ES" dirty="0"/>
              <a:t>Governança Pública com Ecosistema </a:t>
            </a:r>
          </a:p>
        </p:txBody>
      </p:sp>
    </p:spTree>
    <p:extLst>
      <p:ext uri="{BB962C8B-B14F-4D97-AF65-F5344CB8AC3E}">
        <p14:creationId xmlns:p14="http://schemas.microsoft.com/office/powerpoint/2010/main" val="22100402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ol 5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marL="0" lvl="1" indent="0">
              <a:buClr>
                <a:schemeClr val="tx1"/>
              </a:buClr>
              <a:buNone/>
            </a:pPr>
            <a:r>
              <a:rPr lang="ca-ES" sz="2400" dirty="0">
                <a:solidFill>
                  <a:srgbClr val="000000"/>
                </a:solidFill>
              </a:rPr>
              <a:t>Tres fases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sz="2200" dirty="0">
                <a:solidFill>
                  <a:srgbClr val="000000"/>
                </a:solidFill>
              </a:rPr>
              <a:t>Disseny: ser obert, </a:t>
            </a:r>
            <a:r>
              <a:rPr lang="ca-ES" sz="2200" dirty="0" err="1">
                <a:solidFill>
                  <a:srgbClr val="00676C"/>
                </a:solidFill>
              </a:rPr>
              <a:t>col·laboratiu</a:t>
            </a:r>
            <a:r>
              <a:rPr lang="ca-ES" sz="2200" dirty="0">
                <a:solidFill>
                  <a:srgbClr val="000000"/>
                </a:solidFill>
              </a:rPr>
              <a:t>, anomenar i emmarcar bé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sz="2200" dirty="0">
                <a:solidFill>
                  <a:srgbClr val="000000"/>
                </a:solidFill>
              </a:rPr>
              <a:t>Implementar: treballar el consens, </a:t>
            </a:r>
            <a:r>
              <a:rPr lang="ca-ES" sz="2200" dirty="0" err="1">
                <a:solidFill>
                  <a:srgbClr val="00676C"/>
                </a:solidFill>
              </a:rPr>
              <a:t>empoderar</a:t>
            </a:r>
            <a:r>
              <a:rPr lang="ca-ES" sz="2200" dirty="0">
                <a:solidFill>
                  <a:srgbClr val="000000"/>
                </a:solidFill>
              </a:rPr>
              <a:t> els actors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sz="2200" dirty="0">
                <a:solidFill>
                  <a:srgbClr val="000000"/>
                </a:solidFill>
              </a:rPr>
              <a:t>Explicar: ser defensiu (protegir </a:t>
            </a:r>
            <a:r>
              <a:rPr lang="ca-ES" sz="2200" dirty="0">
                <a:solidFill>
                  <a:srgbClr val="00676C"/>
                </a:solidFill>
              </a:rPr>
              <a:t>equip</a:t>
            </a:r>
            <a:r>
              <a:rPr lang="ca-ES" sz="2200" dirty="0">
                <a:solidFill>
                  <a:srgbClr val="000000"/>
                </a:solidFill>
              </a:rPr>
              <a:t> i projecte)</a:t>
            </a:r>
          </a:p>
          <a:p>
            <a:pPr marL="342900" lvl="1" indent="-342900">
              <a:buClr>
                <a:schemeClr val="tx1"/>
              </a:buClr>
            </a:pPr>
            <a:endParaRPr lang="ca-ES" sz="2400" dirty="0">
              <a:solidFill>
                <a:srgbClr val="000000"/>
              </a:solidFill>
            </a:endParaRPr>
          </a:p>
          <a:p>
            <a:pPr marL="0" lvl="1" indent="0">
              <a:buClr>
                <a:schemeClr val="tx1"/>
              </a:buClr>
              <a:buNone/>
            </a:pPr>
            <a:r>
              <a:rPr lang="ca-ES" sz="2400" dirty="0">
                <a:solidFill>
                  <a:srgbClr val="000000"/>
                </a:solidFill>
              </a:rPr>
              <a:t>Claus per la legitimitat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sz="2200" dirty="0">
                <a:solidFill>
                  <a:srgbClr val="00676C"/>
                </a:solidFill>
              </a:rPr>
              <a:t>Planificar</a:t>
            </a:r>
            <a:r>
              <a:rPr lang="ca-ES" sz="2200" dirty="0">
                <a:solidFill>
                  <a:srgbClr val="000000"/>
                </a:solidFill>
              </a:rPr>
              <a:t> amb (molta) antelació, dominar el tema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sz="2200" dirty="0">
                <a:solidFill>
                  <a:srgbClr val="00676C"/>
                </a:solidFill>
              </a:rPr>
              <a:t>Marcar</a:t>
            </a:r>
            <a:r>
              <a:rPr lang="ca-ES" sz="2200" dirty="0">
                <a:solidFill>
                  <a:srgbClr val="000000"/>
                </a:solidFill>
              </a:rPr>
              <a:t> el ritme, el to i el nivell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sz="2200" dirty="0">
                <a:solidFill>
                  <a:srgbClr val="00676C"/>
                </a:solidFill>
              </a:rPr>
              <a:t>Transparència</a:t>
            </a:r>
            <a:r>
              <a:rPr lang="ca-ES" sz="2200" dirty="0">
                <a:solidFill>
                  <a:srgbClr val="000000"/>
                </a:solidFill>
              </a:rPr>
              <a:t> radical, esdevenir una autoritat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sz="2200" dirty="0">
                <a:solidFill>
                  <a:srgbClr val="00676C"/>
                </a:solidFill>
              </a:rPr>
              <a:t>Anticipar-se</a:t>
            </a:r>
            <a:r>
              <a:rPr lang="ca-ES" sz="2200" dirty="0">
                <a:solidFill>
                  <a:srgbClr val="000000"/>
                </a:solidFill>
              </a:rPr>
              <a:t> als temes i problemes, no deixar espai pels dubtes</a:t>
            </a:r>
          </a:p>
          <a:p>
            <a:pPr marL="342900" lvl="1" indent="-342900">
              <a:buClr>
                <a:schemeClr val="tx1"/>
              </a:buClr>
            </a:pPr>
            <a:r>
              <a:rPr lang="ca-ES" sz="2200" dirty="0">
                <a:solidFill>
                  <a:srgbClr val="000000"/>
                </a:solidFill>
              </a:rPr>
              <a:t>Aconseguir una </a:t>
            </a:r>
            <a:r>
              <a:rPr lang="ca-ES" sz="2200" dirty="0">
                <a:solidFill>
                  <a:srgbClr val="00676C"/>
                </a:solidFill>
              </a:rPr>
              <a:t>posició privilegiada</a:t>
            </a:r>
            <a:r>
              <a:rPr lang="ca-ES" sz="2200" dirty="0">
                <a:solidFill>
                  <a:srgbClr val="000000"/>
                </a:solidFill>
              </a:rPr>
              <a:t>, no deixar espai a la desinformació</a:t>
            </a:r>
          </a:p>
        </p:txBody>
      </p:sp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lvl="0" indent="0" algn="l">
              <a:buNone/>
            </a:pPr>
            <a:r>
              <a:rPr lang="ca-ES" sz="2800" b="1" dirty="0">
                <a:solidFill>
                  <a:srgbClr val="00676C"/>
                </a:solidFill>
                <a:latin typeface="Arial" panose="020B0604020202020204" pitchFamily="34" charset="0"/>
              </a:rPr>
              <a:t>L’entorn com a </a:t>
            </a:r>
            <a:r>
              <a:rPr lang="ca-ES" sz="2800" b="1" i="1" dirty="0">
                <a:solidFill>
                  <a:srgbClr val="00676C"/>
                </a:solidFill>
                <a:latin typeface="Arial" panose="020B0604020202020204" pitchFamily="34" charset="0"/>
              </a:rPr>
              <a:t>enemic</a:t>
            </a:r>
            <a:r>
              <a:rPr lang="ca-ES" sz="2800" b="1" dirty="0">
                <a:solidFill>
                  <a:srgbClr val="00676C"/>
                </a:solidFill>
                <a:latin typeface="Arial" panose="020B0604020202020204" pitchFamily="34" charset="0"/>
              </a:rPr>
              <a:t>, l’entorn com a governança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3614AD7-B2A6-42E0-9B0B-1E1E9E41741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a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235A38-79CE-461C-8AFD-0B5AAB887726}" type="slidenum">
              <a:rPr lang="ca-ES" smtClean="0">
                <a:latin typeface="Arial" panose="020B0604020202020204" pitchFamily="34" charset="0"/>
              </a:rPr>
              <a:pPr/>
              <a:t>57</a:t>
            </a:fld>
            <a:endParaRPr lang="ca-E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38529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ubtítulo 2">
            <a:extLst>
              <a:ext uri="{FF2B5EF4-FFF2-40B4-BE49-F238E27FC236}">
                <a16:creationId xmlns:a16="http://schemas.microsoft.com/office/drawing/2014/main" id="{EEF12E47-2DB0-4CA1-BEB9-D7B435CC0B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342900" lvl="1" indent="-342900">
              <a:buClr>
                <a:schemeClr val="tx1"/>
              </a:buClr>
              <a:defRPr/>
            </a:pPr>
            <a:r>
              <a:rPr lang="ca-ES" sz="2400" dirty="0">
                <a:solidFill>
                  <a:srgbClr val="000000"/>
                </a:solidFill>
              </a:rPr>
              <a:t>un nou context, habilitat i potenciat per les </a:t>
            </a:r>
            <a:r>
              <a:rPr lang="ca-ES" sz="2400" b="1" dirty="0">
                <a:solidFill>
                  <a:srgbClr val="00676C"/>
                </a:solidFill>
              </a:rPr>
              <a:t>TIC</a:t>
            </a:r>
          </a:p>
          <a:p>
            <a:pPr marL="342900" lvl="1" indent="-342900">
              <a:buClr>
                <a:schemeClr val="tx1"/>
              </a:buClr>
              <a:defRPr/>
            </a:pPr>
            <a:r>
              <a:rPr lang="ca-ES" sz="2400" dirty="0">
                <a:solidFill>
                  <a:srgbClr val="000000"/>
                </a:solidFill>
              </a:rPr>
              <a:t>els seus actors apunten a majors cotes de llibertat, apoderament i </a:t>
            </a:r>
            <a:r>
              <a:rPr lang="ca-ES" sz="2400" b="1" dirty="0">
                <a:solidFill>
                  <a:srgbClr val="00676C"/>
                </a:solidFill>
              </a:rPr>
              <a:t>governança</a:t>
            </a:r>
          </a:p>
          <a:p>
            <a:pPr marL="342900" lvl="1" indent="-342900">
              <a:buClr>
                <a:schemeClr val="tx1"/>
              </a:buClr>
              <a:defRPr/>
            </a:pPr>
            <a:r>
              <a:rPr lang="ca-ES" sz="2400" dirty="0">
                <a:solidFill>
                  <a:srgbClr val="000000"/>
                </a:solidFill>
              </a:rPr>
              <a:t>transforma les </a:t>
            </a:r>
            <a:r>
              <a:rPr lang="ca-ES" sz="2400" b="1" dirty="0">
                <a:solidFill>
                  <a:srgbClr val="00676C"/>
                </a:solidFill>
              </a:rPr>
              <a:t>pràctiques democràtiques </a:t>
            </a:r>
            <a:r>
              <a:rPr lang="ca-ES" sz="2400" dirty="0">
                <a:solidFill>
                  <a:srgbClr val="000000"/>
                </a:solidFill>
              </a:rPr>
              <a:t>tradicionals</a:t>
            </a:r>
          </a:p>
          <a:p>
            <a:pPr marL="342900" lvl="1" indent="-342900">
              <a:buClr>
                <a:schemeClr val="tx1"/>
              </a:buClr>
              <a:defRPr/>
            </a:pPr>
            <a:r>
              <a:rPr lang="ca-ES" sz="2400" dirty="0">
                <a:solidFill>
                  <a:srgbClr val="000000"/>
                </a:solidFill>
              </a:rPr>
              <a:t>manera d'abordar la política a </a:t>
            </a:r>
            <a:r>
              <a:rPr lang="ca-ES" sz="2400" b="1" dirty="0">
                <a:solidFill>
                  <a:srgbClr val="00676C"/>
                </a:solidFill>
              </a:rPr>
              <a:t>múltiples escales </a:t>
            </a:r>
          </a:p>
          <a:p>
            <a:pPr marL="342900" lvl="1" indent="-342900">
              <a:buClr>
                <a:schemeClr val="tx1"/>
              </a:buClr>
              <a:defRPr/>
            </a:pPr>
            <a:r>
              <a:rPr lang="ca-ES" sz="2400" dirty="0">
                <a:solidFill>
                  <a:srgbClr val="000000"/>
                </a:solidFill>
              </a:rPr>
              <a:t>profundament arrelada en la </a:t>
            </a:r>
            <a:r>
              <a:rPr lang="ca-ES" sz="2400" b="1" dirty="0">
                <a:solidFill>
                  <a:srgbClr val="00676C"/>
                </a:solidFill>
              </a:rPr>
              <a:t>comunitat</a:t>
            </a:r>
            <a:r>
              <a:rPr lang="ca-ES" sz="2400" dirty="0">
                <a:solidFill>
                  <a:srgbClr val="000000"/>
                </a:solidFill>
              </a:rPr>
              <a:t> </a:t>
            </a:r>
          </a:p>
          <a:p>
            <a:pPr marL="342900" lvl="1" indent="-342900">
              <a:buClr>
                <a:schemeClr val="tx1"/>
              </a:buClr>
              <a:defRPr/>
            </a:pPr>
            <a:r>
              <a:rPr lang="ca-ES" sz="2400" dirty="0">
                <a:solidFill>
                  <a:srgbClr val="000000"/>
                </a:solidFill>
              </a:rPr>
              <a:t>objectius intermedis que afecten el </a:t>
            </a:r>
            <a:r>
              <a:rPr lang="ca-ES" sz="2400" b="1" dirty="0">
                <a:solidFill>
                  <a:srgbClr val="00676C"/>
                </a:solidFill>
              </a:rPr>
              <a:t>disseny</a:t>
            </a:r>
            <a:r>
              <a:rPr lang="ca-ES" sz="2400" dirty="0">
                <a:solidFill>
                  <a:srgbClr val="000000"/>
                </a:solidFill>
              </a:rPr>
              <a:t> de protocols i processos</a:t>
            </a:r>
          </a:p>
          <a:p>
            <a:pPr marL="342900" lvl="1" indent="-342900">
              <a:buClr>
                <a:schemeClr val="tx1"/>
              </a:buClr>
              <a:defRPr/>
            </a:pPr>
            <a:r>
              <a:rPr lang="ca-ES" sz="2400" dirty="0">
                <a:solidFill>
                  <a:srgbClr val="000000"/>
                </a:solidFill>
              </a:rPr>
              <a:t>concurrència de </a:t>
            </a:r>
            <a:r>
              <a:rPr lang="ca-ES" sz="2400" b="1" dirty="0">
                <a:solidFill>
                  <a:srgbClr val="00676C"/>
                </a:solidFill>
              </a:rPr>
              <a:t>múltiples actors </a:t>
            </a:r>
          </a:p>
          <a:p>
            <a:pPr marL="342900" lvl="1" indent="-342900">
              <a:buClr>
                <a:schemeClr val="tx1"/>
              </a:buClr>
              <a:defRPr/>
            </a:pPr>
            <a:r>
              <a:rPr lang="ca-ES" sz="2400" dirty="0">
                <a:solidFill>
                  <a:srgbClr val="000000"/>
                </a:solidFill>
              </a:rPr>
              <a:t>disseny altament </a:t>
            </a:r>
            <a:r>
              <a:rPr lang="ca-ES" sz="2400" b="1" dirty="0">
                <a:solidFill>
                  <a:srgbClr val="00676C"/>
                </a:solidFill>
              </a:rPr>
              <a:t>granular</a:t>
            </a:r>
            <a:r>
              <a:rPr lang="ca-ES" sz="2400" dirty="0">
                <a:solidFill>
                  <a:srgbClr val="000000"/>
                </a:solidFill>
              </a:rPr>
              <a:t> de tasques i nivells de participació</a:t>
            </a: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3C86F538-1E60-4CD0-B3B4-018F0B8CA2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ca-ES" sz="2800" b="1" dirty="0" err="1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Tecnopolítica</a:t>
            </a:r>
            <a:r>
              <a:rPr lang="ca-ES" sz="2800" b="1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una definició</a:t>
            </a:r>
            <a:endParaRPr lang="ca-ES" sz="2800" b="1" dirty="0">
              <a:solidFill>
                <a:srgbClr val="00676C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9221" name="Subtítulo 2">
            <a:extLst>
              <a:ext uri="{FF2B5EF4-FFF2-40B4-BE49-F238E27FC236}">
                <a16:creationId xmlns:a16="http://schemas.microsoft.com/office/drawing/2014/main" id="{34CD7B50-8A28-425E-9B8F-59343CE1F4A9}"/>
              </a:ext>
            </a:extLst>
          </p:cNvPr>
          <p:cNvSpPr txBox="1">
            <a:spLocks/>
          </p:cNvSpPr>
          <p:nvPr/>
        </p:nvSpPr>
        <p:spPr bwMode="auto">
          <a:xfrm>
            <a:off x="5837635" y="6367036"/>
            <a:ext cx="2406253" cy="196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buFont typeface="Arial" panose="020B0604020202020204" pitchFamily="34" charset="0"/>
              <a:buNone/>
            </a:pPr>
            <a:r>
              <a:rPr lang="es-ES" altLang="ca-ES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Kurban</a:t>
            </a:r>
            <a:r>
              <a:rPr lang="es-ES" altLang="ca-ES" sz="1000" dirty="0">
                <a:solidFill>
                  <a:srgbClr val="000000"/>
                </a:solidFill>
                <a:latin typeface="Arial" panose="020B0604020202020204" pitchFamily="34" charset="0"/>
              </a:rPr>
              <a:t>, Peña-López, </a:t>
            </a:r>
            <a:r>
              <a:rPr lang="es-ES" altLang="ca-ES" sz="1000" dirty="0" err="1">
                <a:solidFill>
                  <a:srgbClr val="000000"/>
                </a:solidFill>
                <a:latin typeface="Arial" panose="020B0604020202020204" pitchFamily="34" charset="0"/>
              </a:rPr>
              <a:t>Haberer</a:t>
            </a:r>
            <a:r>
              <a:rPr lang="es-ES" altLang="ca-ES" sz="1000" dirty="0">
                <a:solidFill>
                  <a:srgbClr val="000000"/>
                </a:solidFill>
                <a:latin typeface="Arial" panose="020B0604020202020204" pitchFamily="34" charset="0"/>
              </a:rPr>
              <a:t> (2017)</a:t>
            </a:r>
          </a:p>
        </p:txBody>
      </p:sp>
    </p:spTree>
    <p:extLst>
      <p:ext uri="{BB962C8B-B14F-4D97-AF65-F5344CB8AC3E}">
        <p14:creationId xmlns:p14="http://schemas.microsoft.com/office/powerpoint/2010/main" val="4183065823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Subtítulo 2">
            <a:extLst>
              <a:ext uri="{FF2B5EF4-FFF2-40B4-BE49-F238E27FC236}">
                <a16:creationId xmlns:a16="http://schemas.microsoft.com/office/drawing/2014/main" id="{B6307E2D-1168-4DF7-8634-09A3FEF365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342900" lvl="1" indent="-342900">
              <a:buClr>
                <a:schemeClr val="tx1"/>
              </a:buClr>
              <a:defRPr/>
            </a:pPr>
            <a:r>
              <a:rPr lang="ca-ES" sz="2400" dirty="0">
                <a:solidFill>
                  <a:srgbClr val="000000"/>
                </a:solidFill>
              </a:rPr>
              <a:t>Un ecosistema de governança pública és un sistema</a:t>
            </a:r>
          </a:p>
          <a:p>
            <a:pPr marL="342900" lvl="1" indent="-342900">
              <a:buClr>
                <a:schemeClr val="tx1"/>
              </a:buClr>
              <a:defRPr/>
            </a:pPr>
            <a:r>
              <a:rPr lang="ca-ES" sz="2400" dirty="0" err="1">
                <a:solidFill>
                  <a:srgbClr val="000000"/>
                </a:solidFill>
              </a:rPr>
              <a:t>tecnopolític</a:t>
            </a:r>
            <a:endParaRPr lang="ca-ES" sz="2400" dirty="0">
              <a:solidFill>
                <a:srgbClr val="000000"/>
              </a:solidFill>
            </a:endParaRPr>
          </a:p>
          <a:p>
            <a:pPr marL="342900" lvl="1" indent="-342900">
              <a:buClr>
                <a:schemeClr val="tx1"/>
              </a:buClr>
              <a:defRPr/>
            </a:pPr>
            <a:r>
              <a:rPr lang="ca-ES" sz="2400" dirty="0">
                <a:solidFill>
                  <a:srgbClr val="000000"/>
                </a:solidFill>
              </a:rPr>
              <a:t>auto-organitzat</a:t>
            </a:r>
          </a:p>
          <a:p>
            <a:pPr marL="342900" lvl="1" indent="-342900">
              <a:buClr>
                <a:schemeClr val="tx1"/>
              </a:buClr>
              <a:defRPr/>
            </a:pPr>
            <a:r>
              <a:rPr lang="ca-ES" sz="2400" dirty="0" err="1">
                <a:solidFill>
                  <a:srgbClr val="000000"/>
                </a:solidFill>
              </a:rPr>
              <a:t>autopoiètic</a:t>
            </a:r>
            <a:endParaRPr lang="ca-ES" sz="2400" dirty="0">
              <a:solidFill>
                <a:srgbClr val="000000"/>
              </a:solidFill>
            </a:endParaRPr>
          </a:p>
          <a:p>
            <a:pPr marL="342900" lvl="1" indent="-342900">
              <a:buClr>
                <a:schemeClr val="tx1"/>
              </a:buClr>
              <a:defRPr/>
            </a:pPr>
            <a:r>
              <a:rPr lang="ca-ES" sz="2400" dirty="0" err="1">
                <a:solidFill>
                  <a:srgbClr val="000000"/>
                </a:solidFill>
              </a:rPr>
              <a:t>replicable</a:t>
            </a:r>
            <a:r>
              <a:rPr lang="ca-ES" sz="2400" dirty="0">
                <a:solidFill>
                  <a:srgbClr val="000000"/>
                </a:solidFill>
              </a:rPr>
              <a:t> i escalable </a:t>
            </a:r>
          </a:p>
          <a:p>
            <a:pPr marL="342900" lvl="1" indent="-342900">
              <a:buClr>
                <a:schemeClr val="tx1"/>
              </a:buClr>
              <a:defRPr/>
            </a:pPr>
            <a:r>
              <a:rPr lang="ca-ES" sz="2400" dirty="0">
                <a:solidFill>
                  <a:srgbClr val="000000"/>
                </a:solidFill>
              </a:rPr>
              <a:t>que articula actors, espais i instruments </a:t>
            </a:r>
          </a:p>
          <a:p>
            <a:pPr marL="342900" lvl="1" indent="-342900">
              <a:buClr>
                <a:schemeClr val="tx1"/>
              </a:buClr>
              <a:defRPr/>
            </a:pPr>
            <a:r>
              <a:rPr lang="ca-ES" sz="2400" dirty="0">
                <a:solidFill>
                  <a:srgbClr val="000000"/>
                </a:solidFill>
              </a:rPr>
              <a:t>al voltant d'un conjunt d'infraestructures obertes i distribuïdes </a:t>
            </a:r>
          </a:p>
          <a:p>
            <a:pPr marL="342900" lvl="1" indent="-342900">
              <a:buClr>
                <a:schemeClr val="tx1"/>
              </a:buClr>
              <a:defRPr/>
            </a:pPr>
            <a:r>
              <a:rPr lang="ca-ES" sz="2400" dirty="0">
                <a:solidFill>
                  <a:srgbClr val="000000"/>
                </a:solidFill>
              </a:rPr>
              <a:t>riques en coneixement </a:t>
            </a:r>
          </a:p>
          <a:p>
            <a:pPr marL="342900" lvl="1" indent="-342900">
              <a:buClr>
                <a:schemeClr val="tx1"/>
              </a:buClr>
              <a:defRPr/>
            </a:pPr>
            <a:r>
              <a:rPr lang="ca-ES" sz="2400" dirty="0">
                <a:solidFill>
                  <a:srgbClr val="000000"/>
                </a:solidFill>
              </a:rPr>
              <a:t>per a la presa de decisions col·lectives.</a:t>
            </a: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175DB4CC-3D04-4702-BF7F-1F60A41F9B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ca-ES" sz="2800" b="1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L'ecosistema de governança pública</a:t>
            </a:r>
            <a:endParaRPr lang="ca-ES" sz="2800" b="1" dirty="0">
              <a:solidFill>
                <a:srgbClr val="00676C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66C20352-8713-D355-30D7-0D2B7C46CB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87E64B15-21A0-1359-056A-D79A927DF9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001" y="410401"/>
            <a:ext cx="8409613" cy="57960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ca-ES" sz="2800" b="1" noProof="0" dirty="0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Governar sistemes</a:t>
            </a:r>
            <a:endParaRPr lang="ca-ES" sz="2800" b="1" noProof="0" dirty="0">
              <a:solidFill>
                <a:srgbClr val="00676C"/>
              </a:solidFill>
              <a:latin typeface="Arial" panose="020B0604020202020204" pitchFamily="34" charset="0"/>
              <a:ea typeface="+mj-ea"/>
              <a:cs typeface="Arial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5" name="Taula 3">
            <a:extLst>
              <a:ext uri="{FF2B5EF4-FFF2-40B4-BE49-F238E27FC236}">
                <a16:creationId xmlns:a16="http://schemas.microsoft.com/office/drawing/2014/main" id="{152366A9-D554-479E-1F29-368AAD466F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133836"/>
              </p:ext>
            </p:extLst>
          </p:nvPr>
        </p:nvGraphicFramePr>
        <p:xfrm>
          <a:off x="331020" y="1223877"/>
          <a:ext cx="5177084" cy="513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0740">
                  <a:extLst>
                    <a:ext uri="{9D8B030D-6E8A-4147-A177-3AD203B41FA5}">
                      <a16:colId xmlns:a16="http://schemas.microsoft.com/office/drawing/2014/main" val="3553225093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1838068521"/>
                    </a:ext>
                  </a:extLst>
                </a:gridCol>
              </a:tblGrid>
              <a:tr h="3089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Àmbit</a:t>
                      </a:r>
                      <a:endParaRPr lang="es-ES" sz="1600" b="1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72000" marT="36000" marB="3600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Sistema</a:t>
                      </a:r>
                      <a:endParaRPr lang="es-ES" sz="1600" b="1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72000" marT="36000" marB="36000"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7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889681"/>
                  </a:ext>
                </a:extLst>
              </a:tr>
              <a:tr h="284442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Governança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Estàtica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Vertical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Avui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369602"/>
                  </a:ext>
                </a:extLst>
              </a:tr>
              <a:tr h="443675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Organització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Jerarquia, dins/fora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Unitat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Professionals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171819"/>
                  </a:ext>
                </a:extLst>
              </a:tr>
              <a:tr h="681164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Talent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Coneixement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Formació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Àmbit formal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333494"/>
                  </a:ext>
                </a:extLst>
              </a:tr>
              <a:tr h="671638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Processos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Expedient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Procediment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Tancat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017992"/>
                  </a:ext>
                </a:extLst>
              </a:tr>
              <a:tr h="337625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Qualitat en la gestió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Competencial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Procediment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Pressupost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539894"/>
                  </a:ext>
                </a:extLst>
              </a:tr>
              <a:tr h="285803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Qualitat democràtica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Norma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Execució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Resultat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7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1878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033390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CF1553-CA9E-AB3A-1DBA-4D3BF8D978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1D9FEDE-E070-D824-E11B-2C908CD233D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88235A38-79CE-461C-8AFD-0B5AAB887726}" type="slidenum">
              <a:rPr lang="ca-ES" smtClean="0">
                <a:latin typeface="Arial" panose="020B0604020202020204" pitchFamily="34" charset="0"/>
              </a:rPr>
              <a:pPr/>
              <a:t>60</a:t>
            </a:fld>
            <a:endParaRPr lang="ca-ES" dirty="0">
              <a:latin typeface="Arial" panose="020B0604020202020204" pitchFamily="34" charset="0"/>
            </a:endParaRP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22849210-69F3-BAC0-6582-A39EFAB2A8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849" y="1268413"/>
            <a:ext cx="8424863" cy="3588771"/>
          </a:xfrm>
        </p:spPr>
        <p:txBody>
          <a:bodyPr/>
          <a:lstStyle/>
          <a:p>
            <a:r>
              <a:rPr lang="pt-BR" dirty="0" err="1"/>
              <a:t>Què</a:t>
            </a:r>
            <a:r>
              <a:rPr lang="pt-BR" dirty="0"/>
              <a:t> podem </a:t>
            </a:r>
            <a:r>
              <a:rPr lang="pt-BR" dirty="0" err="1"/>
              <a:t>fer</a:t>
            </a:r>
            <a:r>
              <a:rPr lang="pt-BR" dirty="0"/>
              <a:t> </a:t>
            </a:r>
            <a:r>
              <a:rPr lang="pt-BR" dirty="0" err="1"/>
              <a:t>nosaltres</a:t>
            </a:r>
            <a:r>
              <a:rPr lang="pt-BR" dirty="0"/>
              <a:t> “</a:t>
            </a:r>
            <a:r>
              <a:rPr lang="pt-BR" dirty="0" err="1"/>
              <a:t>demà</a:t>
            </a:r>
            <a:r>
              <a:rPr lang="pt-BR" dirty="0"/>
              <a:t>”?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93208238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4B6601EA-CFFB-2FD9-6D14-574C00F093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106482BB-DA00-E2FD-8397-273438C416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001" y="410401"/>
            <a:ext cx="8409613" cy="57960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ca-ES" sz="2800" b="1" dirty="0">
                <a:solidFill>
                  <a:srgbClr val="00676C"/>
                </a:solidFill>
                <a:latin typeface="Arial" pitchFamily="34" charset="0"/>
                <a:ea typeface="+mj-ea"/>
                <a:cs typeface="Arial" pitchFamily="34" charset="0"/>
              </a:rPr>
              <a:t>Demà: Governança</a:t>
            </a:r>
            <a:endParaRPr lang="ca-ES" sz="2800" b="1" dirty="0">
              <a:solidFill>
                <a:srgbClr val="00676C"/>
              </a:solidFill>
              <a:latin typeface="Arial" pitchFamily="34" charset="0"/>
              <a:ea typeface="+mj-ea"/>
              <a:cs typeface="Arial" pitchFamily="34" charset="0"/>
              <a:sym typeface="Symbol" panose="05050102010706020507" pitchFamily="18" charset="2"/>
            </a:endParaRPr>
          </a:p>
        </p:txBody>
      </p:sp>
      <p:sp>
        <p:nvSpPr>
          <p:cNvPr id="2" name="Subtítulo 2">
            <a:extLst>
              <a:ext uri="{FF2B5EF4-FFF2-40B4-BE49-F238E27FC236}">
                <a16:creationId xmlns:a16="http://schemas.microsoft.com/office/drawing/2014/main" id="{AB5915BF-2BE2-631B-D6DB-29D39640BF00}"/>
              </a:ext>
            </a:extLst>
          </p:cNvPr>
          <p:cNvSpPr txBox="1">
            <a:spLocks/>
          </p:cNvSpPr>
          <p:nvPr/>
        </p:nvSpPr>
        <p:spPr bwMode="auto">
          <a:xfrm>
            <a:off x="339964" y="1261479"/>
            <a:ext cx="8464072" cy="5263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a-ES" sz="2600" noProof="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itchFamily="34" charset="0"/>
                <a:sym typeface="Symbol" panose="05050102010706020507" pitchFamily="18" charset="2"/>
              </a:rPr>
              <a:t>Construir internament la tasca i l’espai de “pensar” 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a-ES" sz="26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Diferenciar </a:t>
            </a:r>
            <a:r>
              <a:rPr lang="ca-ES" sz="2600" noProof="0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estratègia</a:t>
            </a:r>
            <a:r>
              <a:rPr lang="ca-ES" sz="26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operativa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a-ES" sz="26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Persones pel </a:t>
            </a:r>
            <a:r>
              <a:rPr lang="ca-ES" sz="2600" noProof="0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canvi</a:t>
            </a:r>
            <a:r>
              <a:rPr lang="ca-ES" sz="26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a-E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Unitat de gestió del canvi: Tothom reflexiona, planifica i impulsa el canvi, però algú n’és </a:t>
            </a:r>
            <a:r>
              <a:rPr lang="ca-ES" sz="2600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responsable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a-ES" sz="26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Recursos pel canvi: espais, pressupost</a:t>
            </a:r>
            <a:endParaRPr lang="ca-ES" sz="2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a-E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Temps pel canvi: planificació, calendari, fases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a-ES" sz="26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Identificar llindars clau per a aconseguir punts d'inflexió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ca-ES" sz="260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85998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13080E64-C471-706C-E538-825C9B943F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Subtítulo 2">
            <a:extLst>
              <a:ext uri="{FF2B5EF4-FFF2-40B4-BE49-F238E27FC236}">
                <a16:creationId xmlns:a16="http://schemas.microsoft.com/office/drawing/2014/main" id="{710B9C23-C4F4-5070-E7B7-77A7CF29FF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marL="342900" lvl="1" indent="-342900">
              <a:buClr>
                <a:schemeClr val="tx1"/>
              </a:buClr>
              <a:defRPr/>
            </a:pPr>
            <a:r>
              <a:rPr lang="ca-ES" sz="2400" dirty="0">
                <a:solidFill>
                  <a:srgbClr val="00676C"/>
                </a:solidFill>
              </a:rPr>
              <a:t>Construir xarxa</a:t>
            </a:r>
            <a:r>
              <a:rPr lang="ca-ES" sz="2400" dirty="0">
                <a:solidFill>
                  <a:srgbClr val="000000"/>
                </a:solidFill>
              </a:rPr>
              <a:t>, determinant els codis, els canals, els protocols</a:t>
            </a:r>
          </a:p>
          <a:p>
            <a:pPr marL="342900" lvl="1" indent="-342900">
              <a:buClr>
                <a:schemeClr val="tx1"/>
              </a:buClr>
              <a:defRPr/>
            </a:pPr>
            <a:r>
              <a:rPr lang="ca-ES" sz="2400" dirty="0">
                <a:solidFill>
                  <a:srgbClr val="000000"/>
                </a:solidFill>
              </a:rPr>
              <a:t>Aportar-hi recursos, equitat, neutralitat, garanties</a:t>
            </a:r>
          </a:p>
          <a:p>
            <a:pPr marL="342900" lvl="1" indent="-342900">
              <a:buClr>
                <a:schemeClr val="tx1"/>
              </a:buClr>
              <a:defRPr/>
            </a:pPr>
            <a:r>
              <a:rPr lang="ca-ES" sz="2400" dirty="0">
                <a:solidFill>
                  <a:srgbClr val="000000"/>
                </a:solidFill>
              </a:rPr>
              <a:t>Disseny centralitzat, execució distribuïda</a:t>
            </a:r>
          </a:p>
          <a:p>
            <a:pPr marL="342900" lvl="1" indent="-342900">
              <a:buClr>
                <a:schemeClr val="tx1"/>
              </a:buClr>
              <a:defRPr/>
            </a:pPr>
            <a:endParaRPr lang="ca-ES" sz="2400" dirty="0">
              <a:solidFill>
                <a:srgbClr val="000000"/>
              </a:solidFill>
            </a:endParaRPr>
          </a:p>
          <a:p>
            <a:pPr marL="342900" lvl="1" indent="-342900">
              <a:buClr>
                <a:schemeClr val="tx1"/>
              </a:buClr>
              <a:defRPr/>
            </a:pPr>
            <a:r>
              <a:rPr lang="ca-ES" sz="2400" dirty="0">
                <a:solidFill>
                  <a:srgbClr val="000000"/>
                </a:solidFill>
              </a:rPr>
              <a:t>Donar </a:t>
            </a:r>
            <a:r>
              <a:rPr lang="ca-ES" sz="2400" dirty="0">
                <a:solidFill>
                  <a:srgbClr val="00676C"/>
                </a:solidFill>
              </a:rPr>
              <a:t>context</a:t>
            </a:r>
            <a:r>
              <a:rPr lang="ca-ES" sz="2400" dirty="0">
                <a:solidFill>
                  <a:srgbClr val="000000"/>
                </a:solidFill>
              </a:rPr>
              <a:t>, crear infraestructura</a:t>
            </a:r>
          </a:p>
          <a:p>
            <a:pPr marL="342900" lvl="1" indent="-342900">
              <a:buClr>
                <a:schemeClr val="tx1"/>
              </a:buClr>
              <a:defRPr/>
            </a:pPr>
            <a:r>
              <a:rPr lang="ca-ES" sz="2400" dirty="0">
                <a:solidFill>
                  <a:srgbClr val="000000"/>
                </a:solidFill>
              </a:rPr>
              <a:t>Infraestructures obertes: dades, informació, tecnologia</a:t>
            </a:r>
          </a:p>
          <a:p>
            <a:pPr marL="342900" lvl="1" indent="-342900">
              <a:buClr>
                <a:schemeClr val="tx1"/>
              </a:buClr>
              <a:defRPr/>
            </a:pPr>
            <a:r>
              <a:rPr lang="ca-ES" sz="2400" dirty="0">
                <a:solidFill>
                  <a:srgbClr val="000000"/>
                </a:solidFill>
              </a:rPr>
              <a:t>Coneixement obert: metodologia, processos, protocols</a:t>
            </a:r>
          </a:p>
          <a:p>
            <a:pPr marL="342900" lvl="1" indent="-342900">
              <a:buClr>
                <a:schemeClr val="tx1"/>
              </a:buClr>
              <a:defRPr/>
            </a:pPr>
            <a:r>
              <a:rPr lang="ca-ES" sz="2400" dirty="0">
                <a:solidFill>
                  <a:srgbClr val="000000"/>
                </a:solidFill>
              </a:rPr>
              <a:t>Eines de coordinació</a:t>
            </a:r>
          </a:p>
          <a:p>
            <a:pPr marL="342900" lvl="1" indent="-342900">
              <a:buClr>
                <a:schemeClr val="tx1"/>
              </a:buClr>
              <a:defRPr/>
            </a:pPr>
            <a:r>
              <a:rPr lang="ca-ES" sz="2400" dirty="0">
                <a:solidFill>
                  <a:srgbClr val="000000"/>
                </a:solidFill>
              </a:rPr>
              <a:t>Eines de seguiment i avaluació</a:t>
            </a:r>
          </a:p>
          <a:p>
            <a:pPr marL="0" lvl="1" indent="0">
              <a:buClr>
                <a:schemeClr val="tx1"/>
              </a:buClr>
              <a:buNone/>
              <a:defRPr/>
            </a:pPr>
            <a:endParaRPr lang="ca-ES" sz="2400" dirty="0">
              <a:solidFill>
                <a:srgbClr val="000000"/>
              </a:solidFill>
            </a:endParaRPr>
          </a:p>
          <a:p>
            <a:pPr marL="342900" lvl="1" indent="-342900">
              <a:buClr>
                <a:schemeClr val="tx1"/>
              </a:buClr>
              <a:defRPr/>
            </a:pPr>
            <a:endParaRPr lang="ca-ES" sz="2400" dirty="0">
              <a:solidFill>
                <a:srgbClr val="000000"/>
              </a:solidFill>
            </a:endParaRPr>
          </a:p>
          <a:p>
            <a:pPr algn="just">
              <a:buFont typeface="Wingdings" panose="05000000000000000000" pitchFamily="2" charset="2"/>
              <a:buChar char="§"/>
              <a:defRPr/>
            </a:pPr>
            <a:endParaRPr lang="ca-E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D89EBD76-D7AC-BDFB-6C66-E16A58C362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ca-ES" sz="2800" b="1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Demà: Organització</a:t>
            </a:r>
            <a:endParaRPr lang="ca-ES" sz="2800" b="1" dirty="0">
              <a:solidFill>
                <a:srgbClr val="00676C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23133762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DD49A3F9-D9F4-9148-A97E-EBFE537565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B0B3BDDE-60CB-BB40-76E4-BF58D370E5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001" y="410401"/>
            <a:ext cx="8409613" cy="57960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ca-ES" sz="2800" b="1" dirty="0">
                <a:solidFill>
                  <a:srgbClr val="00676C"/>
                </a:solidFill>
                <a:latin typeface="Arial" pitchFamily="34" charset="0"/>
                <a:ea typeface="+mj-ea"/>
                <a:cs typeface="Arial" pitchFamily="34" charset="0"/>
              </a:rPr>
              <a:t>Demà: Qualitat democràtica</a:t>
            </a:r>
            <a:endParaRPr lang="ca-ES" sz="2800" b="1" dirty="0">
              <a:solidFill>
                <a:srgbClr val="00676C"/>
              </a:solidFill>
              <a:latin typeface="Arial" pitchFamily="34" charset="0"/>
              <a:ea typeface="+mj-ea"/>
              <a:cs typeface="Arial" pitchFamily="34" charset="0"/>
              <a:sym typeface="Symbol" panose="05050102010706020507" pitchFamily="18" charset="2"/>
            </a:endParaRPr>
          </a:p>
        </p:txBody>
      </p:sp>
      <p:sp>
        <p:nvSpPr>
          <p:cNvPr id="2" name="Subtítulo 2">
            <a:extLst>
              <a:ext uri="{FF2B5EF4-FFF2-40B4-BE49-F238E27FC236}">
                <a16:creationId xmlns:a16="http://schemas.microsoft.com/office/drawing/2014/main" id="{9AE61708-86DE-35C6-B7C7-54C445F28C7A}"/>
              </a:ext>
            </a:extLst>
          </p:cNvPr>
          <p:cNvSpPr txBox="1">
            <a:spLocks/>
          </p:cNvSpPr>
          <p:nvPr/>
        </p:nvSpPr>
        <p:spPr bwMode="auto">
          <a:xfrm>
            <a:off x="339964" y="1261479"/>
            <a:ext cx="8464072" cy="5263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a-ES" altLang="ca-ES" sz="26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deliberació com a espai de creació 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a-E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Identificar àgores, donar veu, facilitar la </a:t>
            </a:r>
            <a:r>
              <a:rPr lang="ca-ES" sz="2600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interacció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a-E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Donar legitimitat a tots els espais, ordenar la conversa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a-E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Crear </a:t>
            </a:r>
            <a:r>
              <a:rPr lang="ca-ES" sz="2600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comunitat</a:t>
            </a:r>
            <a:r>
              <a:rPr lang="ca-E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facilitar, dinamitzar, articular, vertebrar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a-ES" altLang="ca-E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Co-dissenyar, prototipar, pilotar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ca-ES" altLang="ca-ES" sz="2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70560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489C8A3A-D092-511A-64A3-52B9B0BE67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F3185A76-EAE7-B965-C5F4-76E1430AF8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001" y="410401"/>
            <a:ext cx="8409613" cy="57960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ca-ES" sz="2800" b="1" dirty="0">
                <a:solidFill>
                  <a:srgbClr val="00676C"/>
                </a:solidFill>
                <a:latin typeface="Arial" pitchFamily="34" charset="0"/>
                <a:ea typeface="+mj-ea"/>
                <a:cs typeface="Arial" pitchFamily="34" charset="0"/>
              </a:rPr>
              <a:t>Demà: Qualitat en la gestió</a:t>
            </a:r>
            <a:endParaRPr lang="ca-ES" sz="2800" b="1" dirty="0">
              <a:solidFill>
                <a:srgbClr val="00676C"/>
              </a:solidFill>
              <a:latin typeface="Arial" pitchFamily="34" charset="0"/>
              <a:ea typeface="+mj-ea"/>
              <a:cs typeface="Arial" pitchFamily="34" charset="0"/>
              <a:sym typeface="Symbol" panose="05050102010706020507" pitchFamily="18" charset="2"/>
            </a:endParaRPr>
          </a:p>
        </p:txBody>
      </p:sp>
      <p:sp>
        <p:nvSpPr>
          <p:cNvPr id="2" name="Subtítulo 2">
            <a:extLst>
              <a:ext uri="{FF2B5EF4-FFF2-40B4-BE49-F238E27FC236}">
                <a16:creationId xmlns:a16="http://schemas.microsoft.com/office/drawing/2014/main" id="{3A702CC5-C614-2702-2B96-B5BA100BDC8E}"/>
              </a:ext>
            </a:extLst>
          </p:cNvPr>
          <p:cNvSpPr txBox="1">
            <a:spLocks/>
          </p:cNvSpPr>
          <p:nvPr/>
        </p:nvSpPr>
        <p:spPr bwMode="auto">
          <a:xfrm>
            <a:off x="339964" y="1261479"/>
            <a:ext cx="8464072" cy="5263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a-ES" altLang="ca-ES" sz="260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itchFamily="34" charset="0"/>
                <a:sym typeface="Symbol" panose="05050102010706020507" pitchFamily="18" charset="2"/>
              </a:rPr>
              <a:t>La informació com infraestructura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a-ES" altLang="ca-E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Aportar dades, informació, coneixement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a-ES" altLang="ca-E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Identificar actors i les seves relacions, mapar els sistemes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a-ES" altLang="ca-E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Avançar escenaris possibles i fer-los probables</a:t>
            </a:r>
          </a:p>
          <a:p>
            <a:pPr marL="342900" lvl="1" indent="-342900" algn="l">
              <a:buFont typeface="Wingdings" panose="05000000000000000000" pitchFamily="2" charset="2"/>
              <a:buChar char="§"/>
            </a:pPr>
            <a:endParaRPr lang="ca-ES" sz="260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 algn="l">
              <a:buFont typeface="Wingdings" panose="05000000000000000000" pitchFamily="2" charset="2"/>
              <a:buChar char="§"/>
            </a:pPr>
            <a:r>
              <a:rPr lang="ca-ES" sz="26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Diferenciar resultats, efectes i impactes </a:t>
            </a:r>
          </a:p>
          <a:p>
            <a:pPr marL="342900" lvl="1" indent="-342900" algn="l">
              <a:buFont typeface="Wingdings" panose="05000000000000000000" pitchFamily="2" charset="2"/>
              <a:buChar char="§"/>
            </a:pPr>
            <a:r>
              <a:rPr lang="ca-ES" sz="26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Mapa d’efectes i impactes</a:t>
            </a:r>
          </a:p>
          <a:p>
            <a:pPr marL="342900" lvl="1" indent="-342900" algn="l">
              <a:buFont typeface="Wingdings" panose="05000000000000000000" pitchFamily="2" charset="2"/>
              <a:buChar char="§"/>
            </a:pPr>
            <a:r>
              <a:rPr lang="ca-ES" altLang="ca-E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Fomentar diagnosis de consens via anomenat i emmarcat </a:t>
            </a:r>
          </a:p>
          <a:p>
            <a:pPr marL="342900" lvl="1" indent="-342900" algn="l">
              <a:buFont typeface="Wingdings" panose="05000000000000000000" pitchFamily="2" charset="2"/>
              <a:buChar char="§"/>
            </a:pPr>
            <a:r>
              <a:rPr lang="ca-ES" sz="26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Projectes orientats a missions</a:t>
            </a:r>
          </a:p>
          <a:p>
            <a:pPr marL="342900" lvl="1" indent="-342900" algn="l">
              <a:buFont typeface="Wingdings" panose="05000000000000000000" pitchFamily="2" charset="2"/>
              <a:buChar char="§"/>
            </a:pPr>
            <a:r>
              <a:rPr lang="ca-ES" sz="26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Disseny portafolis</a:t>
            </a:r>
          </a:p>
          <a:p>
            <a:pPr marL="342900" lvl="1" indent="-342900" algn="l">
              <a:buFont typeface="Wingdings" panose="05000000000000000000" pitchFamily="2" charset="2"/>
              <a:buChar char="§"/>
            </a:pPr>
            <a:endParaRPr lang="ca-ES" sz="260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68443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D314293C-1824-36A6-459A-0E737A2EB0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7563B24A-8E6D-F610-4341-A01C589D64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001" y="410401"/>
            <a:ext cx="8409613" cy="57960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ca-ES" sz="2800" b="1" dirty="0">
                <a:solidFill>
                  <a:srgbClr val="00676C"/>
                </a:solidFill>
                <a:latin typeface="Arial" pitchFamily="34" charset="0"/>
                <a:ea typeface="+mj-ea"/>
                <a:cs typeface="Arial" pitchFamily="34" charset="0"/>
              </a:rPr>
              <a:t>Demà: Processos</a:t>
            </a:r>
            <a:endParaRPr lang="ca-ES" sz="2800" b="1" dirty="0">
              <a:solidFill>
                <a:srgbClr val="00676C"/>
              </a:solidFill>
              <a:latin typeface="Arial" pitchFamily="34" charset="0"/>
              <a:ea typeface="+mj-ea"/>
              <a:cs typeface="Arial" pitchFamily="34" charset="0"/>
              <a:sym typeface="Symbol" panose="05050102010706020507" pitchFamily="18" charset="2"/>
            </a:endParaRPr>
          </a:p>
        </p:txBody>
      </p:sp>
      <p:sp>
        <p:nvSpPr>
          <p:cNvPr id="2" name="Subtítulo 2">
            <a:extLst>
              <a:ext uri="{FF2B5EF4-FFF2-40B4-BE49-F238E27FC236}">
                <a16:creationId xmlns:a16="http://schemas.microsoft.com/office/drawing/2014/main" id="{238CD914-1D6E-D062-3EE9-7ED3A6ACBB7D}"/>
              </a:ext>
            </a:extLst>
          </p:cNvPr>
          <p:cNvSpPr txBox="1">
            <a:spLocks/>
          </p:cNvSpPr>
          <p:nvPr/>
        </p:nvSpPr>
        <p:spPr bwMode="auto">
          <a:xfrm>
            <a:off x="284641" y="1265773"/>
            <a:ext cx="8464072" cy="5263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a-ES" altLang="ca-E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Infraestructures de col·laboració 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a-ES" altLang="ca-E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Basades en dades, projectes, objectius 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a-ES" altLang="ca-E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dissenyar sistemes a proveir plataformes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a-ES" altLang="ca-E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Reconèixer els recursos desaprofitats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ca-ES" altLang="ca-E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Co-dissenyar, prototipar, pilotar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ca-ES" altLang="ca-ES" sz="2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50892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Subtítulo 2">
            <a:extLst>
              <a:ext uri="{FF2B5EF4-FFF2-40B4-BE49-F238E27FC236}">
                <a16:creationId xmlns:a16="http://schemas.microsoft.com/office/drawing/2014/main" id="{7AB64DD9-428A-4375-993C-2BB8138A2F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marL="342900" lvl="1" indent="-342900">
              <a:buClr>
                <a:schemeClr val="tx1"/>
              </a:buClr>
              <a:defRPr/>
            </a:pPr>
            <a:r>
              <a:rPr lang="ca-ES" sz="2400" dirty="0">
                <a:solidFill>
                  <a:srgbClr val="000000"/>
                </a:solidFill>
              </a:rPr>
              <a:t>Convertir el coneixement present en patrimoni històric</a:t>
            </a:r>
          </a:p>
          <a:p>
            <a:pPr marL="342900" lvl="1" indent="-342900">
              <a:buClr>
                <a:schemeClr val="tx1"/>
              </a:buClr>
              <a:defRPr/>
            </a:pPr>
            <a:r>
              <a:rPr lang="ca-ES" sz="2400" dirty="0">
                <a:solidFill>
                  <a:srgbClr val="000000"/>
                </a:solidFill>
              </a:rPr>
              <a:t>Donar suport a identitats participatives</a:t>
            </a:r>
          </a:p>
          <a:p>
            <a:pPr marL="342900" lvl="1" indent="-342900">
              <a:buClr>
                <a:schemeClr val="tx1"/>
              </a:buClr>
              <a:defRPr/>
            </a:pPr>
            <a:r>
              <a:rPr lang="ca-ES" sz="2400" dirty="0">
                <a:solidFill>
                  <a:srgbClr val="000000"/>
                </a:solidFill>
              </a:rPr>
              <a:t>Ecosistema multinivell que tingui eines que actuïn des de la «atenció primària» fins als més alts nivells d'especialització.</a:t>
            </a:r>
          </a:p>
          <a:p>
            <a:pPr algn="just">
              <a:buFont typeface="Wingdings" panose="05000000000000000000" pitchFamily="2" charset="2"/>
              <a:buChar char="§"/>
              <a:defRPr/>
            </a:pPr>
            <a:endParaRPr lang="ca-E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74941080-BE40-4D6B-95D9-91136C62BD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ca-ES" sz="2800" b="1" dirty="0">
                <a:solidFill>
                  <a:srgbClr val="0067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Demà: Talent</a:t>
            </a:r>
            <a:endParaRPr lang="ca-ES" sz="2800" b="1" dirty="0">
              <a:solidFill>
                <a:srgbClr val="00676C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F2592B51-8023-19CF-153C-49880FA068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a-ES" dirty="0"/>
              <a:t>Bibliografia</a:t>
            </a:r>
          </a:p>
        </p:txBody>
      </p:sp>
    </p:spTree>
    <p:extLst>
      <p:ext uri="{BB962C8B-B14F-4D97-AF65-F5344CB8AC3E}">
        <p14:creationId xmlns:p14="http://schemas.microsoft.com/office/powerpoint/2010/main" val="330609132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70330202-1192-45B5-BAC2-8AA7C25458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>
              <a:defRPr/>
            </a:pPr>
            <a:r>
              <a:rPr lang="en-US" sz="1500" b="0" i="0" dirty="0">
                <a:solidFill>
                  <a:srgbClr val="000000"/>
                </a:solidFill>
                <a:effectLst/>
              </a:rPr>
              <a:t>Bryson, J.M., Crosby, B.C. &amp; Bloomberg, L. (2014). “</a:t>
            </a:r>
            <a:r>
              <a:rPr lang="en-US" sz="1500" b="0" i="0" u="none" strike="noStrike" dirty="0">
                <a:solidFill>
                  <a:srgbClr val="00676C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Public Value Governance: Moving Beyond Traditional Public Administration and the New Public Management</a:t>
            </a:r>
            <a:r>
              <a:rPr lang="en-US" sz="1500" b="0" i="0" dirty="0">
                <a:solidFill>
                  <a:srgbClr val="000000"/>
                </a:solidFill>
                <a:effectLst/>
              </a:rPr>
              <a:t>”. A </a:t>
            </a:r>
            <a:r>
              <a:rPr lang="en-US" sz="1500" b="0" i="1" dirty="0">
                <a:solidFill>
                  <a:srgbClr val="000000"/>
                </a:solidFill>
                <a:effectLst/>
              </a:rPr>
              <a:t>Public Administration Review, 74</a:t>
            </a:r>
            <a:r>
              <a:rPr lang="en-US" sz="1500" b="0" i="0" dirty="0">
                <a:solidFill>
                  <a:srgbClr val="000000"/>
                </a:solidFill>
                <a:effectLst/>
              </a:rPr>
              <a:t> (1), 445-456. Indianapolis: Wiley.</a:t>
            </a:r>
          </a:p>
          <a:p>
            <a:pPr algn="l">
              <a:defRPr/>
            </a:pPr>
            <a:endParaRPr lang="en-US" sz="1500" dirty="0">
              <a:solidFill>
                <a:srgbClr val="000000"/>
              </a:solidFill>
            </a:endParaRPr>
          </a:p>
          <a:p>
            <a:pPr algn="l">
              <a:defRPr/>
            </a:pPr>
            <a:r>
              <a:rPr lang="en-US" sz="1500" b="0" i="0" dirty="0">
                <a:solidFill>
                  <a:srgbClr val="000000"/>
                </a:solidFill>
                <a:effectLst/>
              </a:rPr>
              <a:t>Denhardt, R.B. &amp; Denhardt, J.V. (2000). “</a:t>
            </a:r>
            <a:r>
              <a:rPr lang="en-US" sz="1500" b="0" i="0" u="none" strike="noStrike" dirty="0">
                <a:solidFill>
                  <a:srgbClr val="00676C"/>
                </a:solidFill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New Public Service: Serving Rather Than Steering</a:t>
            </a:r>
            <a:r>
              <a:rPr lang="en-US" sz="1500" b="0" i="0" dirty="0">
                <a:solidFill>
                  <a:srgbClr val="000000"/>
                </a:solidFill>
                <a:effectLst/>
              </a:rPr>
              <a:t>”. A </a:t>
            </a:r>
            <a:r>
              <a:rPr lang="en-US" sz="1500" b="0" i="1" dirty="0">
                <a:solidFill>
                  <a:srgbClr val="000000"/>
                </a:solidFill>
                <a:effectLst/>
              </a:rPr>
              <a:t>Public Administration Review, 60</a:t>
            </a:r>
            <a:r>
              <a:rPr lang="en-US" sz="1500" b="0" i="0" dirty="0">
                <a:solidFill>
                  <a:srgbClr val="000000"/>
                </a:solidFill>
                <a:effectLst/>
              </a:rPr>
              <a:t> (6), 549-559. Indianapolis: Wiley.</a:t>
            </a:r>
            <a:endParaRPr lang="ca-ES" sz="1500" dirty="0"/>
          </a:p>
          <a:p>
            <a:pPr algn="l">
              <a:buFont typeface="Wingdings" panose="05000000000000000000" pitchFamily="2" charset="2"/>
              <a:buChar char="§"/>
              <a:defRPr/>
            </a:pPr>
            <a:endParaRPr lang="ca-ES" sz="1500" dirty="0">
              <a:solidFill>
                <a:schemeClr val="tx1"/>
              </a:solidFill>
            </a:endParaRPr>
          </a:p>
          <a:p>
            <a:pPr algn="l">
              <a:defRPr/>
            </a:pPr>
            <a:r>
              <a:rPr lang="en-US" sz="1500" b="0" i="0" dirty="0">
                <a:solidFill>
                  <a:srgbClr val="000000"/>
                </a:solidFill>
                <a:effectLst/>
              </a:rPr>
              <a:t>Krogh, A.H. &amp; Triantafillou, P. (2024). “</a:t>
            </a:r>
            <a:r>
              <a:rPr lang="en-US" sz="1500" b="0" i="0" u="none" strike="noStrike" dirty="0">
                <a:solidFill>
                  <a:srgbClr val="00676C"/>
                </a:solidFill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Developing New Public Governance as a public management reform model</a:t>
            </a:r>
            <a:r>
              <a:rPr lang="en-US" sz="1500" b="0" i="0" dirty="0">
                <a:solidFill>
                  <a:srgbClr val="000000"/>
                </a:solidFill>
                <a:effectLst/>
              </a:rPr>
              <a:t>”. A </a:t>
            </a:r>
            <a:r>
              <a:rPr lang="en-US" sz="1500" b="0" i="1" dirty="0">
                <a:solidFill>
                  <a:srgbClr val="000000"/>
                </a:solidFill>
                <a:effectLst/>
              </a:rPr>
              <a:t>Public Management Review, 26</a:t>
            </a:r>
            <a:r>
              <a:rPr lang="en-US" sz="1500" b="0" i="0" dirty="0">
                <a:solidFill>
                  <a:srgbClr val="000000"/>
                </a:solidFill>
                <a:effectLst/>
              </a:rPr>
              <a:t> (10), 3040–3056. London: Routledge.</a:t>
            </a:r>
          </a:p>
          <a:p>
            <a:pPr algn="l">
              <a:defRPr/>
            </a:pPr>
            <a:endParaRPr lang="en-US" sz="1500" dirty="0">
              <a:solidFill>
                <a:srgbClr val="000000"/>
              </a:solidFill>
            </a:endParaRPr>
          </a:p>
          <a:p>
            <a:pPr algn="l">
              <a:defRPr/>
            </a:pPr>
            <a:r>
              <a:rPr lang="en-US" sz="1500" b="0" i="0" dirty="0">
                <a:solidFill>
                  <a:srgbClr val="000000"/>
                </a:solidFill>
                <a:effectLst/>
              </a:rPr>
              <a:t>Mazzucato, M. &amp; Ryan-Collins, J. (2022). “</a:t>
            </a:r>
            <a:r>
              <a:rPr lang="en-US" sz="1500" b="0" i="0" u="none" strike="noStrike" dirty="0">
                <a:solidFill>
                  <a:srgbClr val="00676C"/>
                </a:solidFill>
                <a:effectLst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Putting value creation back into “public value”: from market-fixing to market-shaping</a:t>
            </a:r>
            <a:r>
              <a:rPr lang="en-US" sz="1500" b="0" i="0" dirty="0">
                <a:solidFill>
                  <a:srgbClr val="000000"/>
                </a:solidFill>
                <a:effectLst/>
              </a:rPr>
              <a:t>”. A </a:t>
            </a:r>
            <a:r>
              <a:rPr lang="en-US" sz="1500" b="0" i="1" dirty="0">
                <a:solidFill>
                  <a:srgbClr val="000000"/>
                </a:solidFill>
                <a:effectLst/>
              </a:rPr>
              <a:t>Journal of Economic Policy Reform, 25</a:t>
            </a:r>
            <a:r>
              <a:rPr lang="en-US" sz="1500" b="0" i="0" dirty="0">
                <a:solidFill>
                  <a:srgbClr val="000000"/>
                </a:solidFill>
                <a:effectLst/>
              </a:rPr>
              <a:t> (4), 345-360. Abingdon: Taylor &amp; Francis.</a:t>
            </a:r>
          </a:p>
          <a:p>
            <a:pPr algn="l">
              <a:defRPr/>
            </a:pPr>
            <a:endParaRPr lang="en-US" sz="1500" dirty="0">
              <a:solidFill>
                <a:srgbClr val="000000"/>
              </a:solidFill>
            </a:endParaRPr>
          </a:p>
          <a:p>
            <a:pPr algn="l">
              <a:defRPr/>
            </a:pPr>
            <a:r>
              <a:rPr lang="en-US" sz="1500" b="0" i="0" dirty="0">
                <a:solidFill>
                  <a:srgbClr val="000000"/>
                </a:solidFill>
                <a:effectLst/>
              </a:rPr>
              <a:t>Osborne, S.P. (Ed.) (2010). </a:t>
            </a:r>
            <a:r>
              <a:rPr lang="en-US" sz="1500" b="0" i="1" u="none" strike="noStrike" dirty="0">
                <a:solidFill>
                  <a:srgbClr val="00676C"/>
                </a:solidFill>
                <a:effectLst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New Public Governance? Emerging perspectives on the theory and practice of public governance</a:t>
            </a:r>
            <a:r>
              <a:rPr lang="en-US" sz="1500" b="0" i="0" dirty="0">
                <a:solidFill>
                  <a:srgbClr val="000000"/>
                </a:solidFill>
                <a:effectLst/>
              </a:rPr>
              <a:t>. London: Routledge.</a:t>
            </a:r>
            <a:endParaRPr lang="ca-ES" sz="1500" dirty="0"/>
          </a:p>
          <a:p>
            <a:pPr algn="l">
              <a:defRPr/>
            </a:pPr>
            <a:endParaRPr lang="ca-ES" sz="1500" dirty="0">
              <a:solidFill>
                <a:schemeClr val="tx1"/>
              </a:solidFill>
            </a:endParaRPr>
          </a:p>
          <a:p>
            <a:pPr algn="l">
              <a:defRPr/>
            </a:pPr>
            <a:r>
              <a:rPr lang="en-US" sz="1500" b="0" i="0" dirty="0" err="1">
                <a:solidFill>
                  <a:srgbClr val="000000"/>
                </a:solidFill>
                <a:effectLst/>
              </a:rPr>
              <a:t>Torfing</a:t>
            </a:r>
            <a:r>
              <a:rPr lang="en-US" sz="1500" b="0" i="0" dirty="0">
                <a:solidFill>
                  <a:srgbClr val="000000"/>
                </a:solidFill>
                <a:effectLst/>
              </a:rPr>
              <a:t>, J. &amp; Triantafillou, P. (2013). “</a:t>
            </a:r>
            <a:r>
              <a:rPr lang="en-US" sz="1500" b="0" i="0" u="none" strike="noStrike" dirty="0">
                <a:solidFill>
                  <a:srgbClr val="00676C"/>
                </a:solidFill>
                <a:effectLst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What’s in a Name? Grasping New Public Governance as a Political-Administrative System</a:t>
            </a:r>
            <a:r>
              <a:rPr lang="en-US" sz="1500" b="0" i="0" dirty="0">
                <a:solidFill>
                  <a:srgbClr val="000000"/>
                </a:solidFill>
                <a:effectLst/>
              </a:rPr>
              <a:t>”. A </a:t>
            </a:r>
            <a:r>
              <a:rPr lang="en-US" sz="1500" b="0" i="1" dirty="0">
                <a:solidFill>
                  <a:srgbClr val="000000"/>
                </a:solidFill>
                <a:effectLst/>
              </a:rPr>
              <a:t>International Review of Public Administration, 18</a:t>
            </a:r>
            <a:r>
              <a:rPr lang="en-US" sz="1500" b="0" i="0" dirty="0">
                <a:solidFill>
                  <a:srgbClr val="000000"/>
                </a:solidFill>
                <a:effectLst/>
              </a:rPr>
              <a:t> (2), 9-25. Abingdon: Taylor &amp; Francis.</a:t>
            </a:r>
          </a:p>
          <a:p>
            <a:pPr algn="l">
              <a:defRPr/>
            </a:pPr>
            <a:endParaRPr lang="en-US" sz="1500" dirty="0">
              <a:solidFill>
                <a:srgbClr val="000000"/>
              </a:solidFill>
            </a:endParaRP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9C57367E-4E46-4416-91C4-21D93055A5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>
              <a:defRPr/>
            </a:pPr>
            <a:r>
              <a:rPr lang="en-US" altLang="ca-ES" sz="2800" b="1" dirty="0" err="1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Bibliografia</a:t>
            </a:r>
            <a:r>
              <a:rPr lang="en-US" altLang="ca-ES" sz="2800" b="1" dirty="0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 (</a:t>
            </a:r>
            <a:r>
              <a:rPr lang="en-US" altLang="ca-ES" sz="2800" b="1" dirty="0" err="1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i</a:t>
            </a:r>
            <a:r>
              <a:rPr lang="en-US" altLang="ca-ES" sz="2800" b="1" dirty="0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): Nova </a:t>
            </a:r>
            <a:r>
              <a:rPr lang="en-US" altLang="ca-ES" sz="2800" b="1" dirty="0" err="1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Governança</a:t>
            </a:r>
            <a:r>
              <a:rPr lang="en-US" altLang="ca-ES" sz="2800" b="1" dirty="0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 Pública</a:t>
            </a:r>
            <a:endParaRPr lang="en-US" altLang="ca-ES" sz="2800" b="1" dirty="0">
              <a:solidFill>
                <a:srgbClr val="00676C"/>
              </a:solidFill>
              <a:latin typeface="Arial" panose="020B0604020202020204" pitchFamily="34" charset="0"/>
              <a:ea typeface="+mj-ea"/>
              <a:cs typeface="Arial" pitchFamily="34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27A3F030-B3CA-D8A9-0F07-61B9029CE9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3C37BC79-FB06-6691-68BF-0CF7E4C347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>
              <a:defRPr/>
            </a:pPr>
            <a:r>
              <a:rPr lang="es-ES" sz="1600" b="0" i="0" dirty="0">
                <a:solidFill>
                  <a:srgbClr val="57252F"/>
                </a:solidFill>
                <a:effectLst/>
                <a:latin typeface="Arial" panose="020B0604020202020204" pitchFamily="34" charset="0"/>
              </a:rPr>
              <a:t>Blasco, J.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(2009). </a:t>
            </a:r>
            <a:r>
              <a:rPr lang="es-ES" sz="1600" b="0" i="1" u="none" strike="noStrike" dirty="0" err="1">
                <a:solidFill>
                  <a:srgbClr val="00676C"/>
                </a:solidFill>
                <a:effectLst/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Avaluació</a:t>
            </a:r>
            <a:r>
              <a:rPr lang="es-ES" sz="1600" b="0" i="1" u="none" strike="noStrike" dirty="0">
                <a:solidFill>
                  <a:srgbClr val="00676C"/>
                </a:solidFill>
                <a:effectLst/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del </a:t>
            </a:r>
            <a:r>
              <a:rPr lang="es-ES" sz="1600" b="0" i="1" u="none" strike="noStrike" dirty="0" err="1">
                <a:solidFill>
                  <a:srgbClr val="00676C"/>
                </a:solidFill>
                <a:effectLst/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disseny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s-ES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Guia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pràctica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3. </a:t>
            </a:r>
            <a:r>
              <a:rPr lang="es-ES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Col·lecció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Ivàlua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lang="es-ES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guies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pràctiques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sobre </a:t>
            </a:r>
            <a:r>
              <a:rPr lang="es-ES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avaluació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de polítiques públiques. Barcelona: </a:t>
            </a:r>
            <a:r>
              <a:rPr lang="es-ES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Ivàlua</a:t>
            </a:r>
            <a:endParaRPr lang="es-ES" sz="16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>
              <a:defRPr/>
            </a:pPr>
            <a:endParaRPr lang="ca-ES" sz="16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l">
              <a:defRPr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</a:rPr>
              <a:t>James, T.S. &amp;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</a:rPr>
              <a:t>Alihodzic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</a:rPr>
              <a:t>, S. (2020). “</a:t>
            </a:r>
            <a:r>
              <a:rPr lang="en-US" sz="1600" dirty="0">
                <a:solidFill>
                  <a:srgbClr val="00676C"/>
                </a:solidFill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When Is It Democratic to Postpone an Election? Elections During Natural Disasters, COVID-19, and Emergency Situations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</a:rPr>
              <a:t>”. A </a:t>
            </a:r>
            <a:r>
              <a:rPr lang="en-US" sz="1600" i="1" dirty="0">
                <a:solidFill>
                  <a:schemeClr val="tx1"/>
                </a:solidFill>
                <a:latin typeface="Arial" panose="020B0604020202020204" pitchFamily="34" charset="0"/>
              </a:rPr>
              <a:t>Election Law Journal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</a:rPr>
              <a:t>, 19 (3), 344-362. New Rochelle: Mary Ann Liebert, Inc., publishers</a:t>
            </a:r>
          </a:p>
          <a:p>
            <a:pPr algn="l">
              <a:defRPr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defRPr/>
            </a:pPr>
            <a:r>
              <a:rPr lang="ca-ES" sz="1600" dirty="0" err="1">
                <a:solidFill>
                  <a:schemeClr val="tx1"/>
                </a:solidFill>
                <a:latin typeface="Arial" panose="020B0604020202020204" pitchFamily="34" charset="0"/>
              </a:rPr>
              <a:t>Kurban</a:t>
            </a:r>
            <a:r>
              <a:rPr lang="ca-ES" sz="1600" dirty="0">
                <a:solidFill>
                  <a:schemeClr val="tx1"/>
                </a:solidFill>
                <a:latin typeface="Arial" panose="020B0604020202020204" pitchFamily="34" charset="0"/>
              </a:rPr>
              <a:t>, C., Peña-López, I. &amp; </a:t>
            </a:r>
            <a:r>
              <a:rPr lang="ca-ES" sz="1600" dirty="0" err="1">
                <a:solidFill>
                  <a:schemeClr val="tx1"/>
                </a:solidFill>
                <a:latin typeface="Arial" panose="020B0604020202020204" pitchFamily="34" charset="0"/>
              </a:rPr>
              <a:t>Haberer</a:t>
            </a:r>
            <a:r>
              <a:rPr lang="ca-ES" sz="1600" dirty="0">
                <a:solidFill>
                  <a:schemeClr val="tx1"/>
                </a:solidFill>
                <a:latin typeface="Arial" panose="020B0604020202020204" pitchFamily="34" charset="0"/>
              </a:rPr>
              <a:t>, M. (2017). “</a:t>
            </a:r>
            <a:r>
              <a:rPr lang="ca-ES" sz="1600" dirty="0" err="1">
                <a:solidFill>
                  <a:srgbClr val="00676C"/>
                </a:solidFill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What</a:t>
            </a:r>
            <a:r>
              <a:rPr lang="ca-ES" sz="1600" dirty="0">
                <a:solidFill>
                  <a:srgbClr val="00676C"/>
                </a:solidFill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is </a:t>
            </a:r>
            <a:r>
              <a:rPr lang="ca-ES" sz="1600" dirty="0" err="1">
                <a:solidFill>
                  <a:srgbClr val="00676C"/>
                </a:solidFill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technopolitics</a:t>
            </a:r>
            <a:r>
              <a:rPr lang="ca-ES" sz="1600" dirty="0">
                <a:solidFill>
                  <a:srgbClr val="00676C"/>
                </a:solidFill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? A conceptual </a:t>
            </a:r>
            <a:r>
              <a:rPr lang="ca-ES" sz="1600" dirty="0" err="1">
                <a:solidFill>
                  <a:srgbClr val="00676C"/>
                </a:solidFill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scheme</a:t>
            </a:r>
            <a:r>
              <a:rPr lang="ca-ES" sz="1600" dirty="0">
                <a:solidFill>
                  <a:srgbClr val="00676C"/>
                </a:solidFill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for </a:t>
            </a:r>
            <a:r>
              <a:rPr lang="ca-ES" sz="1600" dirty="0" err="1">
                <a:solidFill>
                  <a:srgbClr val="00676C"/>
                </a:solidFill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understanding</a:t>
            </a:r>
            <a:r>
              <a:rPr lang="ca-ES" sz="1600" dirty="0">
                <a:solidFill>
                  <a:srgbClr val="00676C"/>
                </a:solidFill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a-ES" sz="1600" dirty="0" err="1">
                <a:solidFill>
                  <a:srgbClr val="00676C"/>
                </a:solidFill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politics</a:t>
            </a:r>
            <a:r>
              <a:rPr lang="ca-ES" sz="1600" dirty="0">
                <a:solidFill>
                  <a:srgbClr val="00676C"/>
                </a:solidFill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in </a:t>
            </a:r>
            <a:r>
              <a:rPr lang="ca-ES" sz="1600" dirty="0" err="1">
                <a:solidFill>
                  <a:srgbClr val="00676C"/>
                </a:solidFill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</a:t>
            </a:r>
            <a:r>
              <a:rPr lang="ca-ES" sz="1600" dirty="0">
                <a:solidFill>
                  <a:srgbClr val="00676C"/>
                </a:solidFill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digital </a:t>
            </a:r>
            <a:r>
              <a:rPr lang="ca-ES" sz="1600" dirty="0" err="1">
                <a:solidFill>
                  <a:srgbClr val="00676C"/>
                </a:solidFill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age</a:t>
            </a:r>
            <a:r>
              <a:rPr lang="ca-ES" sz="1600" dirty="0">
                <a:solidFill>
                  <a:schemeClr val="tx1"/>
                </a:solidFill>
                <a:latin typeface="Arial" panose="020B0604020202020204" pitchFamily="34" charset="0"/>
              </a:rPr>
              <a:t>”. A </a:t>
            </a:r>
            <a:r>
              <a:rPr lang="ca-ES" sz="1600" i="1" dirty="0">
                <a:solidFill>
                  <a:schemeClr val="tx1"/>
                </a:solidFill>
                <a:latin typeface="Arial" panose="020B0604020202020204" pitchFamily="34" charset="0"/>
              </a:rPr>
              <a:t>IDP. Revista de Internet, </a:t>
            </a:r>
            <a:r>
              <a:rPr lang="ca-ES" sz="1600" i="1" dirty="0" err="1">
                <a:solidFill>
                  <a:schemeClr val="tx1"/>
                </a:solidFill>
                <a:latin typeface="Arial" panose="020B0604020202020204" pitchFamily="34" charset="0"/>
              </a:rPr>
              <a:t>Derecho</a:t>
            </a:r>
            <a:r>
              <a:rPr lang="ca-ES" sz="1600" i="1" dirty="0">
                <a:solidFill>
                  <a:schemeClr val="tx1"/>
                </a:solidFill>
                <a:latin typeface="Arial" panose="020B0604020202020204" pitchFamily="34" charset="0"/>
              </a:rPr>
              <a:t> y </a:t>
            </a:r>
            <a:r>
              <a:rPr lang="ca-ES" sz="1600" i="1" dirty="0" err="1">
                <a:solidFill>
                  <a:schemeClr val="tx1"/>
                </a:solidFill>
                <a:latin typeface="Arial" panose="020B0604020202020204" pitchFamily="34" charset="0"/>
              </a:rPr>
              <a:t>Ciencia</a:t>
            </a:r>
            <a:r>
              <a:rPr lang="ca-ES" sz="1600" i="1" dirty="0">
                <a:solidFill>
                  <a:schemeClr val="tx1"/>
                </a:solidFill>
                <a:latin typeface="Arial" panose="020B0604020202020204" pitchFamily="34" charset="0"/>
              </a:rPr>
              <a:t> Política, 24</a:t>
            </a:r>
            <a:r>
              <a:rPr lang="ca-ES" sz="1600" dirty="0">
                <a:solidFill>
                  <a:schemeClr val="tx1"/>
                </a:solidFill>
                <a:latin typeface="Arial" panose="020B0604020202020204" pitchFamily="34" charset="0"/>
              </a:rPr>
              <a:t>. Barcelona: Universitat Oberta de Catalunya.</a:t>
            </a:r>
          </a:p>
          <a:p>
            <a:pPr>
              <a:defRPr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defRPr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</a:rPr>
              <a:t>Omidyar Group (2019). </a:t>
            </a:r>
            <a:r>
              <a:rPr lang="en-US" sz="1600" i="1" dirty="0" err="1">
                <a:solidFill>
                  <a:srgbClr val="00676C"/>
                </a:solidFill>
                <a:latin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Guia</a:t>
            </a:r>
            <a:r>
              <a:rPr lang="en-US" sz="1600" i="1" dirty="0">
                <a:solidFill>
                  <a:srgbClr val="00676C"/>
                </a:solidFill>
                <a:latin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per </a:t>
            </a:r>
            <a:r>
              <a:rPr lang="en-US" sz="1600" i="1" dirty="0" err="1">
                <a:solidFill>
                  <a:srgbClr val="00676C"/>
                </a:solidFill>
                <a:latin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treballar</a:t>
            </a:r>
            <a:r>
              <a:rPr lang="en-US" sz="1600" i="1" dirty="0">
                <a:solidFill>
                  <a:srgbClr val="00676C"/>
                </a:solidFill>
                <a:latin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600" i="1" dirty="0" err="1">
                <a:solidFill>
                  <a:srgbClr val="00676C"/>
                </a:solidFill>
                <a:latin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reptes</a:t>
            </a:r>
            <a:r>
              <a:rPr lang="en-US" sz="1600" i="1" dirty="0">
                <a:solidFill>
                  <a:srgbClr val="00676C"/>
                </a:solidFill>
                <a:latin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socials </a:t>
            </a:r>
            <a:r>
              <a:rPr lang="en-US" sz="1600" i="1" dirty="0" err="1">
                <a:solidFill>
                  <a:srgbClr val="00676C"/>
                </a:solidFill>
                <a:latin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complexos</a:t>
            </a:r>
            <a:r>
              <a:rPr lang="en-US" sz="1600" i="1" dirty="0">
                <a:solidFill>
                  <a:srgbClr val="00676C"/>
                </a:solidFill>
                <a:latin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600" i="1" dirty="0" err="1">
                <a:solidFill>
                  <a:srgbClr val="00676C"/>
                </a:solidFill>
                <a:latin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amb</a:t>
            </a:r>
            <a:r>
              <a:rPr lang="en-US" sz="1600" i="1" dirty="0">
                <a:solidFill>
                  <a:srgbClr val="00676C"/>
                </a:solidFill>
                <a:latin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un </a:t>
            </a:r>
            <a:r>
              <a:rPr lang="en-US" sz="1600" i="1" dirty="0" err="1">
                <a:solidFill>
                  <a:srgbClr val="00676C"/>
                </a:solidFill>
                <a:latin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enfocament</a:t>
            </a:r>
            <a:r>
              <a:rPr lang="en-US" sz="1600" i="1" dirty="0">
                <a:solidFill>
                  <a:srgbClr val="00676C"/>
                </a:solidFill>
                <a:latin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600" i="1" dirty="0" err="1">
                <a:solidFill>
                  <a:srgbClr val="00676C"/>
                </a:solidFill>
                <a:latin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sistèmic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</a:rPr>
              <a:t>. Redwood City: The Omidyar Group</a:t>
            </a:r>
          </a:p>
          <a:p>
            <a:pPr>
              <a:defRPr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defRPr/>
            </a:pP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</a:rPr>
              <a:t>Rittel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</a:rPr>
              <a:t>, H.W.J. &amp; Webber, M.M. (1973). “</a:t>
            </a:r>
            <a:r>
              <a:rPr lang="en-US" sz="1600" dirty="0">
                <a:solidFill>
                  <a:srgbClr val="00676C"/>
                </a:solidFill>
                <a:latin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Dilemmas in a general theory of planning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</a:rPr>
              <a:t>”. A </a:t>
            </a:r>
            <a:r>
              <a:rPr lang="en-US" sz="1600" i="1" dirty="0">
                <a:solidFill>
                  <a:schemeClr val="tx1"/>
                </a:solidFill>
                <a:latin typeface="Arial" panose="020B0604020202020204" pitchFamily="34" charset="0"/>
              </a:rPr>
              <a:t>Policy Sciences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</a:rPr>
              <a:t>, 4 (2), 155-169. Boston: Springer International Publishing</a:t>
            </a:r>
          </a:p>
          <a:p>
            <a:pPr>
              <a:defRPr/>
            </a:pPr>
            <a:endParaRPr lang="ca-ES" sz="16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C453DC29-D844-322F-F5AC-CC4C9A0896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>
              <a:defRPr/>
            </a:pPr>
            <a:r>
              <a:rPr lang="en-US" altLang="ca-ES" sz="2800" b="1" dirty="0" err="1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Bibliografia</a:t>
            </a:r>
            <a:r>
              <a:rPr lang="en-US" altLang="ca-ES" sz="2800" b="1" dirty="0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 (ii): </a:t>
            </a:r>
            <a:r>
              <a:rPr lang="en-US" altLang="ca-ES" sz="2800" b="1" dirty="0" err="1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Polítiques</a:t>
            </a:r>
            <a:r>
              <a:rPr lang="en-US" altLang="ca-ES" sz="2800" b="1" dirty="0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 </a:t>
            </a:r>
            <a:r>
              <a:rPr lang="en-US" altLang="ca-ES" sz="2800" b="1" dirty="0" err="1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públiques</a:t>
            </a:r>
            <a:r>
              <a:rPr lang="en-US" altLang="ca-ES" sz="2800" b="1" dirty="0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, </a:t>
            </a:r>
            <a:r>
              <a:rPr lang="en-US" altLang="ca-ES" sz="2800" b="1" dirty="0" err="1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eleccions</a:t>
            </a:r>
            <a:endParaRPr lang="en-US" altLang="ca-ES" sz="2800" b="1" dirty="0">
              <a:solidFill>
                <a:srgbClr val="00676C"/>
              </a:solidFill>
              <a:latin typeface="Arial" panose="020B0604020202020204" pitchFamily="34" charset="0"/>
              <a:ea typeface="+mj-ea"/>
              <a:cs typeface="Arial" pitchFamily="34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8700925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80D30FF1-4FFF-8298-DABF-8D764B810A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>
            <a:extLst>
              <a:ext uri="{FF2B5EF4-FFF2-40B4-BE49-F238E27FC236}">
                <a16:creationId xmlns:a16="http://schemas.microsoft.com/office/drawing/2014/main" id="{86EA6EF6-07A2-A19F-0CAB-02CE42B3F1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lvl="1" indent="0" algn="ctr">
              <a:buClr>
                <a:schemeClr val="tx1"/>
              </a:buClr>
              <a:buNone/>
            </a:pPr>
            <a:r>
              <a:rPr lang="ca-ES" sz="9600" b="1" dirty="0">
                <a:solidFill>
                  <a:srgbClr val="00676C"/>
                </a:solidFill>
              </a:rPr>
              <a:t>Complexitat</a:t>
            </a:r>
          </a:p>
          <a:p>
            <a:pPr marL="0" lvl="1" indent="0" algn="ctr">
              <a:buClr>
                <a:schemeClr val="tx1"/>
              </a:buClr>
              <a:buNone/>
            </a:pPr>
            <a:r>
              <a:rPr lang="ca-ES" sz="9600" b="1" dirty="0">
                <a:solidFill>
                  <a:srgbClr val="00676C"/>
                </a:solidFill>
              </a:rPr>
              <a:t>Incertesa</a:t>
            </a:r>
          </a:p>
          <a:p>
            <a:pPr marL="0" lvl="1" indent="0" algn="ctr">
              <a:buClr>
                <a:schemeClr val="tx1"/>
              </a:buClr>
              <a:buNone/>
            </a:pPr>
            <a:r>
              <a:rPr lang="ca-ES" sz="9600" b="1" dirty="0">
                <a:solidFill>
                  <a:srgbClr val="00676C"/>
                </a:solidFill>
              </a:rPr>
              <a:t>Impacte</a:t>
            </a:r>
          </a:p>
          <a:p>
            <a:pPr marL="0" lvl="1" indent="0" algn="ctr">
              <a:buClr>
                <a:schemeClr val="tx1"/>
              </a:buClr>
              <a:buNone/>
            </a:pPr>
            <a:endParaRPr lang="ca-ES" sz="102800" b="1" dirty="0">
              <a:solidFill>
                <a:srgbClr val="00676C"/>
              </a:solidFill>
            </a:endParaRP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7D62AB84-D994-4448-809D-22CC56A5F7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>
              <a:defRPr/>
            </a:pPr>
            <a:r>
              <a:rPr lang="ca-ES" sz="2800" b="1" noProof="0" dirty="0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  <a:sym typeface="Symbol" panose="05050102010706020507" pitchFamily="18" charset="2"/>
              </a:rPr>
              <a:t>Canvis a l’entorn</a:t>
            </a:r>
          </a:p>
        </p:txBody>
      </p:sp>
    </p:spTree>
    <p:extLst>
      <p:ext uri="{BB962C8B-B14F-4D97-AF65-F5344CB8AC3E}">
        <p14:creationId xmlns:p14="http://schemas.microsoft.com/office/powerpoint/2010/main" val="289804363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D6A3C45E-FD10-4B4D-BF09-C24F4F3232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es-ES" sz="1500" dirty="0">
                <a:solidFill>
                  <a:schemeClr val="tx1"/>
                </a:solidFill>
                <a:latin typeface="Arial" panose="020B0604020202020204" pitchFamily="34" charset="0"/>
              </a:rPr>
              <a:t>Peña-López, I. (2018). “</a:t>
            </a:r>
            <a:r>
              <a:rPr lang="es-ES" sz="1500" dirty="0">
                <a:solidFill>
                  <a:srgbClr val="00676C"/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Fomento de la </a:t>
            </a:r>
            <a:r>
              <a:rPr lang="es-ES" sz="1500" dirty="0" err="1">
                <a:solidFill>
                  <a:srgbClr val="00676C"/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participación</a:t>
            </a:r>
            <a:r>
              <a:rPr lang="es-ES" sz="1500" dirty="0">
                <a:solidFill>
                  <a:srgbClr val="00676C"/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" sz="1500" dirty="0" err="1">
                <a:solidFill>
                  <a:srgbClr val="00676C"/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democrática</a:t>
            </a:r>
            <a:r>
              <a:rPr lang="es-ES" sz="1500" dirty="0">
                <a:solidFill>
                  <a:srgbClr val="00676C"/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no formal e informal. De la democracia de masas a las redes de la democracia</a:t>
            </a:r>
            <a:r>
              <a:rPr lang="es-ES" sz="1500" dirty="0">
                <a:solidFill>
                  <a:schemeClr val="tx1"/>
                </a:solidFill>
                <a:latin typeface="Arial" panose="020B0604020202020204" pitchFamily="34" charset="0"/>
              </a:rPr>
              <a:t>”. A Laboratorio de Aragón Gobierno Abierto (Ed.), </a:t>
            </a:r>
            <a:r>
              <a:rPr lang="es-ES" sz="1500" i="1" dirty="0">
                <a:solidFill>
                  <a:schemeClr val="tx1"/>
                </a:solidFill>
                <a:latin typeface="Arial" panose="020B0604020202020204" pitchFamily="34" charset="0"/>
              </a:rPr>
              <a:t>Abrir instituciones desde dentro. Hacking </a:t>
            </a:r>
            <a:r>
              <a:rPr lang="es-ES" sz="1500" i="1" dirty="0" err="1">
                <a:solidFill>
                  <a:schemeClr val="tx1"/>
                </a:solidFill>
                <a:latin typeface="Arial" panose="020B0604020202020204" pitchFamily="34" charset="0"/>
              </a:rPr>
              <a:t>Inside</a:t>
            </a:r>
            <a:r>
              <a:rPr lang="es-ES" sz="1500" i="1" dirty="0">
                <a:solidFill>
                  <a:schemeClr val="tx1"/>
                </a:solidFill>
                <a:latin typeface="Arial" panose="020B0604020202020204" pitchFamily="34" charset="0"/>
              </a:rPr>
              <a:t> Black Book, Capítulo 11</a:t>
            </a:r>
            <a:r>
              <a:rPr lang="es-ES" sz="1500" dirty="0">
                <a:solidFill>
                  <a:schemeClr val="tx1"/>
                </a:solidFill>
                <a:latin typeface="Arial" panose="020B0604020202020204" pitchFamily="34" charset="0"/>
              </a:rPr>
              <a:t>, 113-124. Zaragoza: LAAAB, Gobierno de Aragón.</a:t>
            </a:r>
          </a:p>
          <a:p>
            <a:pPr algn="l">
              <a:buFont typeface="Wingdings" panose="05000000000000000000" pitchFamily="2" charset="2"/>
              <a:buChar char="§"/>
              <a:defRPr/>
            </a:pPr>
            <a:endParaRPr lang="es-ES" sz="15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l">
              <a:defRPr/>
            </a:pPr>
            <a:r>
              <a:rPr lang="es-ES" sz="1500" dirty="0">
                <a:solidFill>
                  <a:schemeClr val="tx1"/>
                </a:solidFill>
                <a:latin typeface="Arial" panose="020B0604020202020204" pitchFamily="34" charset="0"/>
              </a:rPr>
              <a:t>Peña-López, I. (2019). </a:t>
            </a:r>
            <a:r>
              <a:rPr lang="es-ES" sz="1500" i="1" dirty="0">
                <a:solidFill>
                  <a:srgbClr val="00676C"/>
                </a:solidFill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Convirtiendo participación en soberanía: el caso de </a:t>
            </a:r>
            <a:r>
              <a:rPr lang="es-ES" sz="1500" i="1" dirty="0" err="1">
                <a:solidFill>
                  <a:srgbClr val="00676C"/>
                </a:solidFill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decidim.barcelona</a:t>
            </a:r>
            <a:r>
              <a:rPr lang="es-ES" sz="1500" dirty="0">
                <a:latin typeface="Arial" panose="020B0604020202020204" pitchFamily="34" charset="0"/>
              </a:rPr>
              <a:t>. </a:t>
            </a:r>
            <a:r>
              <a:rPr lang="es-ES" sz="1500" dirty="0">
                <a:solidFill>
                  <a:schemeClr val="tx1"/>
                </a:solidFill>
                <a:latin typeface="Arial" panose="020B0604020202020204" pitchFamily="34" charset="0"/>
              </a:rPr>
              <a:t>Barcelona: Huygens Editorial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es-ES" sz="15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defRPr/>
            </a:pPr>
            <a:r>
              <a:rPr lang="es-ES" sz="1500" dirty="0">
                <a:solidFill>
                  <a:schemeClr val="tx1"/>
                </a:solidFill>
                <a:latin typeface="Arial" panose="020B0604020202020204" pitchFamily="34" charset="0"/>
              </a:rPr>
              <a:t>Peña-López, I. (2019). “</a:t>
            </a:r>
            <a:r>
              <a:rPr lang="es-ES" sz="1500" dirty="0" err="1">
                <a:solidFill>
                  <a:srgbClr val="00676C"/>
                </a:solidFill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L’Estat</a:t>
            </a:r>
            <a:r>
              <a:rPr lang="es-ES" sz="1500" dirty="0">
                <a:solidFill>
                  <a:srgbClr val="00676C"/>
                </a:solidFill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" sz="1500" dirty="0" err="1">
                <a:solidFill>
                  <a:srgbClr val="00676C"/>
                </a:solidFill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</a:t>
            </a:r>
            <a:r>
              <a:rPr lang="es-ES" sz="1500" dirty="0">
                <a:solidFill>
                  <a:srgbClr val="00676C"/>
                </a:solidFill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 plataforma: la </a:t>
            </a:r>
            <a:r>
              <a:rPr lang="es-ES" sz="1500" dirty="0" err="1">
                <a:solidFill>
                  <a:srgbClr val="00676C"/>
                </a:solidFill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participació</a:t>
            </a:r>
            <a:r>
              <a:rPr lang="es-ES" sz="1500" dirty="0">
                <a:solidFill>
                  <a:srgbClr val="00676C"/>
                </a:solidFill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" sz="1500" dirty="0" err="1">
                <a:solidFill>
                  <a:srgbClr val="00676C"/>
                </a:solidFill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ciutadana</a:t>
            </a:r>
            <a:r>
              <a:rPr lang="es-ES" sz="1500" dirty="0">
                <a:solidFill>
                  <a:srgbClr val="00676C"/>
                </a:solidFill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per la </a:t>
            </a:r>
            <a:r>
              <a:rPr lang="es-ES" sz="1500" dirty="0" err="1">
                <a:solidFill>
                  <a:srgbClr val="00676C"/>
                </a:solidFill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preservació</a:t>
            </a:r>
            <a:r>
              <a:rPr lang="es-ES" sz="1500" dirty="0">
                <a:solidFill>
                  <a:srgbClr val="00676C"/>
                </a:solidFill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de </a:t>
            </a:r>
            <a:r>
              <a:rPr lang="es-ES" sz="1500" dirty="0" err="1">
                <a:solidFill>
                  <a:srgbClr val="00676C"/>
                </a:solidFill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l’Estat</a:t>
            </a:r>
            <a:r>
              <a:rPr lang="es-ES" sz="1500" dirty="0">
                <a:solidFill>
                  <a:srgbClr val="00676C"/>
                </a:solidFill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" sz="1500" dirty="0" err="1">
                <a:solidFill>
                  <a:srgbClr val="00676C"/>
                </a:solidFill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</a:t>
            </a:r>
            <a:r>
              <a:rPr lang="es-ES" sz="1500" dirty="0">
                <a:solidFill>
                  <a:srgbClr val="00676C"/>
                </a:solidFill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 </a:t>
            </a:r>
            <a:r>
              <a:rPr lang="es-ES" sz="1500" dirty="0" err="1">
                <a:solidFill>
                  <a:srgbClr val="00676C"/>
                </a:solidFill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bé</a:t>
            </a:r>
            <a:r>
              <a:rPr lang="es-ES" sz="1500" dirty="0">
                <a:solidFill>
                  <a:srgbClr val="00676C"/>
                </a:solidFill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" sz="1500" dirty="0" err="1">
                <a:solidFill>
                  <a:srgbClr val="00676C"/>
                </a:solidFill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comú</a:t>
            </a:r>
            <a:r>
              <a:rPr lang="es-ES" sz="1500" dirty="0">
                <a:solidFill>
                  <a:schemeClr val="tx1"/>
                </a:solidFill>
                <a:latin typeface="Arial" panose="020B0604020202020204" pitchFamily="34" charset="0"/>
              </a:rPr>
              <a:t>”. A </a:t>
            </a:r>
            <a:r>
              <a:rPr lang="es-ES" sz="1500" i="1" dirty="0">
                <a:solidFill>
                  <a:schemeClr val="tx1"/>
                </a:solidFill>
                <a:latin typeface="Arial" panose="020B0604020202020204" pitchFamily="34" charset="0"/>
              </a:rPr>
              <a:t>Nota </a:t>
            </a:r>
            <a:r>
              <a:rPr lang="es-ES" sz="1500" i="1" dirty="0" err="1">
                <a:solidFill>
                  <a:schemeClr val="tx1"/>
                </a:solidFill>
                <a:latin typeface="Arial" panose="020B0604020202020204" pitchFamily="34" charset="0"/>
              </a:rPr>
              <a:t>d'Economia</a:t>
            </a:r>
            <a:r>
              <a:rPr lang="es-ES" sz="1500" i="1" dirty="0">
                <a:solidFill>
                  <a:schemeClr val="tx1"/>
                </a:solidFill>
                <a:latin typeface="Arial" panose="020B0604020202020204" pitchFamily="34" charset="0"/>
              </a:rPr>
              <a:t>, 105</a:t>
            </a:r>
            <a:r>
              <a:rPr lang="es-ES" sz="1500" dirty="0">
                <a:solidFill>
                  <a:schemeClr val="tx1"/>
                </a:solidFill>
                <a:latin typeface="Arial" panose="020B0604020202020204" pitchFamily="34" charset="0"/>
              </a:rPr>
              <a:t>, 193-208. Barcelona: Generalitat de Catalunya.</a:t>
            </a:r>
          </a:p>
          <a:p>
            <a:pPr algn="l">
              <a:buFont typeface="Wingdings" panose="05000000000000000000" pitchFamily="2" charset="2"/>
              <a:buChar char="§"/>
              <a:defRPr/>
            </a:pPr>
            <a:endParaRPr lang="es-ES" sz="15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l">
              <a:defRPr/>
            </a:pPr>
            <a:r>
              <a:rPr lang="es-ES" sz="1500" dirty="0">
                <a:solidFill>
                  <a:schemeClr val="tx1"/>
                </a:solidFill>
                <a:latin typeface="Arial" panose="020B0604020202020204" pitchFamily="34" charset="0"/>
              </a:rPr>
              <a:t>Peña-López, I. (2020). “</a:t>
            </a:r>
            <a:r>
              <a:rPr lang="es-ES" sz="1500" dirty="0">
                <a:solidFill>
                  <a:srgbClr val="00676C"/>
                </a:solidFill>
                <a:latin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 ecosistema de gobernanza pública: las instituciones como infraestructuras abiertas para la toma de decisiones colectivas</a:t>
            </a:r>
            <a:r>
              <a:rPr lang="es-ES" sz="1500" dirty="0">
                <a:solidFill>
                  <a:schemeClr val="tx1"/>
                </a:solidFill>
                <a:latin typeface="Arial" panose="020B0604020202020204" pitchFamily="34" charset="0"/>
              </a:rPr>
              <a:t>”. A </a:t>
            </a:r>
            <a:r>
              <a:rPr lang="es-ES" sz="1500" dirty="0" err="1">
                <a:solidFill>
                  <a:schemeClr val="tx1"/>
                </a:solidFill>
                <a:latin typeface="Arial" panose="020B0604020202020204" pitchFamily="34" charset="0"/>
              </a:rPr>
              <a:t>Reniu</a:t>
            </a:r>
            <a:r>
              <a:rPr lang="es-ES" sz="1500" dirty="0">
                <a:solidFill>
                  <a:schemeClr val="tx1"/>
                </a:solidFill>
                <a:latin typeface="Arial" panose="020B0604020202020204" pitchFamily="34" charset="0"/>
              </a:rPr>
              <a:t> i </a:t>
            </a:r>
            <a:r>
              <a:rPr lang="es-ES" sz="1500" dirty="0" err="1">
                <a:solidFill>
                  <a:schemeClr val="tx1"/>
                </a:solidFill>
                <a:latin typeface="Arial" panose="020B0604020202020204" pitchFamily="34" charset="0"/>
              </a:rPr>
              <a:t>Vilamala</a:t>
            </a:r>
            <a:r>
              <a:rPr lang="es-ES" sz="1500" dirty="0">
                <a:solidFill>
                  <a:schemeClr val="tx1"/>
                </a:solidFill>
                <a:latin typeface="Arial" panose="020B0604020202020204" pitchFamily="34" charset="0"/>
              </a:rPr>
              <a:t>, J.M. &amp; Meseguer, J.V. (Eds.), </a:t>
            </a:r>
            <a:r>
              <a:rPr lang="es-ES" sz="1500" i="1" dirty="0">
                <a:solidFill>
                  <a:schemeClr val="tx1"/>
                </a:solidFill>
                <a:latin typeface="Arial" panose="020B0604020202020204" pitchFamily="34" charset="0"/>
              </a:rPr>
              <a:t>¿Política confinada? Nuevas tecnologías y toma de decisiones en un contexto de pandemia, Capítulo 2</a:t>
            </a:r>
            <a:r>
              <a:rPr lang="es-ES" sz="1500" dirty="0">
                <a:solidFill>
                  <a:schemeClr val="tx1"/>
                </a:solidFill>
                <a:latin typeface="Arial" panose="020B0604020202020204" pitchFamily="34" charset="0"/>
              </a:rPr>
              <a:t>, 53-71. Cizur Menor: Thompson-Reuters/Aranzadi.</a:t>
            </a:r>
          </a:p>
          <a:p>
            <a:pPr algn="l">
              <a:defRPr/>
            </a:pPr>
            <a:endParaRPr lang="es-ES" sz="15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defRPr/>
            </a:pPr>
            <a:r>
              <a:rPr lang="es-ES" sz="1500" dirty="0">
                <a:solidFill>
                  <a:schemeClr val="tx1"/>
                </a:solidFill>
                <a:latin typeface="Arial" panose="020B0604020202020204" pitchFamily="34" charset="0"/>
              </a:rPr>
              <a:t>Peña-López, I. (</a:t>
            </a:r>
            <a:r>
              <a:rPr lang="es-ES" sz="1500" dirty="0" err="1">
                <a:solidFill>
                  <a:schemeClr val="tx1"/>
                </a:solidFill>
                <a:latin typeface="Arial" panose="020B0604020202020204" pitchFamily="34" charset="0"/>
              </a:rPr>
              <a:t>properament</a:t>
            </a:r>
            <a:r>
              <a:rPr lang="es-ES" sz="1500" dirty="0">
                <a:solidFill>
                  <a:schemeClr val="tx1"/>
                </a:solidFill>
                <a:latin typeface="Arial" panose="020B0604020202020204" pitchFamily="34" charset="0"/>
              </a:rPr>
              <a:t>). </a:t>
            </a:r>
            <a:r>
              <a:rPr lang="es-ES" sz="1500" i="1" dirty="0">
                <a:solidFill>
                  <a:schemeClr val="tx1"/>
                </a:solidFill>
                <a:latin typeface="Arial" panose="020B0604020202020204" pitchFamily="34" charset="0"/>
              </a:rPr>
              <a:t>Resolución de problemas retorcidos mediante aproximaciones de Gobierno Abierto. El caso de las Elecciones al </a:t>
            </a:r>
            <a:r>
              <a:rPr lang="es-ES" sz="1500" i="1" dirty="0" err="1">
                <a:solidFill>
                  <a:schemeClr val="tx1"/>
                </a:solidFill>
                <a:latin typeface="Arial" panose="020B0604020202020204" pitchFamily="34" charset="0"/>
              </a:rPr>
              <a:t>Parlament</a:t>
            </a:r>
            <a:r>
              <a:rPr lang="es-ES" sz="1500" i="1" dirty="0">
                <a:solidFill>
                  <a:schemeClr val="tx1"/>
                </a:solidFill>
                <a:latin typeface="Arial" panose="020B0604020202020204" pitchFamily="34" charset="0"/>
              </a:rPr>
              <a:t> de Catalunya durante la COVID19</a:t>
            </a:r>
          </a:p>
          <a:p>
            <a:pPr algn="l">
              <a:defRPr/>
            </a:pPr>
            <a:endParaRPr lang="es-ES" sz="15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l">
              <a:defRPr/>
            </a:pPr>
            <a:r>
              <a:rPr lang="es-ES" sz="1500" dirty="0">
                <a:solidFill>
                  <a:schemeClr val="tx1"/>
                </a:solidFill>
                <a:latin typeface="Arial" panose="020B0604020202020204" pitchFamily="34" charset="0"/>
              </a:rPr>
              <a:t>Peña-López, I. (</a:t>
            </a:r>
            <a:r>
              <a:rPr lang="es-ES" sz="1500" dirty="0" err="1">
                <a:solidFill>
                  <a:schemeClr val="tx1"/>
                </a:solidFill>
                <a:latin typeface="Arial" panose="020B0604020202020204" pitchFamily="34" charset="0"/>
              </a:rPr>
              <a:t>properament</a:t>
            </a:r>
            <a:r>
              <a:rPr lang="es-ES" sz="1500" dirty="0">
                <a:solidFill>
                  <a:schemeClr val="tx1"/>
                </a:solidFill>
                <a:latin typeface="Arial" panose="020B0604020202020204" pitchFamily="34" charset="0"/>
              </a:rPr>
              <a:t>). </a:t>
            </a:r>
            <a:r>
              <a:rPr lang="pt-BR" sz="1500" i="1" dirty="0">
                <a:solidFill>
                  <a:schemeClr val="tx1"/>
                </a:solidFill>
                <a:latin typeface="Arial" panose="020B0604020202020204" pitchFamily="34" charset="0"/>
              </a:rPr>
              <a:t>Nova Governança Pública aplicada: </a:t>
            </a:r>
            <a:r>
              <a:rPr lang="pt-BR" sz="1500" i="1" dirty="0" err="1">
                <a:solidFill>
                  <a:schemeClr val="tx1"/>
                </a:solidFill>
                <a:latin typeface="Arial" panose="020B0604020202020204" pitchFamily="34" charset="0"/>
              </a:rPr>
              <a:t>un</a:t>
            </a:r>
            <a:r>
              <a:rPr lang="pt-BR" sz="1500" i="1" dirty="0">
                <a:solidFill>
                  <a:schemeClr val="tx1"/>
                </a:solidFill>
                <a:latin typeface="Arial" panose="020B0604020202020204" pitchFamily="34" charset="0"/>
              </a:rPr>
              <a:t> model de caixa d’</a:t>
            </a:r>
            <a:r>
              <a:rPr lang="pt-BR" sz="1500" i="1" dirty="0" err="1">
                <a:solidFill>
                  <a:schemeClr val="tx1"/>
                </a:solidFill>
                <a:latin typeface="Arial" panose="020B0604020202020204" pitchFamily="34" charset="0"/>
              </a:rPr>
              <a:t>eines</a:t>
            </a:r>
            <a:r>
              <a:rPr lang="pt-BR" sz="1500" i="1" dirty="0">
                <a:solidFill>
                  <a:schemeClr val="tx1"/>
                </a:solidFill>
                <a:latin typeface="Arial" panose="020B0604020202020204" pitchFamily="34" charset="0"/>
              </a:rPr>
              <a:t> per a </a:t>
            </a:r>
            <a:r>
              <a:rPr lang="pt-BR" sz="1500" i="1" dirty="0" err="1">
                <a:solidFill>
                  <a:schemeClr val="tx1"/>
                </a:solidFill>
                <a:latin typeface="Arial" panose="020B0604020202020204" pitchFamily="34" charset="0"/>
              </a:rPr>
              <a:t>la</a:t>
            </a:r>
            <a:r>
              <a:rPr lang="pt-BR" sz="1500" i="1" dirty="0">
                <a:solidFill>
                  <a:schemeClr val="tx1"/>
                </a:solidFill>
                <a:latin typeface="Arial" panose="020B0604020202020204" pitchFamily="34" charset="0"/>
              </a:rPr>
              <a:t> política pública </a:t>
            </a:r>
            <a:r>
              <a:rPr lang="pt-BR" sz="1500" i="1" dirty="0" err="1">
                <a:solidFill>
                  <a:schemeClr val="tx1"/>
                </a:solidFill>
                <a:latin typeface="Arial" panose="020B0604020202020204" pitchFamily="34" charset="0"/>
              </a:rPr>
              <a:t>en</a:t>
            </a:r>
            <a:r>
              <a:rPr lang="pt-BR" sz="1500" i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t-BR" sz="1500" i="1" dirty="0" err="1">
                <a:solidFill>
                  <a:schemeClr val="tx1"/>
                </a:solidFill>
                <a:latin typeface="Arial" panose="020B0604020202020204" pitchFamily="34" charset="0"/>
              </a:rPr>
              <a:t>temps</a:t>
            </a:r>
            <a:r>
              <a:rPr lang="pt-BR" sz="1500" i="1" dirty="0">
                <a:solidFill>
                  <a:schemeClr val="tx1"/>
                </a:solidFill>
                <a:latin typeface="Arial" panose="020B0604020202020204" pitchFamily="34" charset="0"/>
              </a:rPr>
              <a:t> d’</a:t>
            </a:r>
            <a:r>
              <a:rPr lang="pt-BR" sz="1500" i="1" dirty="0" err="1">
                <a:solidFill>
                  <a:schemeClr val="tx1"/>
                </a:solidFill>
                <a:latin typeface="Arial" panose="020B0604020202020204" pitchFamily="34" charset="0"/>
              </a:rPr>
              <a:t>incertesa</a:t>
            </a:r>
            <a:r>
              <a:rPr lang="pt-BR" sz="1500" i="1" dirty="0">
                <a:solidFill>
                  <a:schemeClr val="tx1"/>
                </a:solidFill>
                <a:latin typeface="Arial" panose="020B0604020202020204" pitchFamily="34" charset="0"/>
              </a:rPr>
              <a:t> i </a:t>
            </a:r>
            <a:r>
              <a:rPr lang="pt-BR" sz="1500" i="1" dirty="0" err="1">
                <a:solidFill>
                  <a:schemeClr val="tx1"/>
                </a:solidFill>
                <a:latin typeface="Arial" panose="020B0604020202020204" pitchFamily="34" charset="0"/>
              </a:rPr>
              <a:t>complexitat</a:t>
            </a:r>
            <a:endParaRPr lang="es-ES" sz="1500" i="1" dirty="0"/>
          </a:p>
          <a:p>
            <a:pPr algn="l">
              <a:defRPr/>
            </a:pPr>
            <a:endParaRPr lang="es-ES" sz="15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l">
              <a:buFont typeface="Wingdings" panose="05000000000000000000" pitchFamily="2" charset="2"/>
              <a:buChar char="§"/>
              <a:defRPr/>
            </a:pPr>
            <a:endParaRPr lang="es-ES" sz="15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l">
              <a:buFont typeface="Wingdings" panose="05000000000000000000" pitchFamily="2" charset="2"/>
              <a:buChar char="§"/>
              <a:defRPr/>
            </a:pPr>
            <a:endParaRPr lang="ca-ES" sz="15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711AE6BA-98C2-409B-9811-E33DE43080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>
              <a:defRPr/>
            </a:pPr>
            <a:r>
              <a:rPr lang="en-US" altLang="ca-ES" sz="2800" b="1" dirty="0" err="1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Bibliografia</a:t>
            </a:r>
            <a:r>
              <a:rPr lang="en-US" altLang="ca-ES" sz="2800" b="1" dirty="0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 (iii): De </a:t>
            </a:r>
            <a:r>
              <a:rPr lang="en-US" altLang="ca-ES" sz="2800" b="1" dirty="0" err="1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l’autor</a:t>
            </a:r>
            <a:endParaRPr lang="en-US" altLang="ca-ES" sz="2800" b="1" dirty="0">
              <a:solidFill>
                <a:srgbClr val="00676C"/>
              </a:solidFill>
              <a:latin typeface="Arial" panose="020B0604020202020204" pitchFamily="34" charset="0"/>
              <a:ea typeface="+mj-ea"/>
              <a:cs typeface="Arial" pitchFamily="34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ABB41C8-A556-85EB-B465-1942A465A9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7931" y="5661026"/>
            <a:ext cx="36734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ES" altLang="ca-ES" sz="800" dirty="0">
                <a:solidFill>
                  <a:srgbClr val="000000"/>
                </a:solidFill>
                <a:latin typeface="Arial" panose="020B0604020202020204" pitchFamily="34" charset="0"/>
              </a:rPr>
              <a:t>Tota la </a:t>
            </a:r>
            <a:r>
              <a:rPr lang="es-ES" altLang="ca-ES" sz="800" dirty="0" err="1">
                <a:solidFill>
                  <a:srgbClr val="000000"/>
                </a:solidFill>
                <a:latin typeface="Arial" panose="020B0604020202020204" pitchFamily="34" charset="0"/>
              </a:rPr>
              <a:t>informació</a:t>
            </a:r>
            <a:r>
              <a:rPr lang="es-ES" altLang="ca-ES" sz="800" dirty="0">
                <a:solidFill>
                  <a:srgbClr val="000000"/>
                </a:solidFill>
                <a:latin typeface="Arial" panose="020B0604020202020204" pitchFamily="34" charset="0"/>
              </a:rPr>
              <a:t> presentada en </a:t>
            </a:r>
            <a:r>
              <a:rPr lang="es-ES" altLang="ca-ES" sz="800" dirty="0" err="1">
                <a:solidFill>
                  <a:srgbClr val="000000"/>
                </a:solidFill>
                <a:latin typeface="Arial" panose="020B0604020202020204" pitchFamily="34" charset="0"/>
              </a:rPr>
              <a:t>aquest</a:t>
            </a:r>
            <a:r>
              <a:rPr lang="es-ES" altLang="ca-ES" sz="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s-ES" altLang="ca-ES" sz="800" dirty="0" err="1">
                <a:solidFill>
                  <a:srgbClr val="000000"/>
                </a:solidFill>
                <a:latin typeface="Arial" panose="020B0604020202020204" pitchFamily="34" charset="0"/>
              </a:rPr>
              <a:t>document</a:t>
            </a:r>
            <a:r>
              <a:rPr lang="es-ES" altLang="ca-ES" sz="800" dirty="0">
                <a:solidFill>
                  <a:srgbClr val="000000"/>
                </a:solidFill>
                <a:latin typeface="Arial" panose="020B0604020202020204" pitchFamily="34" charset="0"/>
              </a:rPr>
              <a:t> es troba sota una </a:t>
            </a:r>
            <a:r>
              <a:rPr lang="es-ES" altLang="ca-ES" sz="800" dirty="0" err="1">
                <a:solidFill>
                  <a:srgbClr val="000000"/>
                </a:solidFill>
                <a:latin typeface="Arial" panose="020B0604020202020204" pitchFamily="34" charset="0"/>
              </a:rPr>
              <a:t>Llicència</a:t>
            </a:r>
            <a:r>
              <a:rPr lang="es-ES" altLang="ca-ES" sz="800" dirty="0">
                <a:solidFill>
                  <a:srgbClr val="000000"/>
                </a:solidFill>
                <a:latin typeface="Arial" panose="020B0604020202020204" pitchFamily="34" charset="0"/>
              </a:rPr>
              <a:t> Creative </a:t>
            </a:r>
            <a:r>
              <a:rPr lang="es-ES" altLang="ca-ES" sz="800" dirty="0" err="1">
                <a:solidFill>
                  <a:srgbClr val="000000"/>
                </a:solidFill>
                <a:latin typeface="Arial" panose="020B0604020202020204" pitchFamily="34" charset="0"/>
              </a:rPr>
              <a:t>Commons</a:t>
            </a:r>
            <a:r>
              <a:rPr lang="es-ES" altLang="ca-ES" sz="800" dirty="0">
                <a:solidFill>
                  <a:srgbClr val="000000"/>
                </a:solidFill>
                <a:latin typeface="Arial" panose="020B0604020202020204" pitchFamily="34" charset="0"/>
              </a:rPr>
              <a:t> del </a:t>
            </a:r>
            <a:r>
              <a:rPr lang="es-ES" altLang="ca-ES" sz="800" dirty="0" err="1">
                <a:solidFill>
                  <a:srgbClr val="000000"/>
                </a:solidFill>
                <a:latin typeface="Arial" panose="020B0604020202020204" pitchFamily="34" charset="0"/>
              </a:rPr>
              <a:t>tipus</a:t>
            </a:r>
            <a:endParaRPr lang="es-ES" altLang="ca-ES" sz="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ES" altLang="ca-ES" sz="800" dirty="0" err="1">
                <a:solidFill>
                  <a:srgbClr val="000000"/>
                </a:solidFill>
                <a:latin typeface="Arial" panose="020B0604020202020204" pitchFamily="34" charset="0"/>
              </a:rPr>
              <a:t>Reconeixement</a:t>
            </a:r>
            <a:r>
              <a:rPr lang="es-ES" altLang="ca-ES" sz="800" dirty="0">
                <a:solidFill>
                  <a:srgbClr val="000000"/>
                </a:solidFill>
                <a:latin typeface="Arial" panose="020B0604020202020204" pitchFamily="34" charset="0"/>
              </a:rPr>
              <a:t> – No Comercial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ES" altLang="ca-ES" sz="800" dirty="0">
                <a:solidFill>
                  <a:srgbClr val="000000"/>
                </a:solidFill>
                <a:latin typeface="Arial" panose="020B0604020202020204" pitchFamily="34" charset="0"/>
              </a:rPr>
              <a:t>Per a </a:t>
            </a:r>
            <a:r>
              <a:rPr lang="es-ES" altLang="ca-ES" sz="800" dirty="0" err="1">
                <a:solidFill>
                  <a:srgbClr val="000000"/>
                </a:solidFill>
                <a:latin typeface="Arial" panose="020B0604020202020204" pitchFamily="34" charset="0"/>
              </a:rPr>
              <a:t>més</a:t>
            </a:r>
            <a:r>
              <a:rPr lang="es-ES" altLang="ca-ES" sz="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s-ES" altLang="ca-ES" sz="800" dirty="0" err="1">
                <a:solidFill>
                  <a:srgbClr val="000000"/>
                </a:solidFill>
                <a:latin typeface="Arial" panose="020B0604020202020204" pitchFamily="34" charset="0"/>
              </a:rPr>
              <a:t>informació</a:t>
            </a:r>
            <a:r>
              <a:rPr lang="es-ES" altLang="ca-ES" sz="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s-ES" altLang="ca-ES" sz="800" dirty="0" err="1">
                <a:solidFill>
                  <a:srgbClr val="000000"/>
                </a:solidFill>
                <a:latin typeface="Arial" panose="020B0604020202020204" pitchFamily="34" charset="0"/>
              </a:rPr>
              <a:t>visiteu</a:t>
            </a:r>
            <a:endParaRPr lang="es-ES" altLang="ca-ES" sz="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ES" altLang="ca-ES" sz="800" dirty="0">
                <a:solidFill>
                  <a:srgbClr val="000000"/>
                </a:solidFill>
                <a:latin typeface="Arial" panose="020B0604020202020204" pitchFamily="34" charset="0"/>
              </a:rPr>
              <a:t>http://creativecommons.org/licenses/by-nc-nd/2.5/</a:t>
            </a:r>
            <a:endParaRPr lang="en-US" altLang="ca-ES" sz="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9" name="Picture 14" descr="cc-by-nc">
            <a:extLst>
              <a:ext uri="{FF2B5EF4-FFF2-40B4-BE49-F238E27FC236}">
                <a16:creationId xmlns:a16="http://schemas.microsoft.com/office/drawing/2014/main" id="{AD62EF53-705B-3E9F-F872-050198B74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431" y="5805488"/>
            <a:ext cx="12271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105C2EC8-0A53-674F-D427-D3707121CE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157" y="1664494"/>
            <a:ext cx="5057924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6353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635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635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635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3635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635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635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635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635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ca-ES" altLang="ca-ES" sz="1800" b="1" noProof="1">
                <a:solidFill>
                  <a:srgbClr val="000000"/>
                </a:solidFill>
                <a:latin typeface="Arial" panose="020B0604020202020204" pitchFamily="34" charset="0"/>
              </a:rPr>
              <a:t>Per citar aquesta obra: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a-ES" altLang="ca-ES" sz="1800" b="1" noProof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a-ES" altLang="ca-ES" sz="1800" noProof="1">
                <a:solidFill>
                  <a:srgbClr val="000000"/>
                </a:solidFill>
                <a:latin typeface="Arial" panose="020B0604020202020204" pitchFamily="34" charset="0"/>
              </a:rPr>
              <a:t>Peña-López, I. (2026). </a:t>
            </a:r>
            <a:r>
              <a:rPr lang="es-ES" altLang="ca-ES" sz="1800" i="1" dirty="0" err="1">
                <a:solidFill>
                  <a:srgbClr val="000000"/>
                </a:solidFill>
                <a:latin typeface="Arial" panose="020B0604020202020204" pitchFamily="34" charset="0"/>
              </a:rPr>
              <a:t>Ecosistemes</a:t>
            </a:r>
            <a:r>
              <a:rPr lang="es-ES" altLang="ca-ES" sz="1800" i="1" dirty="0">
                <a:solidFill>
                  <a:srgbClr val="000000"/>
                </a:solidFill>
                <a:latin typeface="Arial" panose="020B0604020202020204" pitchFamily="34" charset="0"/>
              </a:rPr>
              <a:t> per </a:t>
            </a:r>
            <a:r>
              <a:rPr lang="es-ES" altLang="ca-ES" sz="1800" i="1" dirty="0" err="1">
                <a:solidFill>
                  <a:srgbClr val="000000"/>
                </a:solidFill>
                <a:latin typeface="Arial" panose="020B0604020202020204" pitchFamily="34" charset="0"/>
              </a:rPr>
              <a:t>l’interès</a:t>
            </a:r>
            <a:r>
              <a:rPr lang="es-ES" altLang="ca-ES" sz="1800" i="1" dirty="0">
                <a:solidFill>
                  <a:srgbClr val="000000"/>
                </a:solidFill>
                <a:latin typeface="Arial" panose="020B0604020202020204" pitchFamily="34" charset="0"/>
              </a:rPr>
              <a:t> general. </a:t>
            </a:r>
            <a:r>
              <a:rPr lang="es-ES" altLang="ca-ES" sz="1800" i="1" dirty="0" err="1">
                <a:solidFill>
                  <a:srgbClr val="000000"/>
                </a:solidFill>
                <a:latin typeface="Arial" panose="020B0604020202020204" pitchFamily="34" charset="0"/>
              </a:rPr>
              <a:t>Mediació</a:t>
            </a:r>
            <a:r>
              <a:rPr lang="es-ES" altLang="ca-ES" sz="1800" i="1" dirty="0">
                <a:solidFill>
                  <a:srgbClr val="000000"/>
                </a:solidFill>
                <a:latin typeface="Arial" panose="020B0604020202020204" pitchFamily="34" charset="0"/>
              </a:rPr>
              <a:t> i </a:t>
            </a:r>
            <a:r>
              <a:rPr lang="es-ES" altLang="ca-ES" sz="1800" i="1" dirty="0" err="1">
                <a:solidFill>
                  <a:srgbClr val="000000"/>
                </a:solidFill>
                <a:latin typeface="Arial" panose="020B0604020202020204" pitchFamily="34" charset="0"/>
              </a:rPr>
              <a:t>facilitació</a:t>
            </a:r>
            <a:r>
              <a:rPr lang="es-ES" altLang="ca-ES" sz="1800" i="1" dirty="0">
                <a:solidFill>
                  <a:srgbClr val="000000"/>
                </a:solidFill>
                <a:latin typeface="Arial" panose="020B0604020202020204" pitchFamily="34" charset="0"/>
              </a:rPr>
              <a:t> en </a:t>
            </a:r>
            <a:br>
              <a:rPr lang="es-ES" altLang="ca-ES" sz="1800" i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s-ES" altLang="ca-ES" sz="1800" i="1" dirty="0" err="1">
                <a:solidFill>
                  <a:srgbClr val="000000"/>
                </a:solidFill>
                <a:latin typeface="Arial" panose="020B0604020202020204" pitchFamily="34" charset="0"/>
              </a:rPr>
              <a:t>escenaris</a:t>
            </a:r>
            <a:r>
              <a:rPr lang="es-ES" altLang="ca-ES" sz="18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s-ES" altLang="ca-ES" sz="1800" i="1" dirty="0" err="1">
                <a:solidFill>
                  <a:srgbClr val="000000"/>
                </a:solidFill>
                <a:latin typeface="Arial" panose="020B0604020202020204" pitchFamily="34" charset="0"/>
              </a:rPr>
              <a:t>multiactor</a:t>
            </a:r>
            <a:r>
              <a:rPr lang="es-ES" altLang="ca-ES" sz="1800" noProof="1">
                <a:solidFill>
                  <a:srgbClr val="000000"/>
                </a:solidFill>
                <a:latin typeface="Arial" panose="020B0604020202020204" pitchFamily="34" charset="0"/>
              </a:rPr>
              <a:t>. Postgrau de Resolució de Conflictes Públics i Mediació Comunitària </a:t>
            </a:r>
            <a:br>
              <a:rPr lang="es-ES" altLang="ca-ES" sz="1800" noProof="1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s-ES" altLang="ca-ES" sz="1800" noProof="1">
                <a:solidFill>
                  <a:srgbClr val="000000"/>
                </a:solidFill>
                <a:latin typeface="Arial" panose="020B0604020202020204" pitchFamily="34" charset="0"/>
              </a:rPr>
              <a:t>13 de març de 2026</a:t>
            </a:r>
            <a:br>
              <a:rPr lang="es-ES" altLang="ca-ES" sz="1800" noProof="1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s-ES" altLang="ca-ES" sz="1800" noProof="1">
                <a:solidFill>
                  <a:srgbClr val="000000"/>
                </a:solidFill>
                <a:latin typeface="Arial" panose="020B0604020202020204" pitchFamily="34" charset="0"/>
              </a:rPr>
              <a:t>Barcelona: Torre Jussana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ES" altLang="ca-ES" sz="1800" noProof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altLang="ca-ES" sz="1800" noProof="1">
                <a:solidFill>
                  <a:srgbClr val="000000"/>
                </a:solidFill>
                <a:latin typeface="Arial" panose="020B0604020202020204" pitchFamily="34" charset="0"/>
              </a:rPr>
              <a:t>https://w.ictlogy.net/6084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ES" altLang="ca-ES" sz="1800" noProof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altLang="ca-ES" sz="1800" b="1" noProof="1">
                <a:solidFill>
                  <a:srgbClr val="000000"/>
                </a:solidFill>
                <a:latin typeface="Arial" panose="020B0604020202020204" pitchFamily="34" charset="0"/>
              </a:rPr>
              <a:t>Per a contactar amb l'autor: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altLang="ca-ES" sz="1800" noProof="1">
                <a:solidFill>
                  <a:srgbClr val="000000"/>
                </a:solidFill>
                <a:latin typeface="Arial" panose="020B0604020202020204" pitchFamily="34" charset="0"/>
              </a:rPr>
              <a:t>http://</a:t>
            </a:r>
            <a:r>
              <a:rPr lang="es-ES" altLang="ca-ES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contacte.i</a:t>
            </a:r>
            <a:r>
              <a:rPr lang="es-ES" altLang="ca-ES" sz="1800" noProof="1">
                <a:solidFill>
                  <a:srgbClr val="000000"/>
                </a:solidFill>
                <a:latin typeface="Arial" panose="020B0604020202020204" pitchFamily="34" charset="0"/>
              </a:rPr>
              <a:t>ctlogy.net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altLang="ca-ES" sz="1800" noProof="1">
                <a:solidFill>
                  <a:srgbClr val="000000"/>
                </a:solidFill>
                <a:latin typeface="Arial" panose="020B0604020202020204" pitchFamily="34" charset="0"/>
              </a:rPr>
              <a:t>https://www.linkedin.com/in/ictlogist/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s-ES" altLang="ca-ES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s-ES" altLang="ca-ES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s-ES" altLang="ca-ES" sz="1800" noProof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s-ES" altLang="ca-ES" sz="1800" noProof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4" name="Imagen 3" descr="Código QR&#10;&#10;El contenido generado por IA puede ser incorrecto.">
            <a:extLst>
              <a:ext uri="{FF2B5EF4-FFF2-40B4-BE49-F238E27FC236}">
                <a16:creationId xmlns:a16="http://schemas.microsoft.com/office/drawing/2014/main" id="{4FBE3142-FC73-40F2-2D5F-BFF21640C8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1" y="1664494"/>
            <a:ext cx="3717032" cy="371703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1BB339DA-C5A1-766D-3747-439121886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51699FEA-B4C7-FE77-22EE-DE28882871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001" y="410401"/>
            <a:ext cx="8409613" cy="57960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ca-ES" sz="2800" b="1" dirty="0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Resultats</a:t>
            </a:r>
            <a:endParaRPr lang="ca-ES" sz="2800" b="1" dirty="0">
              <a:solidFill>
                <a:srgbClr val="00676C"/>
              </a:solidFill>
              <a:latin typeface="Arial" panose="020B0604020202020204" pitchFamily="34" charset="0"/>
              <a:ea typeface="+mj-ea"/>
              <a:cs typeface="Arial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2" name="Tabla 45">
            <a:extLst>
              <a:ext uri="{FF2B5EF4-FFF2-40B4-BE49-F238E27FC236}">
                <a16:creationId xmlns:a16="http://schemas.microsoft.com/office/drawing/2014/main" id="{F73D9B59-2D00-CC89-8C41-528FA8EE44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6683737"/>
              </p:ext>
            </p:extLst>
          </p:nvPr>
        </p:nvGraphicFramePr>
        <p:xfrm>
          <a:off x="323850" y="1303338"/>
          <a:ext cx="2808287" cy="50749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08287">
                  <a:extLst>
                    <a:ext uri="{9D8B030D-6E8A-4147-A177-3AD203B41FA5}">
                      <a16:colId xmlns:a16="http://schemas.microsoft.com/office/drawing/2014/main" val="5444725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a-ES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Resultats (</a:t>
                      </a:r>
                      <a:r>
                        <a:rPr lang="ca-ES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outputs</a:t>
                      </a:r>
                      <a:r>
                        <a:rPr lang="ca-ES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>
                    <a:solidFill>
                      <a:srgbClr val="0067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408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Canvis materials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2923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Curt termini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551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Sota el nostre control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00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Incidència directa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026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Mesurables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445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Canvis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Variació de factors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tendència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Normatius (legals)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a-ES" noProof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a-ES" noProof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163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ca-ES" noProof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p.ex</a:t>
                      </a:r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266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Cursos d’ofimàtica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562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Beques menjador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3537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1793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2461747E-28F2-CB71-2516-887A4B259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B7F8A882-84D9-D873-A741-44998EC631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001" y="410401"/>
            <a:ext cx="8409613" cy="57960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ca-ES" sz="2800" b="1" dirty="0">
                <a:solidFill>
                  <a:srgbClr val="00676C"/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Resultats, efectes, impactes</a:t>
            </a:r>
            <a:endParaRPr lang="ca-ES" sz="2800" b="1" dirty="0">
              <a:solidFill>
                <a:srgbClr val="00676C"/>
              </a:solidFill>
              <a:latin typeface="Arial" panose="020B0604020202020204" pitchFamily="34" charset="0"/>
              <a:ea typeface="+mj-ea"/>
              <a:cs typeface="Arial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2" name="Tabla 45">
            <a:extLst>
              <a:ext uri="{FF2B5EF4-FFF2-40B4-BE49-F238E27FC236}">
                <a16:creationId xmlns:a16="http://schemas.microsoft.com/office/drawing/2014/main" id="{1A19CE2B-C682-BB7D-E90C-7F7C29B696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3458922"/>
              </p:ext>
            </p:extLst>
          </p:nvPr>
        </p:nvGraphicFramePr>
        <p:xfrm>
          <a:off x="323850" y="1303338"/>
          <a:ext cx="8424861" cy="508879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08287">
                  <a:extLst>
                    <a:ext uri="{9D8B030D-6E8A-4147-A177-3AD203B41FA5}">
                      <a16:colId xmlns:a16="http://schemas.microsoft.com/office/drawing/2014/main" val="544472524"/>
                    </a:ext>
                  </a:extLst>
                </a:gridCol>
                <a:gridCol w="2808287">
                  <a:extLst>
                    <a:ext uri="{9D8B030D-6E8A-4147-A177-3AD203B41FA5}">
                      <a16:colId xmlns:a16="http://schemas.microsoft.com/office/drawing/2014/main" val="703586479"/>
                    </a:ext>
                  </a:extLst>
                </a:gridCol>
                <a:gridCol w="2808287">
                  <a:extLst>
                    <a:ext uri="{9D8B030D-6E8A-4147-A177-3AD203B41FA5}">
                      <a16:colId xmlns:a16="http://schemas.microsoft.com/office/drawing/2014/main" val="26616043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a-ES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Resultats (</a:t>
                      </a:r>
                      <a:r>
                        <a:rPr lang="ca-ES" i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outputs</a:t>
                      </a:r>
                      <a:r>
                        <a:rPr lang="ca-ES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Efectes (</a:t>
                      </a:r>
                      <a:r>
                        <a:rPr lang="ca-ES" i="1" noProof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outcomes</a:t>
                      </a:r>
                      <a:r>
                        <a:rPr lang="ca-ES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>
                    <a:solidFill>
                      <a:srgbClr val="00676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Impactes (</a:t>
                      </a:r>
                      <a:r>
                        <a:rPr lang="ca-ES" i="1" noProof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impacts</a:t>
                      </a:r>
                      <a:r>
                        <a:rPr lang="ca-ES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>
                    <a:solidFill>
                      <a:srgbClr val="0067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408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Canvis materials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Canvis intermedis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Canvis estructurals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2923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Curt termini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Mitjà/curt termini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Llarg termini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551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Sota el nostre control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b="1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Fora del nostre control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b="1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Fora del nostre control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00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Incidència directa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Incidència directa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Incidència indirecta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026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Mesurables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Mesurables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b="1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mesurables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445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Canvis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Variació de factors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tendència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Normatius (legals)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Canvis en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Capacitats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Aptituds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Potencialitats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Possibilitats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a-ES" noProof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Canvis en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visió del món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Comportaments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Significats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Normes socials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Relacions de poder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163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ca-ES" noProof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p.ex</a:t>
                      </a:r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a-ES" noProof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a-ES" noProof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129674"/>
                  </a:ext>
                </a:extLst>
              </a:tr>
              <a:tr h="38471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Cursos d’ofimàtica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Superar els cursos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Millorar l’ocupabilitat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992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Beques menjador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Millor rendiment escolar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ca-ES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Reduir la pobresa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749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8749596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1747</TotalTime>
  <Words>4804</Words>
  <Application>Microsoft Office PowerPoint</Application>
  <PresentationFormat>Presentación en pantalla (4:3)</PresentationFormat>
  <Paragraphs>1302</Paragraphs>
  <Slides>71</Slides>
  <Notes>37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71</vt:i4>
      </vt:variant>
    </vt:vector>
  </HeadingPairs>
  <TitlesOfParts>
    <vt:vector size="80" baseType="lpstr">
      <vt:lpstr>MS PGothic</vt:lpstr>
      <vt:lpstr>Akkurat Pro</vt:lpstr>
      <vt:lpstr>Arial</vt:lpstr>
      <vt:lpstr>Calibri</vt:lpstr>
      <vt:lpstr>Helvetica</vt:lpstr>
      <vt:lpstr>OpenSansRegular</vt:lpstr>
      <vt:lpstr>Times New Roman</vt:lpstr>
      <vt:lpstr>Wingdings</vt:lpstr>
      <vt:lpstr>Tema de Office</vt:lpstr>
      <vt:lpstr>Mediació i facilitació en  escenaris multiactor</vt:lpstr>
      <vt:lpstr>Índex</vt:lpstr>
      <vt:lpstr>Per què escenaris multiactor</vt:lpstr>
      <vt:lpstr>Resultats</vt:lpstr>
      <vt:lpstr>De la funció pública</vt:lpstr>
      <vt:lpstr>Governar sistemes</vt:lpstr>
      <vt:lpstr>Canvis a l’entorn</vt:lpstr>
      <vt:lpstr>Resultats</vt:lpstr>
      <vt:lpstr>Resultats, efectes, impactes</vt:lpstr>
      <vt:lpstr>De la funció pública</vt:lpstr>
      <vt:lpstr>De la funció pública al servei públic</vt:lpstr>
      <vt:lpstr>Governar sistemes</vt:lpstr>
      <vt:lpstr>Governar sistemes o Governança de l’ecosistema</vt:lpstr>
      <vt:lpstr>Nova Governança pública a la pràctica (i)</vt:lpstr>
      <vt:lpstr>Nova Governança pública a la pràctica (ii)</vt:lpstr>
      <vt:lpstr>Nova Governança pública a la pràctica (iii)</vt:lpstr>
      <vt:lpstr>El cas de les Eleccions al Parlament de Catalunya 2021</vt:lpstr>
      <vt:lpstr>Complexitat, incertesa (i)</vt:lpstr>
      <vt:lpstr>Complexitat, incertesa (ii): wicked problems</vt:lpstr>
      <vt:lpstr>El context del 14F</vt:lpstr>
      <vt:lpstr>Complexitat a les Eleccions COVID</vt:lpstr>
      <vt:lpstr>Incertesa a les Eleccions COVID</vt:lpstr>
      <vt:lpstr>Límits i reptes de l’organització</vt:lpstr>
      <vt:lpstr>Canvis a l’entorn</vt:lpstr>
      <vt:lpstr>L’estratègia</vt:lpstr>
      <vt:lpstr>Estratègia: objectius Problema complex, components “simples”</vt:lpstr>
      <vt:lpstr>Estratègia: moments</vt:lpstr>
      <vt:lpstr>Estratègia: visions i actius</vt:lpstr>
      <vt:lpstr>Estratègia: mapa d’actors</vt:lpstr>
      <vt:lpstr>Estratègia: els escenaris</vt:lpstr>
      <vt:lpstr>Els dispositius</vt:lpstr>
      <vt:lpstr>Estratègia: els dispositius</vt:lpstr>
      <vt:lpstr>Principals dispositius sectorials i transversals</vt:lpstr>
      <vt:lpstr>Dispositiu COVID-19</vt:lpstr>
      <vt:lpstr>Els escenaris</vt:lpstr>
      <vt:lpstr>Els eixos</vt:lpstr>
      <vt:lpstr>Els estadis</vt:lpstr>
      <vt:lpstr>Els escenaris</vt:lpstr>
      <vt:lpstr>Els escenaris</vt:lpstr>
      <vt:lpstr>Els escenaris</vt:lpstr>
      <vt:lpstr>Els escenaris</vt:lpstr>
      <vt:lpstr>Quadre de comandament</vt:lpstr>
      <vt:lpstr>Concurrència efectiva d’actors</vt:lpstr>
      <vt:lpstr>El govern obert com paradigma</vt:lpstr>
      <vt:lpstr>Transparència com a input (i)</vt:lpstr>
      <vt:lpstr>Transparència com a input (ii)</vt:lpstr>
      <vt:lpstr>Transparència com a input (iii)</vt:lpstr>
      <vt:lpstr>Transparència com a input (iv)</vt:lpstr>
      <vt:lpstr>L’Administració com a plataforma</vt:lpstr>
      <vt:lpstr>L’Administració com a plataforma</vt:lpstr>
      <vt:lpstr>L’Administració com a plataforma</vt:lpstr>
      <vt:lpstr>L’Administració com a plataforma</vt:lpstr>
      <vt:lpstr>Estratègia par a una comunicació transmèdia</vt:lpstr>
      <vt:lpstr>El nucli de la comunicació transmèdia</vt:lpstr>
      <vt:lpstr>Proximitat, confiança, resposta</vt:lpstr>
      <vt:lpstr>Reflexions finals: Institucions com a plataforma, Governança Pública com Ecosistema </vt:lpstr>
      <vt:lpstr>L’entorn com a enemic, l’entorn com a governança</vt:lpstr>
      <vt:lpstr>Tecnopolítica: una definició</vt:lpstr>
      <vt:lpstr>L'ecosistema de governança pública</vt:lpstr>
      <vt:lpstr>Què podem fer nosaltres “demà”?</vt:lpstr>
      <vt:lpstr>Demà: Governança</vt:lpstr>
      <vt:lpstr>Demà: Organització</vt:lpstr>
      <vt:lpstr>Demà: Qualitat democràtica</vt:lpstr>
      <vt:lpstr>Demà: Qualitat en la gestió</vt:lpstr>
      <vt:lpstr>Demà: Processos</vt:lpstr>
      <vt:lpstr>Demà: Talent</vt:lpstr>
      <vt:lpstr>Bibliografia</vt:lpstr>
      <vt:lpstr>Bibliografia (i): Nova Governança Pública</vt:lpstr>
      <vt:lpstr>Bibliografia (ii): Polítiques públiques, eleccions</vt:lpstr>
      <vt:lpstr>Bibliografia (iii): De l’autor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Ecosistemes per l’interés general</dc:title>
  <dc:creator>Ismael Peña-López</dc:creator>
  <cp:keywords>ecosistemes, nova governança pública, interès general, impacte, política pública</cp:keywords>
  <cp:lastModifiedBy>Ismael Peña-López</cp:lastModifiedBy>
  <cp:revision>210</cp:revision>
  <dcterms:created xsi:type="dcterms:W3CDTF">2013-06-21T06:16:10Z</dcterms:created>
  <dcterms:modified xsi:type="dcterms:W3CDTF">2026-02-19T10:58:33Z</dcterms:modified>
</cp:coreProperties>
</file>