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73"/>
  </p:notesMasterIdLst>
  <p:handoutMasterIdLst>
    <p:handoutMasterId r:id="rId74"/>
  </p:handoutMasterIdLst>
  <p:sldIdLst>
    <p:sldId id="267" r:id="rId2"/>
    <p:sldId id="918" r:id="rId3"/>
    <p:sldId id="917" r:id="rId4"/>
    <p:sldId id="910" r:id="rId5"/>
    <p:sldId id="913" r:id="rId6"/>
    <p:sldId id="954" r:id="rId7"/>
    <p:sldId id="956" r:id="rId8"/>
    <p:sldId id="952" r:id="rId9"/>
    <p:sldId id="958" r:id="rId10"/>
    <p:sldId id="953" r:id="rId11"/>
    <p:sldId id="957" r:id="rId12"/>
    <p:sldId id="916" r:id="rId13"/>
    <p:sldId id="890" r:id="rId14"/>
    <p:sldId id="988" r:id="rId15"/>
    <p:sldId id="990" r:id="rId16"/>
    <p:sldId id="991" r:id="rId17"/>
    <p:sldId id="995" r:id="rId18"/>
    <p:sldId id="996" r:id="rId19"/>
    <p:sldId id="997" r:id="rId20"/>
    <p:sldId id="862" r:id="rId21"/>
    <p:sldId id="678" r:id="rId22"/>
    <p:sldId id="965" r:id="rId23"/>
    <p:sldId id="964" r:id="rId24"/>
    <p:sldId id="966" r:id="rId25"/>
    <p:sldId id="568" r:id="rId26"/>
    <p:sldId id="863" r:id="rId27"/>
    <p:sldId id="864" r:id="rId28"/>
    <p:sldId id="589" r:id="rId29"/>
    <p:sldId id="968" r:id="rId30"/>
    <p:sldId id="590" r:id="rId31"/>
    <p:sldId id="969" r:id="rId32"/>
    <p:sldId id="865" r:id="rId33"/>
    <p:sldId id="592" r:id="rId34"/>
    <p:sldId id="593" r:id="rId35"/>
    <p:sldId id="970" r:id="rId36"/>
    <p:sldId id="597" r:id="rId37"/>
    <p:sldId id="972" r:id="rId38"/>
    <p:sldId id="971" r:id="rId39"/>
    <p:sldId id="612" r:id="rId40"/>
    <p:sldId id="599" r:id="rId41"/>
    <p:sldId id="600" r:id="rId42"/>
    <p:sldId id="866" r:id="rId43"/>
    <p:sldId id="569" r:id="rId44"/>
    <p:sldId id="882" r:id="rId45"/>
    <p:sldId id="973" r:id="rId46"/>
    <p:sldId id="883" r:id="rId47"/>
    <p:sldId id="974" r:id="rId48"/>
    <p:sldId id="975" r:id="rId49"/>
    <p:sldId id="677" r:id="rId50"/>
    <p:sldId id="779" r:id="rId51"/>
    <p:sldId id="976" r:id="rId52"/>
    <p:sldId id="977" r:id="rId53"/>
    <p:sldId id="885" r:id="rId54"/>
    <p:sldId id="886" r:id="rId55"/>
    <p:sldId id="887" r:id="rId56"/>
    <p:sldId id="492" r:id="rId57"/>
    <p:sldId id="674" r:id="rId58"/>
    <p:sldId id="448" r:id="rId59"/>
    <p:sldId id="491" r:id="rId60"/>
    <p:sldId id="962" r:id="rId61"/>
    <p:sldId id="911" r:id="rId62"/>
    <p:sldId id="979" r:id="rId63"/>
    <p:sldId id="980" r:id="rId64"/>
    <p:sldId id="981" r:id="rId65"/>
    <p:sldId id="978" r:id="rId66"/>
    <p:sldId id="490" r:id="rId67"/>
    <p:sldId id="982" r:id="rId68"/>
    <p:sldId id="396" r:id="rId69"/>
    <p:sldId id="963" r:id="rId70"/>
    <p:sldId id="417" r:id="rId71"/>
    <p:sldId id="983" r:id="rId72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975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89"/>
    <a:srgbClr val="0D0D0D"/>
    <a:srgbClr val="001689"/>
    <a:srgbClr val="D47C68"/>
    <a:srgbClr val="F07F0A"/>
    <a:srgbClr val="222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26798-BCDD-4012-9F23-52B18568533C}" v="13" dt="2026-01-28T11:30:1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410"/>
  </p:normalViewPr>
  <p:slideViewPr>
    <p:cSldViewPr snapToGrid="0" snapToObjects="1">
      <p:cViewPr varScale="1">
        <p:scale>
          <a:sx n="135" d="100"/>
          <a:sy n="135" d="100"/>
        </p:scale>
        <p:origin x="1050" y="114"/>
      </p:cViewPr>
      <p:guideLst>
        <p:guide orient="horz" pos="1620"/>
        <p:guide pos="2880"/>
        <p:guide pos="975"/>
        <p:guide orient="horz" pos="7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53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1-28T11:30:29.032" v="943" actId="6549"/>
      <pc:docMkLst>
        <pc:docMk/>
      </pc:docMkLst>
      <pc:sldChg chg="del">
        <pc:chgData name="Ismael Peña-López" userId="ad50cde2fbdf5e5c" providerId="LiveId" clId="{3DE42B17-4F12-42A7-9C00-DB1921462E0E}" dt="2026-01-28T11:27:03.493" v="924" actId="47"/>
        <pc:sldMkLst>
          <pc:docMk/>
          <pc:sldMk cId="2601977804" sldId="431"/>
        </pc:sldMkLst>
      </pc:sldChg>
      <pc:sldChg chg="del">
        <pc:chgData name="Ismael Peña-López" userId="ad50cde2fbdf5e5c" providerId="LiveId" clId="{3DE42B17-4F12-42A7-9C00-DB1921462E0E}" dt="2026-01-28T11:27:03.493" v="924" actId="47"/>
        <pc:sldMkLst>
          <pc:docMk/>
          <pc:sldMk cId="1973909287" sldId="455"/>
        </pc:sldMkLst>
      </pc:sldChg>
      <pc:sldChg chg="del">
        <pc:chgData name="Ismael Peña-López" userId="ad50cde2fbdf5e5c" providerId="LiveId" clId="{3DE42B17-4F12-42A7-9C00-DB1921462E0E}" dt="2026-01-28T11:27:03.493" v="924" actId="47"/>
        <pc:sldMkLst>
          <pc:docMk/>
          <pc:sldMk cId="2033768957" sldId="483"/>
        </pc:sldMkLst>
      </pc:sldChg>
      <pc:sldChg chg="modSp mod ord">
        <pc:chgData name="Ismael Peña-López" userId="ad50cde2fbdf5e5c" providerId="LiveId" clId="{3DE42B17-4F12-42A7-9C00-DB1921462E0E}" dt="2026-01-28T11:24:16.323" v="865" actId="790"/>
        <pc:sldMkLst>
          <pc:docMk/>
          <pc:sldMk cId="1527639433" sldId="890"/>
        </pc:sldMkLst>
        <pc:spChg chg="mod">
          <ac:chgData name="Ismael Peña-López" userId="ad50cde2fbdf5e5c" providerId="LiveId" clId="{3DE42B17-4F12-42A7-9C00-DB1921462E0E}" dt="2026-01-28T11:24:16.323" v="865" actId="790"/>
          <ac:spMkLst>
            <pc:docMk/>
            <pc:sldMk cId="1527639433" sldId="890"/>
            <ac:spMk id="5" creationId="{9CEB975F-6208-1F44-8280-8098B57B3B8A}"/>
          </ac:spMkLst>
        </pc:spChg>
      </pc:sldChg>
      <pc:sldChg chg="del">
        <pc:chgData name="Ismael Peña-López" userId="ad50cde2fbdf5e5c" providerId="LiveId" clId="{3DE42B17-4F12-42A7-9C00-DB1921462E0E}" dt="2026-01-28T11:23:29.347" v="781" actId="47"/>
        <pc:sldMkLst>
          <pc:docMk/>
          <pc:sldMk cId="2838258416" sldId="914"/>
        </pc:sldMkLst>
      </pc:sldChg>
      <pc:sldChg chg="del">
        <pc:chgData name="Ismael Peña-López" userId="ad50cde2fbdf5e5c" providerId="LiveId" clId="{3DE42B17-4F12-42A7-9C00-DB1921462E0E}" dt="2026-01-28T11:23:29.347" v="781" actId="47"/>
        <pc:sldMkLst>
          <pc:docMk/>
          <pc:sldMk cId="2968694435" sldId="915"/>
        </pc:sldMkLst>
      </pc:sldChg>
      <pc:sldChg chg="addSp delSp modSp add mod chgLayout">
        <pc:chgData name="Ismael Peña-López" userId="ad50cde2fbdf5e5c" providerId="LiveId" clId="{3DE42B17-4F12-42A7-9C00-DB1921462E0E}" dt="2026-01-28T11:22:35.007" v="779" actId="208"/>
        <pc:sldMkLst>
          <pc:docMk/>
          <pc:sldMk cId="289804363" sldId="954"/>
        </pc:sldMkLst>
        <pc:spChg chg="del mod ord">
          <ac:chgData name="Ismael Peña-López" userId="ad50cde2fbdf5e5c" providerId="LiveId" clId="{3DE42B17-4F12-42A7-9C00-DB1921462E0E}" dt="2026-01-28T11:20:58.070" v="742" actId="478"/>
          <ac:spMkLst>
            <pc:docMk/>
            <pc:sldMk cId="289804363" sldId="954"/>
            <ac:spMk id="2" creationId="{86EA6EF6-07A2-A19F-0CAB-02CE42B3F19C}"/>
          </ac:spMkLst>
        </pc:spChg>
        <pc:spChg chg="add del mod">
          <ac:chgData name="Ismael Peña-López" userId="ad50cde2fbdf5e5c" providerId="LiveId" clId="{3DE42B17-4F12-42A7-9C00-DB1921462E0E}" dt="2026-01-28T11:20:59.974" v="743" actId="478"/>
          <ac:spMkLst>
            <pc:docMk/>
            <pc:sldMk cId="289804363" sldId="954"/>
            <ac:spMk id="4" creationId="{B9778B29-783B-7236-D365-FA4BCEDF3B44}"/>
          </ac:spMkLst>
        </pc:spChg>
        <pc:spChg chg="add mod">
          <ac:chgData name="Ismael Peña-López" userId="ad50cde2fbdf5e5c" providerId="LiveId" clId="{3DE42B17-4F12-42A7-9C00-DB1921462E0E}" dt="2026-01-28T11:22:35.007" v="779" actId="208"/>
          <ac:spMkLst>
            <pc:docMk/>
            <pc:sldMk cId="289804363" sldId="954"/>
            <ac:spMk id="5" creationId="{61F8A09A-5789-5834-C796-8500DF20F6E4}"/>
          </ac:spMkLst>
        </pc:spChg>
        <pc:spChg chg="add mod">
          <ac:chgData name="Ismael Peña-López" userId="ad50cde2fbdf5e5c" providerId="LiveId" clId="{3DE42B17-4F12-42A7-9C00-DB1921462E0E}" dt="2026-01-28T11:22:35.007" v="779" actId="208"/>
          <ac:spMkLst>
            <pc:docMk/>
            <pc:sldMk cId="289804363" sldId="954"/>
            <ac:spMk id="6" creationId="{CA987578-0F18-2C09-E450-23D7D9F16C5D}"/>
          </ac:spMkLst>
        </pc:spChg>
        <pc:spChg chg="add mod">
          <ac:chgData name="Ismael Peña-López" userId="ad50cde2fbdf5e5c" providerId="LiveId" clId="{3DE42B17-4F12-42A7-9C00-DB1921462E0E}" dt="2026-01-28T11:22:35.007" v="779" actId="208"/>
          <ac:spMkLst>
            <pc:docMk/>
            <pc:sldMk cId="289804363" sldId="954"/>
            <ac:spMk id="7" creationId="{E8CDF9C9-E03C-EE38-D490-BCD5C4DB0D52}"/>
          </ac:spMkLst>
        </pc:spChg>
        <pc:spChg chg="add mod">
          <ac:chgData name="Ismael Peña-López" userId="ad50cde2fbdf5e5c" providerId="LiveId" clId="{3DE42B17-4F12-42A7-9C00-DB1921462E0E}" dt="2026-01-28T11:22:29.546" v="778" actId="207"/>
          <ac:spMkLst>
            <pc:docMk/>
            <pc:sldMk cId="289804363" sldId="954"/>
            <ac:spMk id="8" creationId="{763AFD88-8B94-7277-DC79-EFADB131774C}"/>
          </ac:spMkLst>
        </pc:spChg>
        <pc:spChg chg="add mod">
          <ac:chgData name="Ismael Peña-López" userId="ad50cde2fbdf5e5c" providerId="LiveId" clId="{3DE42B17-4F12-42A7-9C00-DB1921462E0E}" dt="2026-01-28T11:22:29.546" v="778" actId="207"/>
          <ac:spMkLst>
            <pc:docMk/>
            <pc:sldMk cId="289804363" sldId="954"/>
            <ac:spMk id="9" creationId="{8A738FA6-BA29-3A8E-9A4A-534B2DF35BAB}"/>
          </ac:spMkLst>
        </pc:spChg>
        <pc:spChg chg="add mod">
          <ac:chgData name="Ismael Peña-López" userId="ad50cde2fbdf5e5c" providerId="LiveId" clId="{3DE42B17-4F12-42A7-9C00-DB1921462E0E}" dt="2026-01-28T11:22:29.546" v="778" actId="207"/>
          <ac:spMkLst>
            <pc:docMk/>
            <pc:sldMk cId="289804363" sldId="954"/>
            <ac:spMk id="10" creationId="{CA747F22-214C-213A-E1E9-6A566B9F8867}"/>
          </ac:spMkLst>
        </pc:spChg>
        <pc:cxnChg chg="add mod">
          <ac:chgData name="Ismael Peña-López" userId="ad50cde2fbdf5e5c" providerId="LiveId" clId="{3DE42B17-4F12-42A7-9C00-DB1921462E0E}" dt="2026-01-28T11:22:35.007" v="779" actId="208"/>
          <ac:cxnSpMkLst>
            <pc:docMk/>
            <pc:sldMk cId="289804363" sldId="954"/>
            <ac:cxnSpMk id="11" creationId="{A695BEDD-F5C4-807B-FDB8-EAB9CF465DC8}"/>
          </ac:cxnSpMkLst>
        </pc:cxnChg>
        <pc:cxnChg chg="add mod">
          <ac:chgData name="Ismael Peña-López" userId="ad50cde2fbdf5e5c" providerId="LiveId" clId="{3DE42B17-4F12-42A7-9C00-DB1921462E0E}" dt="2026-01-28T11:22:35.007" v="779" actId="208"/>
          <ac:cxnSpMkLst>
            <pc:docMk/>
            <pc:sldMk cId="289804363" sldId="954"/>
            <ac:cxnSpMk id="12" creationId="{636C20E9-81E2-23EC-B876-77A0ED54029A}"/>
          </ac:cxnSpMkLst>
        </pc:cxnChg>
        <pc:cxnChg chg="add mod">
          <ac:chgData name="Ismael Peña-López" userId="ad50cde2fbdf5e5c" providerId="LiveId" clId="{3DE42B17-4F12-42A7-9C00-DB1921462E0E}" dt="2026-01-28T11:22:35.007" v="779" actId="208"/>
          <ac:cxnSpMkLst>
            <pc:docMk/>
            <pc:sldMk cId="289804363" sldId="954"/>
            <ac:cxnSpMk id="13" creationId="{AB008022-ADAA-C456-CD21-20EBEF52A43B}"/>
          </ac:cxnSpMkLst>
        </pc:cxnChg>
      </pc:sldChg>
      <pc:sldChg chg="del">
        <pc:chgData name="Ismael Peña-López" userId="ad50cde2fbdf5e5c" providerId="LiveId" clId="{3DE42B17-4F12-42A7-9C00-DB1921462E0E}" dt="2026-01-28T11:23:29.347" v="781" actId="47"/>
        <pc:sldMkLst>
          <pc:docMk/>
          <pc:sldMk cId="542950810" sldId="967"/>
        </pc:sldMkLst>
      </pc:sldChg>
      <pc:sldChg chg="addSp modSp mod">
        <pc:chgData name="Ismael Peña-López" userId="ad50cde2fbdf5e5c" providerId="LiveId" clId="{3DE42B17-4F12-42A7-9C00-DB1921462E0E}" dt="2026-01-28T11:30:29.032" v="943" actId="6549"/>
        <pc:sldMkLst>
          <pc:docMk/>
          <pc:sldMk cId="155430866" sldId="983"/>
        </pc:sldMkLst>
        <pc:spChg chg="mod">
          <ac:chgData name="Ismael Peña-López" userId="ad50cde2fbdf5e5c" providerId="LiveId" clId="{3DE42B17-4F12-42A7-9C00-DB1921462E0E}" dt="2026-01-28T11:30:29.032" v="943" actId="6549"/>
          <ac:spMkLst>
            <pc:docMk/>
            <pc:sldMk cId="155430866" sldId="983"/>
            <ac:spMk id="2" creationId="{ED04BE9D-757B-F74D-F79B-BCDADB95F058}"/>
          </ac:spMkLst>
        </pc:spChg>
        <pc:picChg chg="add mod">
          <ac:chgData name="Ismael Peña-López" userId="ad50cde2fbdf5e5c" providerId="LiveId" clId="{3DE42B17-4F12-42A7-9C00-DB1921462E0E}" dt="2026-01-28T11:29:50.975" v="931" actId="1076"/>
          <ac:picMkLst>
            <pc:docMk/>
            <pc:sldMk cId="155430866" sldId="983"/>
            <ac:picMk id="4" creationId="{97CE7D05-C41D-EF24-E06F-3EA95F69E25E}"/>
          </ac:picMkLst>
        </pc:picChg>
      </pc:sldChg>
      <pc:sldChg chg="add del">
        <pc:chgData name="Ismael Peña-López" userId="ad50cde2fbdf5e5c" providerId="LiveId" clId="{3DE42B17-4F12-42A7-9C00-DB1921462E0E}" dt="2026-01-28T11:24:18.022" v="866" actId="47"/>
        <pc:sldMkLst>
          <pc:docMk/>
          <pc:sldMk cId="3747172714" sldId="987"/>
        </pc:sldMkLst>
      </pc:sldChg>
      <pc:sldChg chg="addSp delSp modSp add mod modClrScheme chgLayout">
        <pc:chgData name="Ismael Peña-López" userId="ad50cde2fbdf5e5c" providerId="LiveId" clId="{3DE42B17-4F12-42A7-9C00-DB1921462E0E}" dt="2026-01-28T11:25:05.844" v="883" actId="478"/>
        <pc:sldMkLst>
          <pc:docMk/>
          <pc:sldMk cId="470966854" sldId="988"/>
        </pc:sldMkLst>
        <pc:spChg chg="add del mod ord">
          <ac:chgData name="Ismael Peña-López" userId="ad50cde2fbdf5e5c" providerId="LiveId" clId="{3DE42B17-4F12-42A7-9C00-DB1921462E0E}" dt="2026-01-28T11:25:05.844" v="883" actId="478"/>
          <ac:spMkLst>
            <pc:docMk/>
            <pc:sldMk cId="470966854" sldId="988"/>
            <ac:spMk id="2" creationId="{E8DB9397-870D-57DB-15DA-44139A26B0B3}"/>
          </ac:spMkLst>
        </pc:spChg>
        <pc:spChg chg="mod ord">
          <ac:chgData name="Ismael Peña-López" userId="ad50cde2fbdf5e5c" providerId="LiveId" clId="{3DE42B17-4F12-42A7-9C00-DB1921462E0E}" dt="2026-01-28T11:25:03.705" v="882" actId="6549"/>
          <ac:spMkLst>
            <pc:docMk/>
            <pc:sldMk cId="470966854" sldId="988"/>
            <ac:spMk id="3" creationId="{1183B702-6F02-8A3F-7F17-5CAD079E3DEB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1-28T11:25:16.455" v="895" actId="478"/>
        <pc:sldMkLst>
          <pc:docMk/>
          <pc:sldMk cId="159052023" sldId="990"/>
        </pc:sldMkLst>
        <pc:spChg chg="mod ord">
          <ac:chgData name="Ismael Peña-López" userId="ad50cde2fbdf5e5c" providerId="LiveId" clId="{3DE42B17-4F12-42A7-9C00-DB1921462E0E}" dt="2026-01-28T11:25:14.214" v="894" actId="20577"/>
          <ac:spMkLst>
            <pc:docMk/>
            <pc:sldMk cId="159052023" sldId="990"/>
            <ac:spMk id="3" creationId="{71813589-BAC3-0B76-05A7-2F00155FE29D}"/>
          </ac:spMkLst>
        </pc:spChg>
        <pc:spChg chg="add del mod ord">
          <ac:chgData name="Ismael Peña-López" userId="ad50cde2fbdf5e5c" providerId="LiveId" clId="{3DE42B17-4F12-42A7-9C00-DB1921462E0E}" dt="2026-01-28T11:25:16.455" v="895" actId="478"/>
          <ac:spMkLst>
            <pc:docMk/>
            <pc:sldMk cId="159052023" sldId="990"/>
            <ac:spMk id="4" creationId="{A22F92EE-8743-9314-B7C3-9070483DC32C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1-28T11:26:03.238" v="902" actId="14100"/>
        <pc:sldMkLst>
          <pc:docMk/>
          <pc:sldMk cId="3080478613" sldId="991"/>
        </pc:sldMkLst>
        <pc:spChg chg="add del mod ord">
          <ac:chgData name="Ismael Peña-López" userId="ad50cde2fbdf5e5c" providerId="LiveId" clId="{3DE42B17-4F12-42A7-9C00-DB1921462E0E}" dt="2026-01-28T11:25:33.826" v="900" actId="478"/>
          <ac:spMkLst>
            <pc:docMk/>
            <pc:sldMk cId="3080478613" sldId="991"/>
            <ac:spMk id="2" creationId="{FD493B14-2127-5674-06EE-02AD7E703467}"/>
          </ac:spMkLst>
        </pc:spChg>
        <pc:spChg chg="mod ord">
          <ac:chgData name="Ismael Peña-López" userId="ad50cde2fbdf5e5c" providerId="LiveId" clId="{3DE42B17-4F12-42A7-9C00-DB1921462E0E}" dt="2026-01-28T11:25:23.320" v="897" actId="20577"/>
          <ac:spMkLst>
            <pc:docMk/>
            <pc:sldMk cId="3080478613" sldId="991"/>
            <ac:spMk id="3" creationId="{60C6C926-CDB9-7C08-6043-2845678605EB}"/>
          </ac:spMkLst>
        </pc:spChg>
        <pc:picChg chg="mod">
          <ac:chgData name="Ismael Peña-López" userId="ad50cde2fbdf5e5c" providerId="LiveId" clId="{3DE42B17-4F12-42A7-9C00-DB1921462E0E}" dt="2026-01-28T11:26:03.238" v="902" actId="14100"/>
          <ac:picMkLst>
            <pc:docMk/>
            <pc:sldMk cId="3080478613" sldId="991"/>
            <ac:picMk id="6" creationId="{A29F4584-F14E-8970-1660-F244D8F4FCC7}"/>
          </ac:picMkLst>
        </pc:picChg>
      </pc:sldChg>
      <pc:sldChg chg="addSp modSp add del mod modClrScheme chgLayout">
        <pc:chgData name="Ismael Peña-López" userId="ad50cde2fbdf5e5c" providerId="LiveId" clId="{3DE42B17-4F12-42A7-9C00-DB1921462E0E}" dt="2026-01-28T11:25:39.714" v="901" actId="47"/>
        <pc:sldMkLst>
          <pc:docMk/>
          <pc:sldMk cId="93016149" sldId="994"/>
        </pc:sldMkLst>
        <pc:spChg chg="mod ord">
          <ac:chgData name="Ismael Peña-López" userId="ad50cde2fbdf5e5c" providerId="LiveId" clId="{3DE42B17-4F12-42A7-9C00-DB1921462E0E}" dt="2026-01-28T11:24:54.953" v="876" actId="700"/>
          <ac:spMkLst>
            <pc:docMk/>
            <pc:sldMk cId="93016149" sldId="994"/>
            <ac:spMk id="3" creationId="{0A9CE3A0-358F-212E-6D02-7F02276633A0}"/>
          </ac:spMkLst>
        </pc:spChg>
        <pc:spChg chg="add mod ord">
          <ac:chgData name="Ismael Peña-López" userId="ad50cde2fbdf5e5c" providerId="LiveId" clId="{3DE42B17-4F12-42A7-9C00-DB1921462E0E}" dt="2026-01-28T11:24:54.953" v="876" actId="700"/>
          <ac:spMkLst>
            <pc:docMk/>
            <pc:sldMk cId="93016149" sldId="994"/>
            <ac:spMk id="4" creationId="{3FF162C9-E8A0-2D91-5622-6D2573B6AC3E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1-28T11:26:14.469" v="909" actId="478"/>
        <pc:sldMkLst>
          <pc:docMk/>
          <pc:sldMk cId="1615825882" sldId="995"/>
        </pc:sldMkLst>
        <pc:spChg chg="add del mod ord">
          <ac:chgData name="Ismael Peña-López" userId="ad50cde2fbdf5e5c" providerId="LiveId" clId="{3DE42B17-4F12-42A7-9C00-DB1921462E0E}" dt="2026-01-28T11:26:14.469" v="909" actId="478"/>
          <ac:spMkLst>
            <pc:docMk/>
            <pc:sldMk cId="1615825882" sldId="995"/>
            <ac:spMk id="2" creationId="{882ACFD6-2137-C1AF-E434-DD9461E5EA60}"/>
          </ac:spMkLst>
        </pc:spChg>
        <pc:spChg chg="mod ord">
          <ac:chgData name="Ismael Peña-López" userId="ad50cde2fbdf5e5c" providerId="LiveId" clId="{3DE42B17-4F12-42A7-9C00-DB1921462E0E}" dt="2026-01-28T11:26:08.744" v="907" actId="6549"/>
          <ac:spMkLst>
            <pc:docMk/>
            <pc:sldMk cId="1615825882" sldId="995"/>
            <ac:spMk id="3" creationId="{11ECBFCA-B727-1A59-A1A0-2FAC71648879}"/>
          </ac:spMkLst>
        </pc:spChg>
        <pc:picChg chg="mod">
          <ac:chgData name="Ismael Peña-López" userId="ad50cde2fbdf5e5c" providerId="LiveId" clId="{3DE42B17-4F12-42A7-9C00-DB1921462E0E}" dt="2026-01-28T11:26:13.294" v="908" actId="14100"/>
          <ac:picMkLst>
            <pc:docMk/>
            <pc:sldMk cId="1615825882" sldId="995"/>
            <ac:picMk id="6" creationId="{E372DEB1-5E65-AF99-6081-28229DA7FB92}"/>
          </ac:picMkLst>
        </pc:picChg>
      </pc:sldChg>
      <pc:sldChg chg="addSp delSp modSp add mod modClrScheme chgLayout">
        <pc:chgData name="Ismael Peña-López" userId="ad50cde2fbdf5e5c" providerId="LiveId" clId="{3DE42B17-4F12-42A7-9C00-DB1921462E0E}" dt="2026-01-28T11:26:48.518" v="923" actId="1037"/>
        <pc:sldMkLst>
          <pc:docMk/>
          <pc:sldMk cId="2741812126" sldId="996"/>
        </pc:sldMkLst>
        <pc:spChg chg="add del mod ord">
          <ac:chgData name="Ismael Peña-López" userId="ad50cde2fbdf5e5c" providerId="LiveId" clId="{3DE42B17-4F12-42A7-9C00-DB1921462E0E}" dt="2026-01-28T11:26:29.287" v="915" actId="478"/>
          <ac:spMkLst>
            <pc:docMk/>
            <pc:sldMk cId="2741812126" sldId="996"/>
            <ac:spMk id="2" creationId="{8F2EE3A1-7FC7-75E1-373A-ADD5A8848310}"/>
          </ac:spMkLst>
        </pc:spChg>
        <pc:spChg chg="mod ord">
          <ac:chgData name="Ismael Peña-López" userId="ad50cde2fbdf5e5c" providerId="LiveId" clId="{3DE42B17-4F12-42A7-9C00-DB1921462E0E}" dt="2026-01-28T11:26:25.493" v="914" actId="20577"/>
          <ac:spMkLst>
            <pc:docMk/>
            <pc:sldMk cId="2741812126" sldId="996"/>
            <ac:spMk id="3" creationId="{2EF2F25F-457F-4C5F-E006-B3C93307E1E2}"/>
          </ac:spMkLst>
        </pc:spChg>
        <pc:picChg chg="mod modCrop">
          <ac:chgData name="Ismael Peña-López" userId="ad50cde2fbdf5e5c" providerId="LiveId" clId="{3DE42B17-4F12-42A7-9C00-DB1921462E0E}" dt="2026-01-28T11:26:48.518" v="923" actId="1037"/>
          <ac:picMkLst>
            <pc:docMk/>
            <pc:sldMk cId="2741812126" sldId="996"/>
            <ac:picMk id="5" creationId="{FEC1C0B6-27B7-6178-3E42-E0C604105077}"/>
          </ac:picMkLst>
        </pc:picChg>
      </pc:sldChg>
      <pc:sldChg chg="add">
        <pc:chgData name="Ismael Peña-López" userId="ad50cde2fbdf5e5c" providerId="LiveId" clId="{3DE42B17-4F12-42A7-9C00-DB1921462E0E}" dt="2026-01-28T11:23:32.054" v="782"/>
        <pc:sldMkLst>
          <pc:docMk/>
          <pc:sldMk cId="3409675306" sldId="997"/>
        </pc:sldMkLst>
      </pc:sldChg>
      <pc:sldChg chg="delSp add del mod ord">
        <pc:chgData name="Ismael Peña-López" userId="ad50cde2fbdf5e5c" providerId="LiveId" clId="{3DE42B17-4F12-42A7-9C00-DB1921462E0E}" dt="2026-01-28T11:24:49.672" v="875" actId="47"/>
        <pc:sldMkLst>
          <pc:docMk/>
          <pc:sldMk cId="3116296166" sldId="998"/>
        </pc:sldMkLst>
        <pc:spChg chg="del">
          <ac:chgData name="Ismael Peña-López" userId="ad50cde2fbdf5e5c" providerId="LiveId" clId="{3DE42B17-4F12-42A7-9C00-DB1921462E0E}" dt="2026-01-28T11:24:26.343" v="871" actId="478"/>
          <ac:spMkLst>
            <pc:docMk/>
            <pc:sldMk cId="3116296166" sldId="998"/>
            <ac:spMk id="2" creationId="{69DE9E22-F4ED-1B6C-54B1-1357DE6718D8}"/>
          </ac:spMkLst>
        </pc:spChg>
        <pc:graphicFrameChg chg="del">
          <ac:chgData name="Ismael Peña-López" userId="ad50cde2fbdf5e5c" providerId="LiveId" clId="{3DE42B17-4F12-42A7-9C00-DB1921462E0E}" dt="2026-01-28T11:24:24.955" v="870" actId="478"/>
          <ac:graphicFrameMkLst>
            <pc:docMk/>
            <pc:sldMk cId="3116296166" sldId="998"/>
            <ac:graphicFrameMk id="5" creationId="{77D08EBB-CED7-962F-04C5-5C3856039CF1}"/>
          </ac:graphicFrameMkLst>
        </pc:graphicFrameChg>
      </pc:sldChg>
      <pc:sldMasterChg chg="delSldLayout">
        <pc:chgData name="Ismael Peña-López" userId="ad50cde2fbdf5e5c" providerId="LiveId" clId="{3DE42B17-4F12-42A7-9C00-DB1921462E0E}" dt="2026-01-28T11:24:18.022" v="866" actId="47"/>
        <pc:sldMasterMkLst>
          <pc:docMk/>
          <pc:sldMasterMk cId="113609581" sldId="2147483732"/>
        </pc:sldMasterMkLst>
        <pc:sldLayoutChg chg="del">
          <pc:chgData name="Ismael Peña-López" userId="ad50cde2fbdf5e5c" providerId="LiveId" clId="{3DE42B17-4F12-42A7-9C00-DB1921462E0E}" dt="2026-01-28T11:24:18.022" v="866" actId="47"/>
          <pc:sldLayoutMkLst>
            <pc:docMk/>
            <pc:sldMasterMk cId="113609581" sldId="2147483732"/>
            <pc:sldLayoutMk cId="3637159750" sldId="214748374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51C418-6E66-4547-B778-E259B23E2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F2E32-DEDB-3642-9EE4-F1B58A702B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0C008-E5A5-F942-8B8A-6E245509A49D}" type="datetimeFigureOut">
              <a:t>28/01/2026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CFE4B-A85F-0CA7-6378-1E88EE970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F5A5-7C4F-813F-54C0-C53872312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8F48-00F9-DE47-845D-3C072160AE5F}" type="slidenum">
              <a:t>‹Nº›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45783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B30-D2E3-4D43-8E5E-07759EDCDB22}" type="datetimeFigureOut">
              <a:rPr lang="es-ES_tradnl" smtClean="0"/>
              <a:t>28/01/2026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5273-6568-354C-B9F6-8717F576F06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57AA-3F4E-A2BE-BD68-7E806D9D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CAFD82-26DC-1EAE-B8C6-008C0ECA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36D5B0A-3159-F3DC-F5FD-67C43779F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97A0153-2AB3-DBC5-1B5F-400E5F660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5319A55-0536-D927-5EAE-7E1B0AF49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781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5273-6568-354C-B9F6-8717F576F068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901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5219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25DD-5BEE-CB8A-F17D-6A029748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5E9F4CE-6AF9-8D9F-5317-EA3BC871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65C7AC5-09EA-D2EA-4BB5-E4A16076C3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BBE8B21-9A11-1B56-A74A-BEE9727C0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6D8880F8-792B-C392-C0ED-FAE7E3973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38972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4CFA-9AA1-3FF8-AA5A-AA3CF83F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8AD7FE-8BE4-7D8E-DE49-0702F2E0D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F6E1C47-FF3C-B42A-5A56-E4CA2C529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95C6841-45BA-BB45-3297-AAA7C0ED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389092-493F-B013-78CE-50B1126B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26206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9D3-BF4E-7339-EBF6-39FBBA87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219C35-159C-64FC-2A39-B464D00B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ECEB632-8BDF-F704-7E80-EF9A4FF68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CA93288-BC53-D911-C4A5-738382909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D004756-C0AE-291C-4FE5-ACEEB5F6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04177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1AE3-759A-870B-0BC6-2A987E9B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EFA14A3-0171-8900-4314-1B6B88FC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237329D-95A6-F0D2-0EA9-FBCAC8202F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8BED50C-C1E4-4251-B38D-E2B0B3B08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46A0F7C-558F-6BE4-EFE7-C2A6A4B51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16285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0B5-7CDA-DE91-7F0B-060D413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C954D82-DF80-1F5F-501D-A2507C06A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947417A-A4DD-6BF1-E39B-C5DD43CB00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65971F4A-C713-BE24-D9D3-141C8795B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E87E4D3-A725-C31A-1FD9-252CA6BF0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70144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05108-F1D0-AC13-4706-6BA71EE0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061E300-9A02-CDA8-1D15-BFF8B2AAB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71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DE6DD64A-6EDC-DB38-1FE7-26F4C537BF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EE4F268-E8E6-0418-3C7E-FF0B232A2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15CC15DA-8921-ADE3-2AED-1088740D2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68507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1D62AD9-C247-16FE-065A-A88DCABD6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386"/>
          <a:stretch>
            <a:fillRect/>
          </a:stretch>
        </p:blipFill>
        <p:spPr>
          <a:xfrm>
            <a:off x="2447381" y="-252918"/>
            <a:ext cx="6767955" cy="553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C82E4-B6C1-9047-9E3B-DA8C635264C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930515" y="3797416"/>
            <a:ext cx="6200225" cy="1338828"/>
          </a:xfrm>
          <a:solidFill>
            <a:schemeClr val="tx1">
              <a:lumMod val="95000"/>
              <a:lumOff val="5000"/>
              <a:alpha val="74510"/>
            </a:schemeClr>
          </a:solidFill>
        </p:spPr>
        <p:txBody>
          <a:bodyPr wrap="square" anchor="b">
            <a:spAutoFit/>
          </a:bodyPr>
          <a:lstStyle>
            <a:lvl1pPr algn="l">
              <a:defRPr sz="450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Nom sessió</a:t>
            </a:r>
            <a:br>
              <a:rPr lang="en-US" dirty="0"/>
            </a:br>
            <a:r>
              <a:rPr lang="en-US" dirty="0"/>
              <a:t>XXX</a:t>
            </a:r>
            <a:endParaRPr lang="ca-E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D70B97-FF28-794D-8987-7C7EB602F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38" y="333597"/>
            <a:ext cx="1171914" cy="7977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FDF175-B1D7-F64A-8B76-DBB594704985}"/>
              </a:ext>
            </a:extLst>
          </p:cNvPr>
          <p:cNvSpPr txBox="1"/>
          <p:nvPr userDrawn="1"/>
        </p:nvSpPr>
        <p:spPr>
          <a:xfrm>
            <a:off x="136134" y="2820735"/>
            <a:ext cx="1574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Entitats organitzadores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2BE58-6070-0FF6-E040-ED28DF491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09537" y="4088567"/>
            <a:ext cx="1132226" cy="206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CC166-6D29-85FF-6FEA-32FCEE2BEC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7" y="4542208"/>
            <a:ext cx="882781" cy="470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9F7DE-2094-D592-CD62-E6C09977DD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528" y="3228520"/>
            <a:ext cx="1700767" cy="8005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9A07B9-73F1-BFF4-936F-666D29C8D6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48341" y="-7256"/>
            <a:ext cx="1382174" cy="5143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5CD141-7C1F-7FFA-5ABF-E757583E85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71143" y="0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A9FC01-2AD9-5A49-99FB-86F3D9CF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263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ext (títol do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5" y="4894009"/>
            <a:ext cx="576063" cy="2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75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75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8" y="1221582"/>
            <a:ext cx="8424863" cy="3618308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 algn="l">
              <a:buFont typeface="Wingdings" panose="05000000000000000000" pitchFamily="2" charset="2"/>
              <a:buChar char="§"/>
              <a:defRPr sz="19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75" indent="-257175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50" y="312220"/>
            <a:ext cx="8424863" cy="6933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1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08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orient="horz" pos="1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A9A8-E91D-1140-893D-9DA591EF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96" y="254000"/>
            <a:ext cx="7295204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F4C0-C6F5-814E-9EC4-DC92E46B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96" y="1244599"/>
            <a:ext cx="7295204" cy="35306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3A8828-2712-88A4-3E37-E9891E65E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2174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3056EC-46D9-9FE1-255A-CC91997A2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87F70A-3AF7-07A1-8352-7774AC946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2174" cy="5143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E8D7D7-E667-DAC6-47B8-CE14969CB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8386" t="6004"/>
          <a:stretch>
            <a:fillRect/>
          </a:stretch>
        </p:blipFill>
        <p:spPr>
          <a:xfrm>
            <a:off x="7876900" y="4169923"/>
            <a:ext cx="1267100" cy="97357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847102-8A3D-53A7-D757-523AA8F30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269374" y="2430833"/>
            <a:ext cx="6170485" cy="1338828"/>
          </a:xfrm>
          <a:solidFill>
            <a:schemeClr val="tx1">
              <a:lumMod val="95000"/>
              <a:lumOff val="5000"/>
              <a:alpha val="74510"/>
            </a:schemeClr>
          </a:solidFill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lang="en-US" sz="4500" b="0" i="0" dirty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Nom sub-</a:t>
            </a:r>
            <a:r>
              <a:rPr lang="en-US" dirty="0" err="1"/>
              <a:t>apartat</a:t>
            </a:r>
            <a:endParaRPr lang="en-US" dirty="0"/>
          </a:p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2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3355-A2FD-8A4C-B959-C6F28A59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762" y="254000"/>
            <a:ext cx="7236838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7E756-FDC2-A14E-AE8B-FBC9ACB0D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0838" y="1369218"/>
            <a:ext cx="3403599" cy="34059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ED0B-DE26-6B41-A460-B1E09E85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1532" y="1369219"/>
            <a:ext cx="3793067" cy="34059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331C20-2A9E-6CBD-3B3F-168E2F28C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2174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D8D3D5-CC73-E3CF-05E2-196AB6063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BD47-0D45-6047-B340-5CC957B7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509" y="182393"/>
            <a:ext cx="7289416" cy="9941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D94F-CA74-6242-A778-2D35D8AA2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3508" y="1312752"/>
            <a:ext cx="3409726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55B51-BC8C-6248-AEB2-37C61553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3508" y="2047419"/>
            <a:ext cx="3409726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F4F82-223A-3441-88C7-9FC5C7D5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9958" y="1319238"/>
            <a:ext cx="3667570" cy="6179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C9623-8637-2947-A167-0995472C9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9958" y="2047419"/>
            <a:ext cx="3667569" cy="29120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C28D51-4507-63EC-9DDB-17CBD7001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2174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F8F9B2-12B7-90A5-B4A8-B5D6C2EED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0E75-1EFB-474C-89C7-9BFA2857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80" y="254000"/>
            <a:ext cx="7288719" cy="8776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E4F69-7399-68E1-D07A-705CF8882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82174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8B2B32-D72A-4D81-DDAB-5DFFAA9CB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DA9FC01-2AD9-5A49-99FB-86F3D9CFB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DE49EA-B880-1EF9-27E9-5ED166667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8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BE86-D217-C744-834E-9DA3181A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35" y="342900"/>
            <a:ext cx="2752084" cy="166878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71ABC-B29C-E14B-94FA-E56BDC3B9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889786" cy="4457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a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FC28D-3F3C-424A-9270-A5824675F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935" y="2011680"/>
            <a:ext cx="2752083" cy="27889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262A51-8371-78F4-E84C-6D892E338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8965" y="4231399"/>
            <a:ext cx="1172857" cy="7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CB0C6-6845-EA4D-9F9F-2452A916ED80}"/>
              </a:ext>
            </a:extLst>
          </p:cNvPr>
          <p:cNvSpPr/>
          <p:nvPr userDrawn="1"/>
        </p:nvSpPr>
        <p:spPr>
          <a:xfrm rot="5400000" flipV="1">
            <a:off x="2074392" y="-2074391"/>
            <a:ext cx="5143502" cy="9292284"/>
          </a:xfrm>
          <a:prstGeom prst="rect">
            <a:avLst/>
          </a:prstGeom>
          <a:gradFill>
            <a:gsLst>
              <a:gs pos="0">
                <a:srgbClr val="D47C68"/>
              </a:gs>
              <a:gs pos="82000">
                <a:srgbClr val="001789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DCBA9-9B2F-604A-B7F7-4A94605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75" y="1282305"/>
            <a:ext cx="6170484" cy="1583530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0326C-DAC6-314D-A67B-B7D24306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9374" y="2891222"/>
            <a:ext cx="6170485" cy="77433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75D588-048E-FF43-9F6F-36B8F4A33498}"/>
              </a:ext>
            </a:extLst>
          </p:cNvPr>
          <p:cNvGrpSpPr/>
          <p:nvPr userDrawn="1"/>
        </p:nvGrpSpPr>
        <p:grpSpPr>
          <a:xfrm>
            <a:off x="-86138" y="-25387"/>
            <a:ext cx="1955552" cy="5177028"/>
            <a:chOff x="-86138" y="-25387"/>
            <a:chExt cx="1955552" cy="5177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A7A8B7-3638-A048-8983-576814E500A1}"/>
                </a:ext>
              </a:extLst>
            </p:cNvPr>
            <p:cNvSpPr/>
            <p:nvPr userDrawn="1"/>
          </p:nvSpPr>
          <p:spPr>
            <a:xfrm rot="5400000" flipV="1">
              <a:off x="-2349036" y="2245823"/>
              <a:ext cx="5160575" cy="634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bg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7E6B1E-28AA-884B-B03A-500948A32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4860" y="-25387"/>
              <a:ext cx="1384554" cy="5177028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04047B9-35A3-A146-99D2-FE7D89FA403F}"/>
                </a:ext>
              </a:extLst>
            </p:cNvPr>
            <p:cNvSpPr/>
            <p:nvPr userDrawn="1"/>
          </p:nvSpPr>
          <p:spPr>
            <a:xfrm>
              <a:off x="432262" y="49875"/>
              <a:ext cx="1180408" cy="5089984"/>
            </a:xfrm>
            <a:custGeom>
              <a:avLst/>
              <a:gdLst>
                <a:gd name="connsiteX0" fmla="*/ 49877 w 1172095"/>
                <a:gd name="connsiteY0" fmla="*/ 0 h 5054138"/>
                <a:gd name="connsiteX1" fmla="*/ 440575 w 1172095"/>
                <a:gd name="connsiteY1" fmla="*/ 66502 h 5054138"/>
                <a:gd name="connsiteX2" fmla="*/ 706582 w 1172095"/>
                <a:gd name="connsiteY2" fmla="*/ 789709 h 5054138"/>
                <a:gd name="connsiteX3" fmla="*/ 723208 w 1172095"/>
                <a:gd name="connsiteY3" fmla="*/ 2036618 h 5054138"/>
                <a:gd name="connsiteX4" fmla="*/ 1172095 w 1172095"/>
                <a:gd name="connsiteY4" fmla="*/ 2477193 h 5054138"/>
                <a:gd name="connsiteX5" fmla="*/ 1172095 w 1172095"/>
                <a:gd name="connsiteY5" fmla="*/ 2477193 h 5054138"/>
                <a:gd name="connsiteX6" fmla="*/ 806335 w 1172095"/>
                <a:gd name="connsiteY6" fmla="*/ 2917768 h 5054138"/>
                <a:gd name="connsiteX7" fmla="*/ 648393 w 1172095"/>
                <a:gd name="connsiteY7" fmla="*/ 4696691 h 5054138"/>
                <a:gd name="connsiteX8" fmla="*/ 266008 w 1172095"/>
                <a:gd name="connsiteY8" fmla="*/ 4971011 h 5054138"/>
                <a:gd name="connsiteX9" fmla="*/ 0 w 1172095"/>
                <a:gd name="connsiteY9" fmla="*/ 5054138 h 5054138"/>
                <a:gd name="connsiteX10" fmla="*/ 49877 w 1172095"/>
                <a:gd name="connsiteY10" fmla="*/ 0 h 505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095" h="5054138">
                  <a:moveTo>
                    <a:pt x="49877" y="0"/>
                  </a:moveTo>
                  <a:lnTo>
                    <a:pt x="440575" y="66502"/>
                  </a:lnTo>
                  <a:lnTo>
                    <a:pt x="706582" y="789709"/>
                  </a:lnTo>
                  <a:lnTo>
                    <a:pt x="723208" y="2036618"/>
                  </a:lnTo>
                  <a:lnTo>
                    <a:pt x="1172095" y="2477193"/>
                  </a:lnTo>
                  <a:lnTo>
                    <a:pt x="1172095" y="2477193"/>
                  </a:lnTo>
                  <a:lnTo>
                    <a:pt x="806335" y="2917768"/>
                  </a:lnTo>
                  <a:lnTo>
                    <a:pt x="648393" y="4696691"/>
                  </a:lnTo>
                  <a:lnTo>
                    <a:pt x="266008" y="4971011"/>
                  </a:lnTo>
                  <a:lnTo>
                    <a:pt x="0" y="5054138"/>
                  </a:lnTo>
                  <a:lnTo>
                    <a:pt x="498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2747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F041B-7198-A444-AB23-9351BB0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8" y="254000"/>
            <a:ext cx="7611532" cy="8776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a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F15FE-E0E0-9143-AA0D-26CE0F07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3067" y="1244599"/>
            <a:ext cx="7611533" cy="353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001789"/>
          </a:solidFill>
          <a:latin typeface="Georgia" panose="02040502050405020303" pitchFamily="18" charset="0"/>
          <a:ea typeface="Lato" panose="020F0502020204030203" pitchFamily="34" charset="0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Courier New" panose="02070309020205020404" pitchFamily="49" charset="0"/>
        <a:buChar char="o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Clr>
          <a:srgbClr val="001789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39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unya2020.gencat.cat/web/.content/00_catalunya2020/Documents/estrategies/fitxers/guia-enfocament-sistemic.pdf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s/w.ictlogy.net/602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B542-6B3C-184D-AD9D-BC6CAF53E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515" y="3174168"/>
            <a:ext cx="6200225" cy="1962076"/>
          </a:xfrm>
          <a:solidFill>
            <a:srgbClr val="0D0D0D">
              <a:alpha val="74510"/>
            </a:srgbClr>
          </a:solidFill>
        </p:spPr>
        <p:txBody>
          <a:bodyPr/>
          <a:lstStyle/>
          <a:p>
            <a:r>
              <a:rPr lang="ca-ES" dirty="0"/>
              <a:t>La participació ciutadana:</a:t>
            </a:r>
            <a:br>
              <a:rPr lang="ca-ES" dirty="0"/>
            </a:br>
            <a:r>
              <a:rPr lang="ca-ES" dirty="0"/>
              <a:t>on som i cap on anem?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2783B-7EC1-70AE-721A-115853470B73}"/>
              </a:ext>
            </a:extLst>
          </p:cNvPr>
          <p:cNvSpPr txBox="1">
            <a:spLocks/>
          </p:cNvSpPr>
          <p:nvPr/>
        </p:nvSpPr>
        <p:spPr>
          <a:xfrm>
            <a:off x="2930515" y="2683822"/>
            <a:ext cx="6200225" cy="460094"/>
          </a:xfrm>
          <a:prstGeom prst="rect">
            <a:avLst/>
          </a:prstGeom>
          <a:solidFill>
            <a:srgbClr val="0D0D0D">
              <a:alpha val="7451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2pPr>
            <a:lvl3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3pPr>
            <a:lvl4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 indent="0" algn="ctr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defRPr>
            </a:lvl5pPr>
            <a:lvl6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indent="0" algn="ctr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es-ES" dirty="0"/>
              <a:t>I</a:t>
            </a:r>
            <a:r>
              <a:rPr lang="ca-ES" dirty="0" err="1"/>
              <a:t>smael</a:t>
            </a:r>
            <a:r>
              <a:rPr lang="ca-ES" dirty="0"/>
              <a:t> Peña-López</a:t>
            </a:r>
          </a:p>
        </p:txBody>
      </p:sp>
    </p:spTree>
    <p:extLst>
      <p:ext uri="{BB962C8B-B14F-4D97-AF65-F5344CB8AC3E}">
        <p14:creationId xmlns:p14="http://schemas.microsoft.com/office/powerpoint/2010/main" val="397057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 al servei públic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578027D-4688-C71D-A0B8-306F617A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88676"/>
              </p:ext>
            </p:extLst>
          </p:nvPr>
        </p:nvGraphicFramePr>
        <p:xfrm>
          <a:off x="1555220" y="1202071"/>
          <a:ext cx="7295205" cy="3905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98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73660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73660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159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Servei i política pública, </a:t>
                      </a:r>
                      <a:r>
                        <a:rPr lang="ca-E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impacte</a:t>
                      </a:r>
                      <a:endParaRPr lang="ca-ES" sz="11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101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ca-E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desenvolupament</a:t>
                      </a: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del treballador perquè adquireixi noves competències i habilitats per millorar el seu acompliment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982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0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ca-E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projectes</a:t>
                      </a:r>
                      <a:endParaRPr lang="ca-ES" sz="11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305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</a:t>
                      </a:r>
                      <a:r>
                        <a:rPr lang="ca-ES" sz="10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complementarietat</a:t>
                      </a:r>
                      <a:endParaRPr lang="ca-ES" sz="11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197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32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75250D6-1D31-3A37-E5C8-92B14594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ula 3">
            <a:extLst>
              <a:ext uri="{FF2B5EF4-FFF2-40B4-BE49-F238E27FC236}">
                <a16:creationId xmlns:a16="http://schemas.microsoft.com/office/drawing/2014/main" id="{43AE6EE9-E1D8-D962-D2E7-5190E54FE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72116"/>
              </p:ext>
            </p:extLst>
          </p:nvPr>
        </p:nvGraphicFramePr>
        <p:xfrm>
          <a:off x="1562308" y="1233931"/>
          <a:ext cx="3882813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000" dirty="0"/>
              <a:t>Governar sistemes, Governança d’ecosistemes</a:t>
            </a:r>
            <a:endParaRPr lang="ca-ES" sz="3000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394B2BE-FFEC-CEAE-5B41-299033F2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5994"/>
              </p:ext>
            </p:extLst>
          </p:nvPr>
        </p:nvGraphicFramePr>
        <p:xfrm>
          <a:off x="1562308" y="1233931"/>
          <a:ext cx="6313271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243045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Dinàmica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Horitzontal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Demà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Xarxa, connectat/desconnectat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Instància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Ciutadans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Planificació, competència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Desenvolupament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informal, </a:t>
                      </a:r>
                      <a:r>
                        <a:rPr lang="ca-ES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Dada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Concurrència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Projectes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EB975F-6208-1F44-8280-8098B57B3B8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1599840"/>
            <a:ext cx="6170485" cy="2169825"/>
          </a:xfrm>
        </p:spPr>
        <p:txBody>
          <a:bodyPr/>
          <a:lstStyle/>
          <a:p>
            <a:r>
              <a:rPr lang="ca-ES" noProof="0"/>
              <a:t>La resposta conceptual de les institucions als reptes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152763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" dirty="0">
                <a:ea typeface="+mj-ea"/>
              </a:rPr>
              <a:t>Partenariats público-social- privats </a:t>
            </a:r>
            <a:endParaRPr lang="ca-ES" dirty="0"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5976156" y="4841037"/>
            <a:ext cx="156645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750" dirty="0">
                <a:solidFill>
                  <a:srgbClr val="000000"/>
                </a:solidFill>
                <a:cs typeface="Arial" panose="020B0604020202020204" pitchFamily="34" charset="0"/>
              </a:rPr>
              <a:t>Fernández </a:t>
            </a:r>
            <a:r>
              <a:rPr lang="es" sz="750" dirty="0" err="1">
                <a:solidFill>
                  <a:srgbClr val="000000"/>
                </a:solidFill>
                <a:cs typeface="Arial" panose="020B0604020202020204" pitchFamily="34" charset="0"/>
              </a:rPr>
              <a:t>Sirera </a:t>
            </a:r>
            <a:r>
              <a:rPr lang="es" sz="750" dirty="0">
                <a:solidFill>
                  <a:srgbClr val="000000"/>
                </a:solidFill>
                <a:cs typeface="Arial" panose="020B0604020202020204" pitchFamily="34" charset="0"/>
              </a:rPr>
              <a:t>, T. (2018)</a:t>
            </a:r>
            <a:endParaRPr lang="ca-ES" sz="750" dirty="0"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2381387" y="883438"/>
            <a:ext cx="3977649" cy="3999747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330081" y="2060848"/>
              <a:ext cx="8339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</a:rPr>
                <a:t>Gobierno</a:t>
              </a:r>
            </a:p>
            <a:p>
              <a:pPr algn="ctr"/>
              <a:r>
                <a:rPr lang="es-ES" sz="900" dirty="0">
                  <a:solidFill>
                    <a:schemeClr val="bg1"/>
                  </a:solidFill>
                </a:rPr>
                <a:t> abierto</a:t>
              </a:r>
              <a:endParaRPr lang="ca-ES" sz="900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549323" y="2153180"/>
              <a:ext cx="150725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Administraciones</a:t>
              </a:r>
              <a:endParaRPr lang="ca-E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25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25" dirty="0">
                  <a:solidFill>
                    <a:schemeClr val="bg1"/>
                  </a:solidFill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257285" y="3567417"/>
              <a:ext cx="84681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Agentes</a:t>
              </a:r>
            </a:p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de I+D+i</a:t>
              </a:r>
              <a:endParaRPr lang="ca-ES" sz="105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472943" y="3567417"/>
              <a:ext cx="90452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Sociedad</a:t>
              </a:r>
            </a:p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civil</a:t>
              </a:r>
              <a:endParaRPr lang="ca-E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828246" y="5090725"/>
              <a:ext cx="94940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>
                  <a:solidFill>
                    <a:schemeClr val="bg1"/>
                  </a:solidFill>
                </a:rPr>
                <a:t>Empresas</a:t>
              </a:r>
              <a:endParaRPr lang="ca-ES" sz="105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9" y="5022461"/>
              <a:ext cx="13516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25" dirty="0">
                  <a:solidFill>
                    <a:schemeClr val="bg1"/>
                  </a:solidFill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8"/>
              <a:ext cx="1351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25" dirty="0">
                  <a:solidFill>
                    <a:schemeClr val="bg1"/>
                  </a:solidFill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8"/>
              <a:ext cx="1351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25" dirty="0">
                  <a:solidFill>
                    <a:schemeClr val="bg1"/>
                  </a:solidFill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3" y="3244252"/>
              <a:ext cx="17181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/>
                <a:t>Innovación territorial:</a:t>
              </a:r>
            </a:p>
            <a:p>
              <a:pPr algn="ctr"/>
              <a:r>
                <a:rPr lang="es-ES" sz="900" dirty="0"/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" dirty="0">
                <a:ea typeface="+mj-ea"/>
              </a:rPr>
              <a:t>Polítiques orientades a missions (i)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951310"/>
            <a:ext cx="4879192" cy="398224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4959368" y="4894008"/>
            <a:ext cx="25922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750" dirty="0"/>
              <a:t>European Commission &amp; Mazzucato, M. (2018)</a:t>
            </a:r>
            <a:endParaRPr lang="ca-ES" sz="750" dirty="0"/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64" y="1001571"/>
            <a:ext cx="3902939" cy="40580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4959368" y="4894008"/>
            <a:ext cx="259228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750" dirty="0"/>
              <a:t>European Commission &amp; Mazzucato, M. (2018)</a:t>
            </a:r>
            <a:endParaRPr lang="ca-ES" sz="750" dirty="0"/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2480930" y="940229"/>
            <a:ext cx="4366373" cy="41157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5490102" y="4839891"/>
            <a:ext cx="205250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75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(iv)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 b="6819"/>
          <a:stretch>
            <a:fillRect/>
          </a:stretch>
        </p:blipFill>
        <p:spPr>
          <a:xfrm>
            <a:off x="1658721" y="1038130"/>
            <a:ext cx="6777372" cy="35267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6030162" y="4839891"/>
            <a:ext cx="151244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750" dirty="0"/>
              <a:t>OECD (2025)</a:t>
            </a:r>
            <a:endParaRPr lang="ca-ES" sz="750" dirty="0"/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9899-7157-F21C-A4B5-08B5F9B5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8F7B92-D50F-BCDB-C3D8-4E47909CBCB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899770"/>
            <a:ext cx="6170485" cy="2869891"/>
          </a:xfrm>
        </p:spPr>
        <p:txBody>
          <a:bodyPr/>
          <a:lstStyle/>
          <a:p>
            <a:r>
              <a:rPr lang="es-ES" dirty="0"/>
              <a:t>El cas de les </a:t>
            </a:r>
            <a:r>
              <a:rPr lang="es-ES" dirty="0" err="1"/>
              <a:t>eleccions</a:t>
            </a:r>
            <a:r>
              <a:rPr lang="es-ES" dirty="0"/>
              <a:t> al </a:t>
            </a:r>
            <a:r>
              <a:rPr lang="es-ES" dirty="0" err="1"/>
              <a:t>Parlament</a:t>
            </a:r>
            <a:r>
              <a:rPr lang="es-ES" dirty="0"/>
              <a:t> de Catalunya 2021 (COVID-19)</a:t>
            </a:r>
          </a:p>
        </p:txBody>
      </p:sp>
    </p:spTree>
    <p:extLst>
      <p:ext uri="{BB962C8B-B14F-4D97-AF65-F5344CB8AC3E}">
        <p14:creationId xmlns:p14="http://schemas.microsoft.com/office/powerpoint/2010/main" val="340967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B00693-3CA5-CC42-2830-A47AA23D3A0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1536192"/>
            <a:ext cx="6170485" cy="2233469"/>
          </a:xfrm>
        </p:spPr>
        <p:txBody>
          <a:bodyPr/>
          <a:lstStyle/>
          <a:p>
            <a:r>
              <a:rPr lang="es-ES" dirty="0" err="1"/>
              <a:t>L’imparable</a:t>
            </a:r>
            <a:r>
              <a:rPr lang="es-ES" dirty="0"/>
              <a:t> </a:t>
            </a:r>
            <a:r>
              <a:rPr lang="es-ES" dirty="0" err="1"/>
              <a:t>canvi</a:t>
            </a:r>
            <a:r>
              <a:rPr lang="es-ES" dirty="0"/>
              <a:t> de paradigma</a:t>
            </a:r>
            <a:br>
              <a:rPr lang="es-ES" dirty="0"/>
            </a:br>
            <a:r>
              <a:rPr lang="es-ES" dirty="0"/>
              <a:t>a </a:t>
            </a:r>
            <a:r>
              <a:rPr lang="es-ES" dirty="0" err="1"/>
              <a:t>l’Administració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context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del 14F</a:t>
            </a:r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0EB894D4-7358-4C8A-8504-D91902402EDC}"/>
              </a:ext>
            </a:extLst>
          </p:cNvPr>
          <p:cNvCxnSpPr/>
          <p:nvPr/>
        </p:nvCxnSpPr>
        <p:spPr>
          <a:xfrm>
            <a:off x="1914056" y="4264683"/>
            <a:ext cx="6482748" cy="0"/>
          </a:xfrm>
          <a:prstGeom prst="line">
            <a:avLst/>
          </a:prstGeom>
          <a:ln w="31750" cmpd="sng">
            <a:solidFill>
              <a:srgbClr val="A6D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091B273-11DE-430A-B275-AD27F6CE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87" y="4426702"/>
            <a:ext cx="1650374" cy="2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5AAC87-1F33-2CC7-DB34-CB09C045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968062" y="1046905"/>
            <a:ext cx="6486951" cy="3787366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6A79B05-BE69-2AEC-EF39-C147C5831D3E}"/>
              </a:ext>
            </a:extLst>
          </p:cNvPr>
          <p:cNvSpPr txBox="1">
            <a:spLocks/>
          </p:cNvSpPr>
          <p:nvPr/>
        </p:nvSpPr>
        <p:spPr bwMode="auto">
          <a:xfrm>
            <a:off x="4430437" y="692940"/>
            <a:ext cx="4180894" cy="2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Nous </a:t>
            </a:r>
            <a:r>
              <a:rPr lang="en-GB" altLang="ca-ES" sz="675" dirty="0" err="1">
                <a:latin typeface="Arial" panose="020B0604020202020204" pitchFamily="34" charset="0"/>
              </a:rPr>
              <a:t>casos</a:t>
            </a:r>
            <a:r>
              <a:rPr lang="en-GB" altLang="ca-ES" sz="675" dirty="0">
                <a:latin typeface="Arial" panose="020B0604020202020204" pitchFamily="34" charset="0"/>
              </a:rPr>
              <a:t> </a:t>
            </a:r>
            <a:r>
              <a:rPr lang="en-GB" altLang="ca-ES" sz="675" dirty="0" err="1">
                <a:latin typeface="Arial" panose="020B0604020202020204" pitchFamily="34" charset="0"/>
              </a:rPr>
              <a:t>diaris</a:t>
            </a:r>
            <a:r>
              <a:rPr lang="en-GB" altLang="ca-ES" sz="675" dirty="0">
                <a:latin typeface="Arial" panose="020B0604020202020204" pitchFamily="34" charset="0"/>
              </a:rPr>
              <a:t> de COVID-19 </a:t>
            </a:r>
            <a:r>
              <a:rPr lang="en-GB" altLang="ca-ES" sz="675" dirty="0" err="1">
                <a:latin typeface="Arial" panose="020B0604020202020204" pitchFamily="34" charset="0"/>
              </a:rPr>
              <a:t>confirmats</a:t>
            </a:r>
            <a:r>
              <a:rPr lang="en-GB" altLang="ca-ES" sz="675" dirty="0">
                <a:latin typeface="Arial" panose="020B0604020202020204" pitchFamily="34" charset="0"/>
              </a:rPr>
              <a:t>, </a:t>
            </a:r>
            <a:r>
              <a:rPr lang="en-GB" altLang="ca-ES" sz="675" dirty="0" err="1">
                <a:latin typeface="Arial" panose="020B0604020202020204" pitchFamily="34" charset="0"/>
              </a:rPr>
              <a:t>mitjana</a:t>
            </a:r>
            <a:r>
              <a:rPr lang="en-GB" altLang="ca-ES" sz="675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675" dirty="0">
                <a:latin typeface="Arial" panose="020B0604020202020204" pitchFamily="34" charset="0"/>
              </a:rPr>
              <a:t>Font: </a:t>
            </a:r>
            <a:r>
              <a:rPr lang="en-GB" altLang="ca-ES" sz="675" dirty="0" err="1">
                <a:latin typeface="Arial" panose="020B0604020202020204" pitchFamily="34" charset="0"/>
              </a:rPr>
              <a:t>OurWorld</a:t>
            </a:r>
            <a:r>
              <a:rPr lang="en-GB" altLang="ca-ES" sz="675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7E484-38BE-BC4E-7AA1-4C33E04F6D74}"/>
              </a:ext>
            </a:extLst>
          </p:cNvPr>
          <p:cNvSpPr txBox="1"/>
          <p:nvPr/>
        </p:nvSpPr>
        <p:spPr>
          <a:xfrm>
            <a:off x="2487864" y="1516951"/>
            <a:ext cx="213384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788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ABA4BE-342D-05DC-7C3A-F2AA3E618E51}"/>
              </a:ext>
            </a:extLst>
          </p:cNvPr>
          <p:cNvCxnSpPr>
            <a:cxnSpLocks/>
          </p:cNvCxnSpPr>
          <p:nvPr/>
        </p:nvCxnSpPr>
        <p:spPr>
          <a:xfrm>
            <a:off x="2541644" y="1876240"/>
            <a:ext cx="0" cy="25799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85149C-F3A2-146B-5540-33C26DAC374E}"/>
              </a:ext>
            </a:extLst>
          </p:cNvPr>
          <p:cNvSpPr txBox="1"/>
          <p:nvPr/>
        </p:nvSpPr>
        <p:spPr>
          <a:xfrm>
            <a:off x="2896058" y="2622240"/>
            <a:ext cx="161567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788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CD38CF-22F6-5A6C-77BB-731FC473A712}"/>
              </a:ext>
            </a:extLst>
          </p:cNvPr>
          <p:cNvCxnSpPr>
            <a:cxnSpLocks/>
          </p:cNvCxnSpPr>
          <p:nvPr/>
        </p:nvCxnSpPr>
        <p:spPr>
          <a:xfrm flipH="1">
            <a:off x="3396468" y="2912228"/>
            <a:ext cx="135" cy="15845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DCDB2-2273-7CB8-B1FB-1A7B4C6257E8}"/>
              </a:ext>
            </a:extLst>
          </p:cNvPr>
          <p:cNvCxnSpPr>
            <a:cxnSpLocks/>
          </p:cNvCxnSpPr>
          <p:nvPr/>
        </p:nvCxnSpPr>
        <p:spPr>
          <a:xfrm>
            <a:off x="4107818" y="2912662"/>
            <a:ext cx="0" cy="16064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58101-1D7E-C31F-7F15-E73C8E9C62D8}"/>
              </a:ext>
            </a:extLst>
          </p:cNvPr>
          <p:cNvCxnSpPr>
            <a:cxnSpLocks/>
          </p:cNvCxnSpPr>
          <p:nvPr/>
        </p:nvCxnSpPr>
        <p:spPr>
          <a:xfrm>
            <a:off x="5187938" y="1491580"/>
            <a:ext cx="0" cy="20339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A9893-03AB-E441-73E8-44B22EF25804}"/>
              </a:ext>
            </a:extLst>
          </p:cNvPr>
          <p:cNvSpPr txBox="1"/>
          <p:nvPr/>
        </p:nvSpPr>
        <p:spPr>
          <a:xfrm>
            <a:off x="3838006" y="1163776"/>
            <a:ext cx="142106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9D51BCF-9A27-F984-E975-6420C00A4F44}"/>
              </a:ext>
            </a:extLst>
          </p:cNvPr>
          <p:cNvCxnSpPr>
            <a:cxnSpLocks/>
          </p:cNvCxnSpPr>
          <p:nvPr/>
        </p:nvCxnSpPr>
        <p:spPr>
          <a:xfrm>
            <a:off x="6274782" y="2511222"/>
            <a:ext cx="0" cy="115270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A86FD-9954-8C55-0724-16A8201FB04B}"/>
              </a:ext>
            </a:extLst>
          </p:cNvPr>
          <p:cNvSpPr txBox="1"/>
          <p:nvPr/>
        </p:nvSpPr>
        <p:spPr>
          <a:xfrm>
            <a:off x="5451200" y="2200754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31FBD-1FC9-5999-CD20-1BB21950D173}"/>
              </a:ext>
            </a:extLst>
          </p:cNvPr>
          <p:cNvSpPr txBox="1"/>
          <p:nvPr/>
        </p:nvSpPr>
        <p:spPr>
          <a:xfrm>
            <a:off x="6981029" y="2056774"/>
            <a:ext cx="981695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825DDB-B50B-A714-4D27-0F8B4113FC83}"/>
              </a:ext>
            </a:extLst>
          </p:cNvPr>
          <p:cNvCxnSpPr>
            <a:cxnSpLocks/>
          </p:cNvCxnSpPr>
          <p:nvPr/>
        </p:nvCxnSpPr>
        <p:spPr>
          <a:xfrm>
            <a:off x="7024142" y="2361641"/>
            <a:ext cx="0" cy="64019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7A9417-A458-1426-4A27-6833DD5098F9}"/>
              </a:ext>
            </a:extLst>
          </p:cNvPr>
          <p:cNvSpPr txBox="1"/>
          <p:nvPr/>
        </p:nvSpPr>
        <p:spPr>
          <a:xfrm>
            <a:off x="7159040" y="1361075"/>
            <a:ext cx="138808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2BF1C3-D6AF-EE64-CD6D-95B29F2699A0}"/>
              </a:ext>
            </a:extLst>
          </p:cNvPr>
          <p:cNvCxnSpPr>
            <a:cxnSpLocks/>
          </p:cNvCxnSpPr>
          <p:nvPr/>
        </p:nvCxnSpPr>
        <p:spPr>
          <a:xfrm>
            <a:off x="8424247" y="3123452"/>
            <a:ext cx="0" cy="98347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F5D50E-D38B-77F2-6BB3-45B7A093D030}"/>
              </a:ext>
            </a:extLst>
          </p:cNvPr>
          <p:cNvSpPr txBox="1"/>
          <p:nvPr/>
        </p:nvSpPr>
        <p:spPr>
          <a:xfrm>
            <a:off x="7422670" y="2672843"/>
            <a:ext cx="1068524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788" dirty="0">
                <a:latin typeface="Arial" panose="020B0604020202020204" pitchFamily="34" charset="0"/>
              </a:rPr>
            </a:br>
            <a:r>
              <a:rPr lang="ca-ES" sz="788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1024D4-BDCE-144F-A7F5-7D5174FFFAA0}"/>
              </a:ext>
            </a:extLst>
          </p:cNvPr>
          <p:cNvCxnSpPr>
            <a:cxnSpLocks/>
          </p:cNvCxnSpPr>
          <p:nvPr/>
        </p:nvCxnSpPr>
        <p:spPr>
          <a:xfrm>
            <a:off x="6293290" y="1825134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5E20C9-B6D8-67E6-539A-885F73D29E2F}"/>
              </a:ext>
            </a:extLst>
          </p:cNvPr>
          <p:cNvSpPr txBox="1"/>
          <p:nvPr/>
        </p:nvSpPr>
        <p:spPr>
          <a:xfrm>
            <a:off x="5390536" y="1724492"/>
            <a:ext cx="897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A0AEEBD-6B9A-B2C7-D601-273AAB2B3C20}"/>
              </a:ext>
            </a:extLst>
          </p:cNvPr>
          <p:cNvCxnSpPr>
            <a:cxnSpLocks/>
          </p:cNvCxnSpPr>
          <p:nvPr/>
        </p:nvCxnSpPr>
        <p:spPr>
          <a:xfrm>
            <a:off x="6365686" y="1367045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35020-44C5-115F-0392-C932057C5EB6}"/>
              </a:ext>
            </a:extLst>
          </p:cNvPr>
          <p:cNvSpPr txBox="1"/>
          <p:nvPr/>
        </p:nvSpPr>
        <p:spPr>
          <a:xfrm>
            <a:off x="5313081" y="1170271"/>
            <a:ext cx="1047830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88" dirty="0">
                <a:latin typeface="Arial" panose="020B0604020202020204" pitchFamily="34" charset="0"/>
              </a:rPr>
              <a:t>El TSJC suspèn l’ajornament </a:t>
            </a:r>
            <a:r>
              <a:rPr lang="ca-ES" sz="788" dirty="0" err="1">
                <a:latin typeface="Arial" panose="020B0604020202020204" pitchFamily="34" charset="0"/>
              </a:rPr>
              <a:t>cautelaríssimament</a:t>
            </a:r>
            <a:endParaRPr lang="ca-ES" sz="788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00707A-909F-D24A-8C57-FCA75953AC81}"/>
              </a:ext>
            </a:extLst>
          </p:cNvPr>
          <p:cNvCxnSpPr>
            <a:cxnSpLocks/>
          </p:cNvCxnSpPr>
          <p:nvPr/>
        </p:nvCxnSpPr>
        <p:spPr>
          <a:xfrm>
            <a:off x="6821444" y="1245721"/>
            <a:ext cx="32251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602DAB-9DCE-EC4C-ED0A-E259C06E9AB7}"/>
              </a:ext>
            </a:extLst>
          </p:cNvPr>
          <p:cNvSpPr txBox="1"/>
          <p:nvPr/>
        </p:nvSpPr>
        <p:spPr>
          <a:xfrm>
            <a:off x="7170106" y="1085743"/>
            <a:ext cx="132108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9DE4B39-D697-0C0C-33EB-23DB6C44BC67}"/>
              </a:ext>
            </a:extLst>
          </p:cNvPr>
          <p:cNvCxnSpPr>
            <a:cxnSpLocks/>
          </p:cNvCxnSpPr>
          <p:nvPr/>
        </p:nvCxnSpPr>
        <p:spPr>
          <a:xfrm>
            <a:off x="6862563" y="1272370"/>
            <a:ext cx="329911" cy="1789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800A9-BF40-8E35-868D-1D0FF3DD7F99}"/>
              </a:ext>
            </a:extLst>
          </p:cNvPr>
          <p:cNvSpPr txBox="1"/>
          <p:nvPr/>
        </p:nvSpPr>
        <p:spPr>
          <a:xfrm>
            <a:off x="4463284" y="4331902"/>
            <a:ext cx="401784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5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37D4E0-9389-E858-944C-A6E6D5AB1176}"/>
              </a:ext>
            </a:extLst>
          </p:cNvPr>
          <p:cNvSpPr txBox="1"/>
          <p:nvPr/>
        </p:nvSpPr>
        <p:spPr>
          <a:xfrm>
            <a:off x="2724146" y="4210677"/>
            <a:ext cx="519794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BD9883-F9A2-80BF-FECB-632039EB5192}"/>
              </a:ext>
            </a:extLst>
          </p:cNvPr>
          <p:cNvSpPr txBox="1"/>
          <p:nvPr/>
        </p:nvSpPr>
        <p:spPr>
          <a:xfrm>
            <a:off x="5270148" y="3724950"/>
            <a:ext cx="54100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02F1A4-B850-7A51-461F-BD59049D63A9}"/>
              </a:ext>
            </a:extLst>
          </p:cNvPr>
          <p:cNvSpPr txBox="1"/>
          <p:nvPr/>
        </p:nvSpPr>
        <p:spPr>
          <a:xfrm>
            <a:off x="6546615" y="3728088"/>
            <a:ext cx="52686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7B64BD-27CB-69D7-72C3-306CE5AAD1D6}"/>
              </a:ext>
            </a:extLst>
          </p:cNvPr>
          <p:cNvSpPr txBox="1"/>
          <p:nvPr/>
        </p:nvSpPr>
        <p:spPr>
          <a:xfrm>
            <a:off x="7686533" y="4050692"/>
            <a:ext cx="523328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88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B0B4D-248C-6EA3-1D79-62CE97FA0A50}"/>
              </a:ext>
            </a:extLst>
          </p:cNvPr>
          <p:cNvSpPr txBox="1"/>
          <p:nvPr/>
        </p:nvSpPr>
        <p:spPr>
          <a:xfrm>
            <a:off x="2750664" y="1914034"/>
            <a:ext cx="149198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88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3666E0-D1F6-CBB2-E06A-0B2FC5E72348}"/>
              </a:ext>
            </a:extLst>
          </p:cNvPr>
          <p:cNvCxnSpPr>
            <a:cxnSpLocks/>
          </p:cNvCxnSpPr>
          <p:nvPr/>
        </p:nvCxnSpPr>
        <p:spPr>
          <a:xfrm>
            <a:off x="2818398" y="2377698"/>
            <a:ext cx="0" cy="145077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Complexitat a les Eleccions COVID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96" y="1131623"/>
            <a:ext cx="7295204" cy="35306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Salut o Democràcia?</a:t>
            </a: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Què permet l’àmbit normatiu? Es pot canviar?</a:t>
            </a: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comunitats autònomes? D’altres països?</a:t>
            </a:r>
          </a:p>
          <a:p>
            <a:pPr marL="0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Quins factors passats s’han de considerar? </a:t>
            </a:r>
          </a:p>
          <a:p>
            <a:pPr marL="342900" lvl="1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Gestió de la pandèmia, cultura democràtica, model territorial i competencial, obsolescència de l’Administració, fractura social i politització de la gestió, fractura política i judicialització de la política</a:t>
            </a: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Quins factors presents s’han de considerar? </a:t>
            </a:r>
          </a:p>
          <a:p>
            <a:pPr marL="342900" lvl="1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 salut individual, de salut pública, pressupostaris, operatius, legitimitat?</a:t>
            </a:r>
          </a:p>
          <a:p>
            <a:pPr marL="342900" lvl="1" indent="0">
              <a:buNone/>
            </a:pP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Incertesa a les Eleccions COVID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millor moment per votar i per què?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s’ajornessin, què canviaria?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fracassa el dispositiu electoral?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342900" lvl="2" indent="0">
              <a:buClr>
                <a:schemeClr val="tx1"/>
              </a:buClr>
              <a:buNone/>
            </a:pPr>
            <a:r>
              <a:rPr lang="ca-E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S’acceptaran els resultats la nit del 14F?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nivell de participació legitima el resultat?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estat un procés just per tothom?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E650D3-62CE-8E7B-E640-7517A908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2D9543-2A08-589E-281D-D6492127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Límits i reptes de l’organització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26632743-C6D0-CFC2-46E4-E2911329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els actors que prenen part de les eleccions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sobre els actors de l’organització és molt parcial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en els actors que hi participen és (gairebé) nul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i comunicació en context </a:t>
            </a: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incertesa sobre la crisi de la COVID-19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Desconeixement generalitzat sobre organització electoral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285750" lvl="1" indent="-28575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marL="0" indent="0">
              <a:buNone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24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del que sabíem i sabíem fer no serveix. Ni diagnosi, ni prognosi ni procediments són vàlids.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Tenim un control molt limitat sobre actors, recursos, calendaris, accions i escenaris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  <a:p>
            <a:pPr marL="0" lvl="1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necessitem resultats ni efectes, sinó “controlar” i “mesurar” impactes </a:t>
            </a:r>
            <a:r>
              <a:rPr lang="ca-ES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(incontrolables i no mesurables per definició)</a:t>
            </a:r>
            <a:endParaRPr lang="ca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endParaRPr lang="ca-E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C22641-1A64-B616-AF21-D5E73C82299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984831"/>
            <a:ext cx="6170485" cy="784830"/>
          </a:xfrm>
        </p:spPr>
        <p:txBody>
          <a:bodyPr/>
          <a:lstStyle/>
          <a:p>
            <a:r>
              <a:rPr lang="es-ES" dirty="0" err="1"/>
              <a:t>L’estratègia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2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Problema complex, components “simples”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 el problema retorçat a una suma de problemes “simples”:</a:t>
            </a:r>
          </a:p>
          <a:p>
            <a:pPr marL="0" indent="0" algn="l">
              <a:buNone/>
            </a:pPr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18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18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marL="0" indent="0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18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A3D52802-9B0A-8C97-2DD6-AAD4D912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0638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8936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moments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 i normatiu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</a:t>
            </a:r>
            <a:r>
              <a:rPr lang="ca-ES" altLang="ca-ES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seguiment del dispositiu: desembre-febrer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68829B6E-DCB7-DAD2-ECDB-3C49B7009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196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51635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DEBFA72-2DA4-4968-9204-14415191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visions i actius</a:t>
            </a:r>
          </a:p>
        </p:txBody>
      </p:sp>
      <p:sp>
        <p:nvSpPr>
          <p:cNvPr id="2" name="Subtítol 5">
            <a:extLst>
              <a:ext uri="{FF2B5EF4-FFF2-40B4-BE49-F238E27FC236}">
                <a16:creationId xmlns:a16="http://schemas.microsoft.com/office/drawing/2014/main" id="{4E2E4803-17CD-6AD5-ACBA-002069E94321}"/>
              </a:ext>
            </a:extLst>
          </p:cNvPr>
          <p:cNvSpPr txBox="1">
            <a:spLocks/>
          </p:cNvSpPr>
          <p:nvPr/>
        </p:nvSpPr>
        <p:spPr>
          <a:xfrm>
            <a:off x="1569396" y="1219200"/>
            <a:ext cx="7790505" cy="3813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d’actors: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cartografiar els diferents perfils de ciutadà: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Llistar els 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Tipificar el perfil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Establir relacions entre actors</a:t>
            </a: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Quina visió/posicionament tenen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Descriure'n les aproximacions a la qüestió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Anomenar el problema</a:t>
            </a:r>
          </a:p>
          <a:p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Aportacions/actius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Explorar els instruments per arribar-hi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Llistar el rang de possibles solucions aportades per a cada tipus d’actor i el seu impacte esperat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54C27D88-2520-48D9-6FEA-FB49C88B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391070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82111298-4C3C-8897-A9D9-BF75D1F2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218421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3329449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DD0E-1C60-B4A3-CE43-010DE0D3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544BF29D-B4F7-CB9C-A322-A25762D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mapa d’actors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BF24CAF-8C9D-D94D-59BB-D3EDE70888E5}"/>
              </a:ext>
            </a:extLst>
          </p:cNvPr>
          <p:cNvSpPr txBox="1">
            <a:spLocks/>
          </p:cNvSpPr>
          <p:nvPr/>
        </p:nvSpPr>
        <p:spPr>
          <a:xfrm>
            <a:off x="1569396" y="1028063"/>
            <a:ext cx="3170099" cy="335281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Administracions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Convocant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Juntes electorals (3 nivells)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Polítiques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Grups parlamentaris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Acadèmia</a:t>
            </a:r>
          </a:p>
          <a:p>
            <a:pPr lvl="1" algn="l"/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civil organitzada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CBB8395-A102-9930-46F7-C0E866A78E2F}"/>
              </a:ext>
            </a:extLst>
          </p:cNvPr>
          <p:cNvSpPr txBox="1">
            <a:spLocks/>
          </p:cNvSpPr>
          <p:nvPr/>
        </p:nvSpPr>
        <p:spPr bwMode="auto">
          <a:xfrm>
            <a:off x="4797510" y="1028063"/>
            <a:ext cx="3170099" cy="33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1400" dirty="0"/>
              <a:t>Ciutadania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400" dirty="0"/>
              <a:t>Gestió electoral</a:t>
            </a:r>
          </a:p>
          <a:p>
            <a:pPr lvl="1"/>
            <a:r>
              <a:rPr lang="ca-ES" altLang="ca-ES" sz="1400" dirty="0"/>
              <a:t>Membres mesa</a:t>
            </a:r>
          </a:p>
          <a:p>
            <a:pPr lvl="1"/>
            <a:r>
              <a:rPr lang="ca-ES" altLang="ca-ES" sz="1400" dirty="0"/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400" dirty="0"/>
              <a:t>Mitjans de comunicació</a:t>
            </a:r>
          </a:p>
          <a:p>
            <a:pPr lvl="1"/>
            <a:r>
              <a:rPr lang="ca-ES" altLang="ca-ES" sz="1400" dirty="0"/>
              <a:t>Tradicionals</a:t>
            </a:r>
          </a:p>
          <a:p>
            <a:pPr lvl="1"/>
            <a:r>
              <a:rPr lang="ca-ES" altLang="ca-ES" sz="1400" dirty="0"/>
              <a:t>Xarxes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1400" dirty="0"/>
              <a:t>Votants</a:t>
            </a:r>
          </a:p>
          <a:p>
            <a:pPr lvl="1"/>
            <a:r>
              <a:rPr lang="ca-ES" altLang="ca-ES" sz="1400" dirty="0"/>
              <a:t>Sans</a:t>
            </a:r>
          </a:p>
          <a:p>
            <a:pPr lvl="1"/>
            <a:r>
              <a:rPr lang="ca-ES" altLang="ca-ES" sz="1400" dirty="0"/>
              <a:t>Risc</a:t>
            </a:r>
          </a:p>
          <a:p>
            <a:pPr lvl="1"/>
            <a:r>
              <a:rPr lang="ca-ES" altLang="ca-ES" sz="1400" dirty="0"/>
              <a:t>Contagiat i contactes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1783C8B-CB3D-F727-86A4-96D452249ECB}"/>
              </a:ext>
            </a:extLst>
          </p:cNvPr>
          <p:cNvSpPr txBox="1">
            <a:spLocks/>
          </p:cNvSpPr>
          <p:nvPr/>
        </p:nvSpPr>
        <p:spPr bwMode="auto">
          <a:xfrm>
            <a:off x="1587143" y="4407413"/>
            <a:ext cx="6411910" cy="5872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sz="1400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1400" dirty="0"/>
              <a:t>Extra-institucionals i informals</a:t>
            </a: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E7456B20-E65C-2163-AC38-73ADD0D7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33718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781EA088-F5B1-B57E-9DBA-3123CB74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8196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16023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A6C8C-2EA0-1119-2A3E-F5938E5D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Tabla 45">
            <a:extLst>
              <a:ext uri="{FF2B5EF4-FFF2-40B4-BE49-F238E27FC236}">
                <a16:creationId xmlns:a16="http://schemas.microsoft.com/office/drawing/2014/main" id="{FDD693A1-4785-B8D7-310D-66F8C68C0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49899"/>
              </p:ext>
            </p:extLst>
          </p:nvPr>
        </p:nvGraphicFramePr>
        <p:xfrm>
          <a:off x="1554766" y="1234550"/>
          <a:ext cx="2106215" cy="350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escenaris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 i partits: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Auctoritas</a:t>
            </a:r>
            <a:endParaRPr lang="ca-ES" alt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algn="l">
              <a:buFont typeface="Arial" panose="020B0604020202020204" pitchFamily="34" charset="0"/>
              <a:buChar char="•"/>
            </a:pPr>
            <a:endParaRPr lang="ca-ES" alt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Mitjans: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Agilitat</a:t>
            </a:r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FC33EE84-9291-85D3-3E61-E42EA96FAFBB}"/>
              </a:ext>
            </a:extLst>
          </p:cNvPr>
          <p:cNvSpPr txBox="1">
            <a:spLocks/>
          </p:cNvSpPr>
          <p:nvPr/>
        </p:nvSpPr>
        <p:spPr>
          <a:xfrm>
            <a:off x="4571999" y="1246734"/>
            <a:ext cx="3629982" cy="35306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Ciutadania: xarxes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clara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Desintermediació</a:t>
            </a:r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ca-ES" alt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 ràpida</a:t>
            </a:r>
          </a:p>
          <a:p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6F2FC5DE-781A-EE57-E714-7A8A1883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3" y="461539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8E29F2C-D57F-B3A4-281C-2B506C55A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66287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826891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FFA1-6620-F29A-5D4B-6F1FC1C6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BEDE1F-276C-7229-E0F1-0E3652AFBDA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984831"/>
            <a:ext cx="6170485" cy="784830"/>
          </a:xfrm>
        </p:spPr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dispositius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39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dispositius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600075" lvl="2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altLang="ca-E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</a:p>
          <a:p>
            <a:pPr algn="l"/>
            <a:endParaRPr lang="ca-ES" altLang="ca-E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5DA1A51C-B7B7-E457-91FB-08E17A28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3" y="4006042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044511FA-65F3-203B-2979-6D1E857C1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8051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5035ED84-3852-1709-158F-EEE64B3A5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2" y="297190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156031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ol 1">
            <a:extLst>
              <a:ext uri="{FF2B5EF4-FFF2-40B4-BE49-F238E27FC236}">
                <a16:creationId xmlns:a16="http://schemas.microsoft.com/office/drawing/2014/main" id="{F4108059-024A-4B0D-BCA4-70D9882B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</a:rPr>
              <a:t>Dispositius sectorials i transversals</a:t>
            </a:r>
            <a:endParaRPr lang="es-ES" altLang="ca-ES" dirty="0">
              <a:cs typeface="Arial" panose="020B0604020202020204" pitchFamily="34" charset="0"/>
            </a:endParaRP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D2732426-DB64-42B1-9C18-5D8D7290F7F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 bwMode="auto">
          <a:xfrm flipV="1">
            <a:off x="4308966" y="1966596"/>
            <a:ext cx="973931" cy="456920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1E0939E2-9F23-4DD1-B1D4-E04EF950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35" y="1329612"/>
            <a:ext cx="1087040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Contractacions</a:t>
            </a:r>
          </a:p>
          <a:p>
            <a:r>
              <a:rPr lang="ca-ES" altLang="ca-ES" sz="900" dirty="0"/>
              <a:t>Compres</a:t>
            </a:r>
          </a:p>
          <a:p>
            <a:r>
              <a:rPr lang="ca-ES" altLang="ca-ES" sz="900" dirty="0"/>
              <a:t>Serveis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3A7A59A2-2E0B-4757-A1A9-AED0133B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3695045"/>
            <a:ext cx="1087041" cy="4155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03277EF8-0565-4866-9F46-61DC6F8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24" y="2229981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Dept. Exteriors</a:t>
            </a:r>
          </a:p>
          <a:p>
            <a:r>
              <a:rPr lang="ca-ES" altLang="ca-ES" sz="900"/>
              <a:t>Oficina Electoral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80C0B712-5623-4981-9ECF-1489358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2100231"/>
            <a:ext cx="1088231" cy="64889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Dispositiu de dades i informació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D3372F89-CA68-4BE4-9090-8B5B1FE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1580238"/>
            <a:ext cx="1088231" cy="38635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Dispositius de comunicació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92F9AAD6-B880-42DC-A8D4-F4251322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442090"/>
            <a:ext cx="1088231" cy="414783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 dirty="0"/>
              <a:t>Locals electorals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BA0B63F0-E25F-4FA3-8B5C-AE8D81C3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72" y="3892836"/>
            <a:ext cx="1088231" cy="4147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id="{BB922C48-2410-459B-A8BB-D934901E45D2}"/>
              </a:ext>
            </a:extLst>
          </p:cNvPr>
          <p:cNvGrpSpPr>
            <a:grpSpLocks/>
          </p:cNvGrpSpPr>
          <p:nvPr/>
        </p:nvGrpSpPr>
        <p:grpSpPr bwMode="auto">
          <a:xfrm>
            <a:off x="1571719" y="3210146"/>
            <a:ext cx="1088231" cy="647700"/>
            <a:chOff x="374794" y="4666688"/>
            <a:chExt cx="1296143" cy="864000"/>
          </a:xfrm>
        </p:grpSpPr>
        <p:pic>
          <p:nvPicPr>
            <p:cNvPr id="26" name="Picture 81" descr="PROCICAT: pla d'actuació per pandèmies">
              <a:extLst>
                <a:ext uri="{FF2B5EF4-FFF2-40B4-BE49-F238E27FC236}">
                  <a16:creationId xmlns:a16="http://schemas.microsoft.com/office/drawing/2014/main" id="{55F928F8-A6C5-4F14-9235-29E7F8FF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3E3A55B9-22C1-46E5-A562-6CB7FF4A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3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013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B34F74B9-99E6-4CCF-8B5D-576F90D5162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 bwMode="auto">
          <a:xfrm flipH="1">
            <a:off x="2659949" y="2423516"/>
            <a:ext cx="561975" cy="1161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AADA27FD-3407-4E46-B077-66C996F7F809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 bwMode="auto">
          <a:xfrm>
            <a:off x="3765445" y="2617050"/>
            <a:ext cx="0" cy="107799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23F58F66-CAF0-40D2-B891-4313FF838DF7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2658016" y="3873320"/>
            <a:ext cx="563909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recto de flecha 157">
            <a:extLst>
              <a:ext uri="{FF2B5EF4-FFF2-40B4-BE49-F238E27FC236}">
                <a16:creationId xmlns:a16="http://schemas.microsoft.com/office/drawing/2014/main" id="{CACA10E3-4C27-4298-985F-B58C0276119B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3764255" y="1978503"/>
            <a:ext cx="1190" cy="251478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137E4A1C-5E90-4716-B4B5-40C8469F3E4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 bwMode="auto">
          <a:xfrm rot="16200000" flipH="1">
            <a:off x="4112247" y="2270248"/>
            <a:ext cx="825040" cy="1518643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990E2E53-9EF7-4B90-ADE0-09D93634BEAC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4308966" y="3873320"/>
            <a:ext cx="42981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157">
            <a:extLst>
              <a:ext uri="{FF2B5EF4-FFF2-40B4-BE49-F238E27FC236}">
                <a16:creationId xmlns:a16="http://schemas.microsoft.com/office/drawing/2014/main" id="{8CDED51E-6D3E-414B-B21C-975E1166E75B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 bwMode="auto">
          <a:xfrm>
            <a:off x="4308965" y="2423516"/>
            <a:ext cx="1984772" cy="9525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9E0BD2F8-24B9-46CA-8FA0-4238FE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737" y="2239506"/>
            <a:ext cx="1087041" cy="38706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900"/>
              <a:t>Dispositiu pel vot exterior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A8E4308-A1F8-4D51-B16A-516EC558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719" y="3910233"/>
            <a:ext cx="1088231" cy="5396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700" b="1" dirty="0"/>
              <a:t>Comissió Tècnica Pla </a:t>
            </a:r>
            <a:r>
              <a:rPr lang="ca-ES" altLang="ca-ES" sz="700" b="1" dirty="0" err="1"/>
              <a:t>Desconfinament</a:t>
            </a:r>
            <a:r>
              <a:rPr lang="ca-ES" altLang="ca-ES" sz="700" b="1" dirty="0"/>
              <a:t> Administracions Locals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26ECE908-B98E-4813-923C-E6EEDFD2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209" y="3544677"/>
            <a:ext cx="1121569" cy="647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800" b="1" dirty="0"/>
              <a:t>Delegació Govern</a:t>
            </a:r>
          </a:p>
        </p:txBody>
      </p:sp>
      <p:cxnSp>
        <p:nvCxnSpPr>
          <p:cNvPr id="38" name="Conector: angular 218">
            <a:extLst>
              <a:ext uri="{FF2B5EF4-FFF2-40B4-BE49-F238E27FC236}">
                <a16:creationId xmlns:a16="http://schemas.microsoft.com/office/drawing/2014/main" id="{03EC8817-CDCB-43D2-A757-7EDA8AAADFB9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 rot="16200000" flipH="1">
            <a:off x="4828906" y="1553589"/>
            <a:ext cx="927627" cy="3054549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recto de flecha 157">
            <a:extLst>
              <a:ext uri="{FF2B5EF4-FFF2-40B4-BE49-F238E27FC236}">
                <a16:creationId xmlns:a16="http://schemas.microsoft.com/office/drawing/2014/main" id="{F50BC7E2-60A6-42EF-B135-948227F94F9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>
            <a:off x="5827012" y="3868527"/>
            <a:ext cx="43219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350CF940-6E7C-4212-B240-31E01EFD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781" y="2674701"/>
            <a:ext cx="1088231" cy="3863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Parlament</a:t>
            </a:r>
          </a:p>
        </p:txBody>
      </p:sp>
      <p:cxnSp>
        <p:nvCxnSpPr>
          <p:cNvPr id="41" name="Conector: angular 218">
            <a:extLst>
              <a:ext uri="{FF2B5EF4-FFF2-40B4-BE49-F238E27FC236}">
                <a16:creationId xmlns:a16="http://schemas.microsoft.com/office/drawing/2014/main" id="{E03DC0A7-FCEB-422E-BC92-5333F667329B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 bwMode="auto">
          <a:xfrm>
            <a:off x="4308966" y="2423515"/>
            <a:ext cx="973931" cy="251186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val 26">
            <a:extLst>
              <a:ext uri="{FF2B5EF4-FFF2-40B4-BE49-F238E27FC236}">
                <a16:creationId xmlns:a16="http://schemas.microsoft.com/office/drawing/2014/main" id="{655579AA-0528-2C8F-0E20-000025993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91" y="181656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BD9BAC0B-572D-44D2-9EFA-F4DAC1524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90" y="146047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C0FF6FC3-E3F7-E173-9DA0-18E7E220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92" y="110437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3952614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E322CD05-3B1D-4537-96CF-600FD51FD33D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 bwMode="auto">
          <a:xfrm rot="16200000" flipH="1">
            <a:off x="3378274" y="1993856"/>
            <a:ext cx="371085" cy="2731859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6D962848-FCAC-4E51-A27C-E0E810C9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1869672"/>
            <a:ext cx="1187053" cy="351235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DC3132F0-E552-48E7-B6C1-A190BD5C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815" y="1356420"/>
            <a:ext cx="1187054" cy="3512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Oficina del Cens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ADC5F75E-8FC9-4C9D-A9D0-527E6B0D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246" y="4102057"/>
            <a:ext cx="1187054" cy="2690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/>
              <a:t>Juntes Electorals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E865FDF3-9226-4C52-A561-6EEBA8F4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823009"/>
            <a:ext cx="1188244" cy="351234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FF0000"/>
                </a:solidFill>
              </a:rPr>
              <a:t>PROCICAT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353544BF-4BB9-42D2-8C21-C97A46D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2337234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5682F812-9022-45B7-A46B-7C75AB3F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286893"/>
            <a:ext cx="1188244" cy="350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FE57B655-D2A3-4982-9FBE-B077C4C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337234"/>
            <a:ext cx="1188244" cy="83700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5502CE9C-22E6-42C4-9053-18715445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975664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169277C6-35CB-4651-8BF8-95832572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75" y="1396901"/>
            <a:ext cx="1188244" cy="270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Ajuntaments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DB2A22D8-C256-4B82-9FE0-D2BB8210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028" y="1869672"/>
            <a:ext cx="1188244" cy="351235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F13A743-B7D8-4558-9201-19F4DE97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57" y="3545328"/>
            <a:ext cx="1188244" cy="3512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Partits Polítics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B38787AB-1DF8-48BF-A274-CE76087F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3545328"/>
            <a:ext cx="1187053" cy="351234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3F2F39AC-9030-41E3-A158-4068C089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2688134"/>
            <a:ext cx="1187053" cy="35123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0AB554B3-703B-4718-A9DA-5828562C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007" y="3084612"/>
            <a:ext cx="1187053" cy="35123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32" name="Conector recto de flecha 2">
            <a:extLst>
              <a:ext uri="{FF2B5EF4-FFF2-40B4-BE49-F238E27FC236}">
                <a16:creationId xmlns:a16="http://schemas.microsoft.com/office/drawing/2014/main" id="{8DC789B7-705B-46AF-B5A6-A78309A953E8}"/>
              </a:ext>
            </a:extLst>
          </p:cNvPr>
          <p:cNvCxnSpPr>
            <a:cxnSpLocks/>
            <a:stCxn id="24" idx="3"/>
            <a:endCxn id="40" idx="1"/>
          </p:cNvCxnSpPr>
          <p:nvPr/>
        </p:nvCxnSpPr>
        <p:spPr bwMode="auto">
          <a:xfrm>
            <a:off x="2792009" y="2755739"/>
            <a:ext cx="1544210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: angular 5">
            <a:extLst>
              <a:ext uri="{FF2B5EF4-FFF2-40B4-BE49-F238E27FC236}">
                <a16:creationId xmlns:a16="http://schemas.microsoft.com/office/drawing/2014/main" id="{2A28EC01-D633-4381-B8CD-F178AFAFAFDC}"/>
              </a:ext>
            </a:extLst>
          </p:cNvPr>
          <p:cNvCxnSpPr>
            <a:cxnSpLocks/>
            <a:stCxn id="21" idx="0"/>
            <a:endCxn id="40" idx="1"/>
          </p:cNvCxnSpPr>
          <p:nvPr/>
        </p:nvCxnSpPr>
        <p:spPr bwMode="auto">
          <a:xfrm rot="5400000" flipH="1" flipV="1">
            <a:off x="3890627" y="2377417"/>
            <a:ext cx="6727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: angular 57">
            <a:extLst>
              <a:ext uri="{FF2B5EF4-FFF2-40B4-BE49-F238E27FC236}">
                <a16:creationId xmlns:a16="http://schemas.microsoft.com/office/drawing/2014/main" id="{EA986AC8-64DF-4561-8EC4-625772C70C63}"/>
              </a:ext>
            </a:extLst>
          </p:cNvPr>
          <p:cNvCxnSpPr>
            <a:cxnSpLocks/>
            <a:stCxn id="22" idx="2"/>
            <a:endCxn id="40" idx="1"/>
          </p:cNvCxnSpPr>
          <p:nvPr/>
        </p:nvCxnSpPr>
        <p:spPr bwMode="auto">
          <a:xfrm rot="16200000" flipH="1">
            <a:off x="3890033" y="2309551"/>
            <a:ext cx="68461" cy="823913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58">
            <a:extLst>
              <a:ext uri="{FF2B5EF4-FFF2-40B4-BE49-F238E27FC236}">
                <a16:creationId xmlns:a16="http://schemas.microsoft.com/office/drawing/2014/main" id="{61D3BD6C-DFB7-446A-846B-66EC30223DC0}"/>
              </a:ext>
            </a:extLst>
          </p:cNvPr>
          <p:cNvCxnSpPr>
            <a:cxnSpLocks/>
            <a:stCxn id="40" idx="0"/>
            <a:endCxn id="27" idx="2"/>
          </p:cNvCxnSpPr>
          <p:nvPr/>
        </p:nvCxnSpPr>
        <p:spPr bwMode="auto">
          <a:xfrm flipH="1" flipV="1">
            <a:off x="4929150" y="2220907"/>
            <a:ext cx="596" cy="237771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recto de flecha 59">
            <a:extLst>
              <a:ext uri="{FF2B5EF4-FFF2-40B4-BE49-F238E27FC236}">
                <a16:creationId xmlns:a16="http://schemas.microsoft.com/office/drawing/2014/main" id="{77F32DFD-0820-4320-A068-F11764830702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 bwMode="auto">
          <a:xfrm>
            <a:off x="5523272" y="2045290"/>
            <a:ext cx="541735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recto de flecha 60">
            <a:extLst>
              <a:ext uri="{FF2B5EF4-FFF2-40B4-BE49-F238E27FC236}">
                <a16:creationId xmlns:a16="http://schemas.microsoft.com/office/drawing/2014/main" id="{2E4525B1-9F63-48B0-A55E-F9842B8D3F7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>
            <a:off x="4923198" y="1667173"/>
            <a:ext cx="5953" cy="2024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: angular 61">
            <a:extLst>
              <a:ext uri="{FF2B5EF4-FFF2-40B4-BE49-F238E27FC236}">
                <a16:creationId xmlns:a16="http://schemas.microsoft.com/office/drawing/2014/main" id="{E8718CD2-486D-4CDC-86BE-2E880AD795A5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 flipV="1">
            <a:off x="5523272" y="2461915"/>
            <a:ext cx="541735" cy="29382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r 64">
            <a:extLst>
              <a:ext uri="{FF2B5EF4-FFF2-40B4-BE49-F238E27FC236}">
                <a16:creationId xmlns:a16="http://schemas.microsoft.com/office/drawing/2014/main" id="{D8F25E89-65D4-4CAF-B116-E9506B2B895A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>
            <a:off x="5523272" y="2755738"/>
            <a:ext cx="541735" cy="50449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08F9767D-14D9-40A2-8371-33ADE4A1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2458678"/>
            <a:ext cx="1187053" cy="59412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D83E37BA-CB30-4309-B84E-BF8544A6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184" y="3411978"/>
            <a:ext cx="1188244" cy="617934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42" name="Conector: angular 81">
            <a:extLst>
              <a:ext uri="{FF2B5EF4-FFF2-40B4-BE49-F238E27FC236}">
                <a16:creationId xmlns:a16="http://schemas.microsoft.com/office/drawing/2014/main" id="{83F73902-C21B-4CF2-9A73-61BEC25F2E15}"/>
              </a:ext>
            </a:extLst>
          </p:cNvPr>
          <p:cNvCxnSpPr>
            <a:cxnSpLocks/>
            <a:stCxn id="24" idx="2"/>
            <a:endCxn id="41" idx="1"/>
          </p:cNvCxnSpPr>
          <p:nvPr/>
        </p:nvCxnSpPr>
        <p:spPr bwMode="auto">
          <a:xfrm rot="16200000" flipH="1">
            <a:off x="2284685" y="3087446"/>
            <a:ext cx="546702" cy="720297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recto de flecha 126">
            <a:extLst>
              <a:ext uri="{FF2B5EF4-FFF2-40B4-BE49-F238E27FC236}">
                <a16:creationId xmlns:a16="http://schemas.microsoft.com/office/drawing/2014/main" id="{9BBE8BC9-2379-4A08-AD8D-6D57ADC3E07B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 bwMode="auto">
          <a:xfrm>
            <a:off x="3512306" y="3174243"/>
            <a:ext cx="0" cy="237735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QuadreDeText 110">
            <a:extLst>
              <a:ext uri="{FF2B5EF4-FFF2-40B4-BE49-F238E27FC236}">
                <a16:creationId xmlns:a16="http://schemas.microsoft.com/office/drawing/2014/main" id="{08F888A0-94F3-4CF7-9ED7-8933CED6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219" y="4299700"/>
            <a:ext cx="1187053" cy="27027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45" name="Conector: angular 141">
            <a:extLst>
              <a:ext uri="{FF2B5EF4-FFF2-40B4-BE49-F238E27FC236}">
                <a16:creationId xmlns:a16="http://schemas.microsoft.com/office/drawing/2014/main" id="{3AB4B847-5E0E-41BF-A7E6-CF1E04C8299E}"/>
              </a:ext>
            </a:extLst>
          </p:cNvPr>
          <p:cNvCxnSpPr>
            <a:cxnSpLocks/>
            <a:stCxn id="20" idx="3"/>
            <a:endCxn id="30" idx="3"/>
          </p:cNvCxnSpPr>
          <p:nvPr/>
        </p:nvCxnSpPr>
        <p:spPr bwMode="auto">
          <a:xfrm flipH="1" flipV="1">
            <a:off x="7252059" y="2863751"/>
            <a:ext cx="20241" cy="1372847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ector recto de flecha 157">
            <a:extLst>
              <a:ext uri="{FF2B5EF4-FFF2-40B4-BE49-F238E27FC236}">
                <a16:creationId xmlns:a16="http://schemas.microsoft.com/office/drawing/2014/main" id="{23B948FA-BC57-4F5D-BCDB-EF037933FBE9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 bwMode="auto">
          <a:xfrm>
            <a:off x="5523272" y="3720945"/>
            <a:ext cx="560785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: angular 171">
            <a:extLst>
              <a:ext uri="{FF2B5EF4-FFF2-40B4-BE49-F238E27FC236}">
                <a16:creationId xmlns:a16="http://schemas.microsoft.com/office/drawing/2014/main" id="{A6D2836E-1B11-48E7-8008-BF174B35E525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 bwMode="auto">
          <a:xfrm>
            <a:off x="4106428" y="3720945"/>
            <a:ext cx="229791" cy="9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ector: angular 186">
            <a:extLst>
              <a:ext uri="{FF2B5EF4-FFF2-40B4-BE49-F238E27FC236}">
                <a16:creationId xmlns:a16="http://schemas.microsoft.com/office/drawing/2014/main" id="{0BBC13C9-9119-4E45-8043-60BEB551336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 bwMode="auto">
          <a:xfrm>
            <a:off x="5523272" y="4110800"/>
            <a:ext cx="561975" cy="12579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ector: angular 189">
            <a:extLst>
              <a:ext uri="{FF2B5EF4-FFF2-40B4-BE49-F238E27FC236}">
                <a16:creationId xmlns:a16="http://schemas.microsoft.com/office/drawing/2014/main" id="{43BBE72E-D166-4D90-B054-7EF23D07B428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 bwMode="auto">
          <a:xfrm flipV="1">
            <a:off x="5523272" y="4236597"/>
            <a:ext cx="561975" cy="19764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: angular 192">
            <a:extLst>
              <a:ext uri="{FF2B5EF4-FFF2-40B4-BE49-F238E27FC236}">
                <a16:creationId xmlns:a16="http://schemas.microsoft.com/office/drawing/2014/main" id="{461093E5-85E4-472D-83D3-A6E7BF9646CF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 bwMode="auto">
          <a:xfrm rot="16200000" flipH="1">
            <a:off x="2798775" y="2573355"/>
            <a:ext cx="936557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ector: angular 195">
            <a:extLst>
              <a:ext uri="{FF2B5EF4-FFF2-40B4-BE49-F238E27FC236}">
                <a16:creationId xmlns:a16="http://schemas.microsoft.com/office/drawing/2014/main" id="{C9033E4E-2DFA-4F99-9EF6-DA6F8454726B}"/>
              </a:ext>
            </a:extLst>
          </p:cNvPr>
          <p:cNvCxnSpPr>
            <a:cxnSpLocks/>
            <a:stCxn id="24" idx="2"/>
            <a:endCxn id="44" idx="1"/>
          </p:cNvCxnSpPr>
          <p:nvPr/>
        </p:nvCxnSpPr>
        <p:spPr bwMode="auto">
          <a:xfrm rot="16200000" flipH="1">
            <a:off x="2636757" y="2735373"/>
            <a:ext cx="1260593" cy="213833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ector recto de flecha 199">
            <a:extLst>
              <a:ext uri="{FF2B5EF4-FFF2-40B4-BE49-F238E27FC236}">
                <a16:creationId xmlns:a16="http://schemas.microsoft.com/office/drawing/2014/main" id="{55D8DDBF-FF25-438D-B35E-E44040A9965B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 bwMode="auto">
          <a:xfrm>
            <a:off x="5517319" y="1532037"/>
            <a:ext cx="546497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QuadreDeText 110">
            <a:extLst>
              <a:ext uri="{FF2B5EF4-FFF2-40B4-BE49-F238E27FC236}">
                <a16:creationId xmlns:a16="http://schemas.microsoft.com/office/drawing/2014/main" id="{B2F4EFCA-3DC1-403B-84D4-4D6FA88A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789138"/>
            <a:ext cx="998935" cy="134540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rgbClr val="FF0000"/>
                </a:solidFill>
              </a:rPr>
              <a:t>Generalitat</a:t>
            </a:r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C79FB9E3-B438-45E9-B3F7-433A9F17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603401"/>
            <a:ext cx="998935" cy="13454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298F10D-7652-4BD8-9998-3AFFCA2F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959" y="1425997"/>
            <a:ext cx="998935" cy="1345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Altra Administració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0FC27E9B-6DC2-4799-9B48-978B4CB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777232"/>
            <a:ext cx="998935" cy="134540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rgbClr val="92B9E4"/>
                </a:solidFill>
              </a:rPr>
              <a:t>M</a:t>
            </a:r>
            <a:r>
              <a:rPr lang="ca-ES" altLang="ca-ES" sz="675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6AC9B14-9038-4900-83D1-A62C5616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425997"/>
            <a:ext cx="998935" cy="1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675" b="1"/>
              <a:t>Llegenda: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81A66A17-3DD1-40C1-ADC9-B206408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159" y="1603401"/>
            <a:ext cx="998935" cy="134540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675" b="1">
                <a:solidFill>
                  <a:schemeClr val="bg1"/>
                </a:solidFill>
              </a:rPr>
              <a:t>Vot segur</a:t>
            </a:r>
            <a:endParaRPr lang="ca-ES" altLang="ca-ES" sz="675" b="1">
              <a:solidFill>
                <a:schemeClr val="bg1"/>
              </a:solidFill>
            </a:endParaRP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13B6DA8B-0FD6-498A-B681-1E48A3D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65" y="2012194"/>
            <a:ext cx="1188244" cy="26908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60" name="Conector recto de flecha 226">
            <a:extLst>
              <a:ext uri="{FF2B5EF4-FFF2-40B4-BE49-F238E27FC236}">
                <a16:creationId xmlns:a16="http://schemas.microsoft.com/office/drawing/2014/main" id="{9D57ADC8-8BCA-434F-B53F-EAA4664202FD}"/>
              </a:ext>
            </a:extLst>
          </p:cNvPr>
          <p:cNvCxnSpPr>
            <a:cxnSpLocks/>
            <a:stCxn id="59" idx="2"/>
            <a:endCxn id="24" idx="0"/>
          </p:cNvCxnSpPr>
          <p:nvPr/>
        </p:nvCxnSpPr>
        <p:spPr bwMode="auto">
          <a:xfrm>
            <a:off x="2197887" y="2281275"/>
            <a:ext cx="0" cy="5596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: angular 61">
            <a:extLst>
              <a:ext uri="{FF2B5EF4-FFF2-40B4-BE49-F238E27FC236}">
                <a16:creationId xmlns:a16="http://schemas.microsoft.com/office/drawing/2014/main" id="{DB958845-2878-4A5A-AC12-8E6AFA0E38C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>
            <a:off x="5523272" y="2755739"/>
            <a:ext cx="541735" cy="108012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9B22986-0F71-3B54-89C1-ABAA1EC7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Dispositiu</a:t>
            </a:r>
            <a:r>
              <a:rPr lang="es-ES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3710119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937E-FA71-D9BE-8D83-CE9B6622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2F709A-9697-0563-6367-C38E317E4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984831"/>
            <a:ext cx="6170485" cy="784830"/>
          </a:xfrm>
        </p:spPr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escenaris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597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96BB13-3D76-4D7B-AFF5-F2C89285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eixos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6E8B2E-6288-4005-BC6D-B6A98BEADCE9}"/>
              </a:ext>
            </a:extLst>
          </p:cNvPr>
          <p:cNvGraphicFramePr>
            <a:graphicFrameLocks noGrp="1"/>
          </p:cNvGraphicFramePr>
          <p:nvPr/>
        </p:nvGraphicFramePr>
        <p:xfrm>
          <a:off x="1763316" y="1599646"/>
          <a:ext cx="5617369" cy="56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7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29651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564606"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2" name="Oval 26">
            <a:extLst>
              <a:ext uri="{FF2B5EF4-FFF2-40B4-BE49-F238E27FC236}">
                <a16:creationId xmlns:a16="http://schemas.microsoft.com/office/drawing/2014/main" id="{72C869E1-8324-9060-FDFC-91E98105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80465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68BF-C2FD-8261-3AF1-BD935002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6898C682-EDC7-A2B7-9974-42D7F19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estadis</a:t>
            </a: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137286B5-CD2B-4DFB-C55A-622F34F2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Subtítol 5">
            <a:extLst>
              <a:ext uri="{FF2B5EF4-FFF2-40B4-BE49-F238E27FC236}">
                <a16:creationId xmlns:a16="http://schemas.microsoft.com/office/drawing/2014/main" id="{E62A54E3-33FF-28BC-11F6-25F08687462F}"/>
              </a:ext>
            </a:extLst>
          </p:cNvPr>
          <p:cNvSpPr txBox="1">
            <a:spLocks/>
          </p:cNvSpPr>
          <p:nvPr/>
        </p:nvSpPr>
        <p:spPr>
          <a:xfrm>
            <a:off x="1658357" y="1210355"/>
            <a:ext cx="7472692" cy="3774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passiu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actiu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</a:t>
            </a:r>
          </a:p>
        </p:txBody>
      </p:sp>
    </p:spTree>
    <p:extLst>
      <p:ext uri="{BB962C8B-B14F-4D97-AF65-F5344CB8AC3E}">
        <p14:creationId xmlns:p14="http://schemas.microsoft.com/office/powerpoint/2010/main" val="3914282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1FDF-D07F-99EB-E6DE-9F2EF46DD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8BDEDC-B1F8-5E1B-BC4F-1B431995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57B6F9A-EEB5-0E2C-559C-4B4AB066FA02}"/>
              </a:ext>
            </a:extLst>
          </p:cNvPr>
          <p:cNvGraphicFramePr>
            <a:graphicFrameLocks noGrp="1"/>
          </p:cNvGraphicFramePr>
          <p:nvPr/>
        </p:nvGraphicFramePr>
        <p:xfrm>
          <a:off x="1763316" y="1599646"/>
          <a:ext cx="5617369" cy="205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57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29651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564606">
                <a:tc>
                  <a:txBody>
                    <a:bodyPr/>
                    <a:lstStyle/>
                    <a:p>
                      <a:pPr algn="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29513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298344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307967"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D7492F7-30EA-75CD-08F1-EEFFF7A80DEE}"/>
              </a:ext>
            </a:extLst>
          </p:cNvPr>
          <p:cNvGraphicFramePr>
            <a:graphicFrameLocks noGrp="1"/>
          </p:cNvGraphicFramePr>
          <p:nvPr/>
        </p:nvGraphicFramePr>
        <p:xfrm>
          <a:off x="1763315" y="3947156"/>
          <a:ext cx="5617366" cy="382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34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12334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123970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382429"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  <p:sp>
        <p:nvSpPr>
          <p:cNvPr id="2" name="Oval 26">
            <a:extLst>
              <a:ext uri="{FF2B5EF4-FFF2-40B4-BE49-F238E27FC236}">
                <a16:creationId xmlns:a16="http://schemas.microsoft.com/office/drawing/2014/main" id="{721EB93E-B825-D3CC-4AF6-BE9E6309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29" y="25611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0A7B7E7-198C-42E2-E9CC-3877B5DB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29" y="616157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38597CDB-8449-0583-36C2-2E21D1D1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630" y="98374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085740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A90249C7-5AD5-4926-B303-19E42160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CEBFFF-5769-43BD-A1E7-56CCF304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547813" y="1211809"/>
            <a:ext cx="6682101" cy="19875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E42C0F-20A0-4F63-A54C-1D6C964FEF60}"/>
              </a:ext>
            </a:extLst>
          </p:cNvPr>
          <p:cNvSpPr txBox="1"/>
          <p:nvPr/>
        </p:nvSpPr>
        <p:spPr>
          <a:xfrm>
            <a:off x="3207646" y="3333775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12286774-F968-B277-142C-225A89CFA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08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0004D82-5C96-AAFE-D846-AD6F6896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8429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309238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F1CBFC8-DE54-C70F-CC0F-580A281A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ula 3">
            <a:extLst>
              <a:ext uri="{FF2B5EF4-FFF2-40B4-BE49-F238E27FC236}">
                <a16:creationId xmlns:a16="http://schemas.microsoft.com/office/drawing/2014/main" id="{DCAFA9EA-6E41-EAE1-974F-78A87B8F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10493"/>
              </p:ext>
            </p:extLst>
          </p:nvPr>
        </p:nvGraphicFramePr>
        <p:xfrm>
          <a:off x="1555220" y="1202071"/>
          <a:ext cx="4558597" cy="3898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98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73660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159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101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982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305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197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32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ol 1">
            <a:extLst>
              <a:ext uri="{FF2B5EF4-FFF2-40B4-BE49-F238E27FC236}">
                <a16:creationId xmlns:a16="http://schemas.microsoft.com/office/drawing/2014/main" id="{2DC16E14-80B8-44D9-819B-FCF8F7F7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02CEAE1-8FFB-757A-6F82-ABA09F0E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0C0650A-2E19-1837-778D-44C009780D6D}"/>
              </a:ext>
            </a:extLst>
          </p:cNvPr>
          <p:cNvGrpSpPr/>
          <p:nvPr/>
        </p:nvGrpSpPr>
        <p:grpSpPr>
          <a:xfrm>
            <a:off x="1547813" y="1049373"/>
            <a:ext cx="6661150" cy="3993587"/>
            <a:chOff x="2020554" y="1230937"/>
            <a:chExt cx="4968000" cy="297848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4C2E484-8BA8-407A-9497-CE4DC0D99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1" b="42367"/>
            <a:stretch/>
          </p:blipFill>
          <p:spPr>
            <a:xfrm>
              <a:off x="2020554" y="1540381"/>
              <a:ext cx="4968000" cy="2669042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0544343-8089-49CF-8B81-B86976562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20554" y="1230937"/>
              <a:ext cx="4968000" cy="324999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62490DC-5575-4A2E-BDC0-FE8ABB088779}"/>
              </a:ext>
            </a:extLst>
          </p:cNvPr>
          <p:cNvSpPr txBox="1"/>
          <p:nvPr/>
        </p:nvSpPr>
        <p:spPr>
          <a:xfrm rot="16200000">
            <a:off x="7092320" y="3016880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B4D77BC7-4BEB-08F1-C73E-CC1DEAE7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08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B8BD2454-0B3D-5FB8-23EE-0E2388CB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8429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13500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2E625DB-5542-E6AE-F0EF-D2BDB5C7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9D528FB-4F0A-F48F-A3CD-F8D96283A5E9}"/>
              </a:ext>
            </a:extLst>
          </p:cNvPr>
          <p:cNvGrpSpPr/>
          <p:nvPr/>
        </p:nvGrpSpPr>
        <p:grpSpPr>
          <a:xfrm>
            <a:off x="1547813" y="1052188"/>
            <a:ext cx="6301930" cy="4091312"/>
            <a:chOff x="2019872" y="1224180"/>
            <a:chExt cx="4968552" cy="322566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497300A-17CF-4F26-AED4-4B8C98D0F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3" b="2022"/>
            <a:stretch/>
          </p:blipFill>
          <p:spPr>
            <a:xfrm>
              <a:off x="2019872" y="1529498"/>
              <a:ext cx="4968552" cy="292034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5529D4-BA73-4476-A6A4-1F88ED067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19872" y="1224180"/>
              <a:ext cx="4968552" cy="325034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11D5CC-3A52-4615-B77A-F851A3106896}"/>
              </a:ext>
            </a:extLst>
          </p:cNvPr>
          <p:cNvSpPr txBox="1"/>
          <p:nvPr/>
        </p:nvSpPr>
        <p:spPr>
          <a:xfrm rot="16200000">
            <a:off x="7136973" y="2641819"/>
            <a:ext cx="37753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9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F6F1764D-7CB5-DEE0-7DB7-44C5B9F5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4641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1106EB49-0A3E-A87C-62C0-D7FF3A87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49856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716250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Quadre de comandament</a:t>
            </a: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04A24EDA-F7E7-FEB4-0D39-1FC9351D4503}"/>
              </a:ext>
            </a:extLst>
          </p:cNvPr>
          <p:cNvSpPr txBox="1">
            <a:spLocks/>
          </p:cNvSpPr>
          <p:nvPr/>
        </p:nvSpPr>
        <p:spPr>
          <a:xfrm>
            <a:off x="1569396" y="1123739"/>
            <a:ext cx="6348054" cy="33234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464E4C-3DC3-A787-4E14-DA6A6F3B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90215"/>
              </p:ext>
            </p:extLst>
          </p:nvPr>
        </p:nvGraphicFramePr>
        <p:xfrm>
          <a:off x="1625858" y="1480480"/>
          <a:ext cx="6287691" cy="497050"/>
        </p:xfrm>
        <a:graphic>
          <a:graphicData uri="http://schemas.openxmlformats.org/drawingml/2006/table">
            <a:tbl>
              <a:tblPr/>
              <a:tblGrid>
                <a:gridCol w="1183468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564837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713805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49656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537940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554492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465525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99410">
                <a:tc>
                  <a:txBody>
                    <a:bodyPr/>
                    <a:lstStyle/>
                    <a:p>
                      <a:pPr algn="l" fontAlgn="ctr"/>
                      <a:r>
                        <a:rPr lang="ca-ES" sz="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6213" marR="6213" marT="62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3" marR="6213" marT="621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DD9B7-CE73-DFED-DD4B-C932E07E5FAD}"/>
              </a:ext>
            </a:extLst>
          </p:cNvPr>
          <p:cNvSpPr txBox="1"/>
          <p:nvPr/>
        </p:nvSpPr>
        <p:spPr>
          <a:xfrm>
            <a:off x="3494027" y="1579993"/>
            <a:ext cx="325153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l’RT varia significativament i persistentment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ca-ES" sz="7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nombre d’ hospitalitzacions varia significativament i persistentment</a:t>
            </a:r>
            <a:endParaRPr lang="ca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A57A952-2F9F-4586-1CE2-16E4BEB6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42191"/>
              </p:ext>
            </p:extLst>
          </p:nvPr>
        </p:nvGraphicFramePr>
        <p:xfrm>
          <a:off x="1609744" y="2262949"/>
          <a:ext cx="2986580" cy="2648872"/>
        </p:xfrm>
        <a:graphic>
          <a:graphicData uri="http://schemas.openxmlformats.org/drawingml/2006/table">
            <a:tbl>
              <a:tblPr firstRow="1" firstCol="1" bandRow="1"/>
              <a:tblGrid>
                <a:gridCol w="995684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663320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663788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172068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12582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12582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12582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12582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1258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D5A44FD-B174-51C6-79CD-691135F7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72063"/>
              </p:ext>
            </p:extLst>
          </p:nvPr>
        </p:nvGraphicFramePr>
        <p:xfrm>
          <a:off x="4850264" y="2262955"/>
          <a:ext cx="2986071" cy="2648865"/>
        </p:xfrm>
        <a:graphic>
          <a:graphicData uri="http://schemas.openxmlformats.org/drawingml/2006/table">
            <a:tbl>
              <a:tblPr firstRow="1" firstCol="1" bandRow="1"/>
              <a:tblGrid>
                <a:gridCol w="995514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663207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663675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173799">
                <a:tc>
                  <a:txBody>
                    <a:bodyPr/>
                    <a:lstStyle/>
                    <a:p>
                      <a:pPr algn="ctr"/>
                      <a:r>
                        <a:rPr lang="ca-ES" sz="5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5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35563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10197">
                <a:tc rowSpan="2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10197">
                <a:tc rowSpan="9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10197">
                <a:tc rowSpan="5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35563">
                <a:tc rowSpan="4">
                  <a:txBody>
                    <a:bodyPr/>
                    <a:lstStyle/>
                    <a:p>
                      <a:pPr algn="just"/>
                      <a:r>
                        <a:rPr lang="ca-ES" sz="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7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10197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7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7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0" marR="4325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5" name="Subtítulo 2">
            <a:extLst>
              <a:ext uri="{FF2B5EF4-FFF2-40B4-BE49-F238E27FC236}">
                <a16:creationId xmlns:a16="http://schemas.microsoft.com/office/drawing/2014/main" id="{26F19921-B470-5F1A-CF3B-5A3786F9A16F}"/>
              </a:ext>
            </a:extLst>
          </p:cNvPr>
          <p:cNvSpPr txBox="1">
            <a:spLocks/>
          </p:cNvSpPr>
          <p:nvPr/>
        </p:nvSpPr>
        <p:spPr bwMode="auto">
          <a:xfrm>
            <a:off x="1926175" y="4897889"/>
            <a:ext cx="5998577" cy="12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s-E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altLang="ca-ES" sz="600" dirty="0" err="1"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altLang="ca-ES" sz="600" dirty="0">
                <a:latin typeface="Arial" panose="020B0604020202020204" pitchFamily="34" charset="0"/>
                <a:cs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F607E2CD-6337-9E3B-D4DC-051FC05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7704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5B937A25-A109-1F73-016E-C5DCDEE0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62919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789470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42B1B8-1661-DB79-A1BB-D8728DB28A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292333"/>
            <a:ext cx="6170485" cy="1477328"/>
          </a:xfrm>
        </p:spPr>
        <p:txBody>
          <a:bodyPr/>
          <a:lstStyle/>
          <a:p>
            <a:r>
              <a:rPr lang="es-ES" dirty="0" err="1"/>
              <a:t>Concurrència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efectiva </a:t>
            </a:r>
            <a:r>
              <a:rPr lang="es-ES" dirty="0" err="1"/>
              <a:t>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493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>
                <a:cs typeface="Arial" panose="020B0604020202020204" pitchFamily="34" charset="0"/>
              </a:rPr>
              <a:t>El govern obert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>
                <a:cs typeface="Arial" panose="020B0604020202020204" pitchFamily="34" charset="0"/>
              </a:rPr>
              <a:t>com paradigma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Totes les dades obertes: salut, pressupost, protocols, procediments, actes de reunions,... 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també: dubtes, dissensos, problemes</a:t>
            </a:r>
          </a:p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G2G, partits polítics, ciutadans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Escolta activa</a:t>
            </a:r>
          </a:p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</a:t>
            </a:r>
          </a:p>
          <a:p>
            <a:pPr marL="257175" lvl="1" indent="-257175" algn="l">
              <a:buFont typeface="Arial" panose="020B0604020202020204" pitchFamily="34" charset="0"/>
              <a:buChar char="•"/>
            </a:pP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Co-gestió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26">
            <a:extLst>
              <a:ext uri="{FF2B5EF4-FFF2-40B4-BE49-F238E27FC236}">
                <a16:creationId xmlns:a16="http://schemas.microsoft.com/office/drawing/2014/main" id="{4CCA7C18-765A-6662-820B-871789FD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43328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43886FEF-0048-1E13-C434-A152FCDF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78543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997495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E734-D712-CA69-B3C3-5B85E38C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234DE4E7-CFFB-4FBF-9C06-159EED13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</a:t>
            </a:r>
            <a:r>
              <a:rPr lang="pt-BR" sz="2000" dirty="0">
                <a:cs typeface="Arial" panose="020B0604020202020204" pitchFamily="34" charset="0"/>
              </a:rPr>
              <a:t> (i)</a:t>
            </a:r>
            <a:endParaRPr lang="ca-ES" sz="2000" dirty="0">
              <a:cs typeface="Arial" panose="020B0604020202020204" pitchFamily="34" charset="0"/>
            </a:endParaRPr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8EC8B482-741C-8EEA-8DCF-6B1189907A79}"/>
              </a:ext>
            </a:extLst>
          </p:cNvPr>
          <p:cNvSpPr txBox="1">
            <a:spLocks/>
          </p:cNvSpPr>
          <p:nvPr/>
        </p:nvSpPr>
        <p:spPr>
          <a:xfrm>
            <a:off x="1547813" y="1243181"/>
            <a:ext cx="4501743" cy="63263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07E895A-0F4A-0B16-EDF4-CB688204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9129"/>
            <a:ext cx="2842161" cy="3404513"/>
          </a:xfrm>
          <a:prstGeom prst="rect">
            <a:avLst/>
          </a:prstGeom>
        </p:spPr>
      </p:pic>
      <p:sp>
        <p:nvSpPr>
          <p:cNvPr id="3" name="Oval 26">
            <a:extLst>
              <a:ext uri="{FF2B5EF4-FFF2-40B4-BE49-F238E27FC236}">
                <a16:creationId xmlns:a16="http://schemas.microsoft.com/office/drawing/2014/main" id="{9E4C74F8-86EB-1828-8386-53260737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965" y="139756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03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</a:t>
            </a:r>
            <a:r>
              <a:rPr lang="pt-BR" sz="2000" dirty="0">
                <a:cs typeface="Arial" panose="020B0604020202020204" pitchFamily="34" charset="0"/>
              </a:rPr>
              <a:t> (</a:t>
            </a:r>
            <a:r>
              <a:rPr lang="pt-BR" sz="2000" dirty="0" err="1">
                <a:cs typeface="Arial" panose="020B0604020202020204" pitchFamily="34" charset="0"/>
              </a:rPr>
              <a:t>ii</a:t>
            </a:r>
            <a:r>
              <a:rPr lang="pt-BR" sz="2000" dirty="0">
                <a:cs typeface="Arial" panose="020B0604020202020204" pitchFamily="34" charset="0"/>
              </a:rPr>
              <a:t>)</a:t>
            </a:r>
            <a:br>
              <a:rPr lang="pt-BR" sz="2000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7CE47EE-A109-618E-9344-13E8B63B13FF}"/>
              </a:ext>
            </a:extLst>
          </p:cNvPr>
          <p:cNvGrpSpPr/>
          <p:nvPr/>
        </p:nvGrpSpPr>
        <p:grpSpPr>
          <a:xfrm>
            <a:off x="5101336" y="1496416"/>
            <a:ext cx="2779675" cy="3294366"/>
            <a:chOff x="4782363" y="1496416"/>
            <a:chExt cx="2779675" cy="329436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9E156C2-D7B0-652E-C7F2-C8D1CE49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953"/>
            <a:stretch/>
          </p:blipFill>
          <p:spPr>
            <a:xfrm>
              <a:off x="4782363" y="1496416"/>
              <a:ext cx="2779675" cy="290996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DC5631D-779D-9B85-EF9C-047B4959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9508" y="1970693"/>
              <a:ext cx="2254501" cy="2820089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EBF13F2-BE16-9E1B-D69B-7D7C1FA44BA9}"/>
                </a:ext>
              </a:extLst>
            </p:cNvPr>
            <p:cNvSpPr txBox="1"/>
            <p:nvPr/>
          </p:nvSpPr>
          <p:spPr>
            <a:xfrm>
              <a:off x="5268948" y="2021493"/>
              <a:ext cx="617477" cy="252000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solidFill>
                    <a:srgbClr val="2624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Actes</a:t>
              </a:r>
              <a:endParaRPr lang="es-ES" dirty="0">
                <a:solidFill>
                  <a:srgbClr val="2624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val 26">
            <a:extLst>
              <a:ext uri="{FF2B5EF4-FFF2-40B4-BE49-F238E27FC236}">
                <a16:creationId xmlns:a16="http://schemas.microsoft.com/office/drawing/2014/main" id="{FCAF37F7-A13B-FE69-CAA7-1807F468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771525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FF06BA9F-902F-5646-EBC5-C0988397F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4" y="113094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5F9CFB-9420-F0E6-7FB2-4A62BC2D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125" y="915988"/>
            <a:ext cx="3337107" cy="28200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F9C22B-4908-38E0-ADAD-E202C277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319" y="2021493"/>
            <a:ext cx="4187079" cy="29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5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</a:t>
            </a:r>
            <a:r>
              <a:rPr lang="ca-ES" sz="2000" dirty="0">
                <a:cs typeface="Arial" panose="020B0604020202020204" pitchFamily="34" charset="0"/>
              </a:rPr>
              <a:t> (iii)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76F1BE3E-2476-5750-D28A-FF143A52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683277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44" y="1350150"/>
            <a:ext cx="3483989" cy="26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11" y="922926"/>
            <a:ext cx="2357635" cy="41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4281045" y="2942477"/>
            <a:ext cx="2485439" cy="19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A77A11DE-FD78-8197-E787-CFE38735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8" y="95284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</a:t>
            </a:r>
            <a:r>
              <a:rPr lang="ca-ES" sz="2000" dirty="0">
                <a:cs typeface="Arial" panose="020B0604020202020204" pitchFamily="34" charset="0"/>
              </a:rPr>
              <a:t> (iv)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6B7FC77E-98BD-B54A-E239-9E5FA501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682005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1628116" y="924909"/>
            <a:ext cx="3015779" cy="3188612"/>
            <a:chOff x="-982420" y="116632"/>
            <a:chExt cx="4808184" cy="508373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7"/>
              <a:ext cx="4808184" cy="331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14F15BE-A86F-896A-8C14-13ED34BA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8" y="951569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1835304" y="1447457"/>
            <a:ext cx="3579073" cy="3322188"/>
            <a:chOff x="2010528" y="1052512"/>
            <a:chExt cx="5453406" cy="5061993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3165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4698302" y="1299769"/>
            <a:ext cx="3078434" cy="3125466"/>
            <a:chOff x="5176707" y="1174397"/>
            <a:chExt cx="3714008" cy="377075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25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sz="750" dirty="0">
                  <a:latin typeface="Arial" panose="020B0604020202020204" pitchFamily="34" charset="0"/>
                </a:rPr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5176108" y="1900961"/>
            <a:ext cx="2882943" cy="3050527"/>
            <a:chOff x="7436064" y="701737"/>
            <a:chExt cx="5357574" cy="566900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860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750" dirty="0">
                  <a:latin typeface="Arial" panose="020B0604020202020204" pitchFamily="34" charset="0"/>
                </a:rPr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temps real</a:t>
            </a:r>
          </a:p>
          <a:p>
            <a:pPr marL="0" indent="0" algn="l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Tècnica: logística, legal/normativa, politològica/filosòfica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Orientada a resultats: no especular, no reobrir debats</a:t>
            </a:r>
          </a:p>
          <a:p>
            <a:pPr marL="0" indent="0" algn="l">
              <a:buNone/>
            </a:pPr>
            <a:r>
              <a:rPr lang="ca-ES" sz="19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</a:p>
          <a:p>
            <a:pPr marL="285750" lvl="1" indent="-285750">
              <a:buClr>
                <a:schemeClr val="tx1"/>
              </a:buClr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 assertiva i constructiva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72EB0D2-B6A4-1EC7-DF2D-B3AA3C8E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882" y="711777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03230B9E-DAB8-F59C-D832-693F84FF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883" y="986273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09D18AC-133C-2CFB-F06B-6124292AD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ula 3">
            <a:extLst>
              <a:ext uri="{FF2B5EF4-FFF2-40B4-BE49-F238E27FC236}">
                <a16:creationId xmlns:a16="http://schemas.microsoft.com/office/drawing/2014/main" id="{F92599EC-F6E7-A534-78CD-9A19ED287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26766"/>
              </p:ext>
            </p:extLst>
          </p:nvPr>
        </p:nvGraphicFramePr>
        <p:xfrm>
          <a:off x="1562308" y="1233931"/>
          <a:ext cx="3882813" cy="385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555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232225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368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2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1000" marR="54000" marT="27000" marB="27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6026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1000" marR="54000" marT="27000" marB="27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C865D2-866E-392B-99FC-010E18573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Col·legis electorals i procediment de vot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i seguretat sanitària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</a:p>
          <a:p>
            <a:pPr marL="0" indent="0" algn="l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l’empoderament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/>
        </p:nvGraphicFramePr>
        <p:xfrm>
          <a:off x="1844696" y="3702544"/>
          <a:ext cx="5454608" cy="1209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652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363652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611069"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59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marL="68580" marR="68580" marT="34290" marB="34290" anchor="ctr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  <p:sp>
        <p:nvSpPr>
          <p:cNvPr id="4" name="Oval 26">
            <a:extLst>
              <a:ext uri="{FF2B5EF4-FFF2-40B4-BE49-F238E27FC236}">
                <a16:creationId xmlns:a16="http://schemas.microsoft.com/office/drawing/2014/main" id="{DF53596F-B812-5F00-1011-4E6E36DB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8" y="1009858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71A2112F-AF1E-98C0-8A11-4C500035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284354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52" y="992036"/>
            <a:ext cx="3510106" cy="36578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81" y="1202560"/>
            <a:ext cx="3913453" cy="3877495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62F803BC-3A85-49E9-CE39-46072B0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794536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46F8E54-7F2C-035E-4B85-01A4B213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060956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2" y="1439289"/>
            <a:ext cx="3623004" cy="35311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670" y="1705709"/>
            <a:ext cx="4011954" cy="33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1645497" y="1211043"/>
            <a:ext cx="6172247" cy="1449896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L’Administració com a plataforma</a:t>
            </a:r>
            <a:br>
              <a:rPr lang="ca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3F11DA8-5358-53C5-4AF9-9A874EA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72963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61" y="1892839"/>
            <a:ext cx="5675633" cy="1964642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2687914" y="1990555"/>
            <a:ext cx="4973191" cy="2319628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51" y="1625628"/>
            <a:ext cx="3074354" cy="30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C0EEA1F-E5A0-3C13-0AD3-B1BC6502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99605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 err="1">
                <a:cs typeface="Arial" panose="020B0604020202020204" pitchFamily="34" charset="0"/>
              </a:rPr>
              <a:t>Estratègia</a:t>
            </a:r>
            <a:r>
              <a:rPr lang="es-ES" dirty="0">
                <a:cs typeface="Arial" panose="020B0604020202020204" pitchFamily="34" charset="0"/>
              </a:rPr>
              <a:t> per una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96" y="1244599"/>
            <a:ext cx="5136204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definició, no es pot planificar… però es pot catalitzar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6EAA174-17CB-9242-AE4D-4B5C2319DE99}"/>
              </a:ext>
            </a:extLst>
          </p:cNvPr>
          <p:cNvGrpSpPr/>
          <p:nvPr/>
        </p:nvGrpSpPr>
        <p:grpSpPr>
          <a:xfrm>
            <a:off x="6098693" y="2683573"/>
            <a:ext cx="1088233" cy="1246930"/>
            <a:chOff x="6732240" y="2643138"/>
            <a:chExt cx="1450977" cy="1662573"/>
          </a:xfrm>
        </p:grpSpPr>
        <p:sp>
          <p:nvSpPr>
            <p:cNvPr id="5" name="QuadreDeText 110">
              <a:extLst>
                <a:ext uri="{FF2B5EF4-FFF2-40B4-BE49-F238E27FC236}">
                  <a16:creationId xmlns:a16="http://schemas.microsoft.com/office/drawing/2014/main" id="{14B8B3E5-0517-2538-169D-0C43830EF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6" name="QuadreDeText 110">
              <a:extLst>
                <a:ext uri="{FF2B5EF4-FFF2-40B4-BE49-F238E27FC236}">
                  <a16:creationId xmlns:a16="http://schemas.microsoft.com/office/drawing/2014/main" id="{31C0420D-E0C4-8454-95A4-67BE99985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/>
                <a:t>Mèdia</a:t>
              </a:r>
              <a:endParaRPr lang="ca-ES" altLang="ca-ES" sz="900" b="1" dirty="0"/>
            </a:p>
          </p:txBody>
        </p:sp>
        <p:sp>
          <p:nvSpPr>
            <p:cNvPr id="7" name="QuadreDeText 110">
              <a:extLst>
                <a:ext uri="{FF2B5EF4-FFF2-40B4-BE49-F238E27FC236}">
                  <a16:creationId xmlns:a16="http://schemas.microsoft.com/office/drawing/2014/main" id="{4FAE9428-16AF-6AA9-4356-7B82A545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Experts</a:t>
              </a:r>
            </a:p>
          </p:txBody>
        </p:sp>
        <p:sp>
          <p:nvSpPr>
            <p:cNvPr id="8" name="QuadreDeText 110">
              <a:extLst>
                <a:ext uri="{FF2B5EF4-FFF2-40B4-BE49-F238E27FC236}">
                  <a16:creationId xmlns:a16="http://schemas.microsoft.com/office/drawing/2014/main" id="{3BCB03F4-F632-664C-C6C9-3F4FFDCAB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Ciutadans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2EB15D-C41E-7C52-19AD-164B2CC81AE5}"/>
              </a:ext>
            </a:extLst>
          </p:cNvPr>
          <p:cNvGrpSpPr/>
          <p:nvPr/>
        </p:nvGrpSpPr>
        <p:grpSpPr>
          <a:xfrm>
            <a:off x="4562176" y="2816148"/>
            <a:ext cx="1088231" cy="1030304"/>
            <a:chOff x="3641031" y="2732652"/>
            <a:chExt cx="1450975" cy="1373738"/>
          </a:xfrm>
        </p:grpSpPr>
        <p:sp>
          <p:nvSpPr>
            <p:cNvPr id="19" name="QuadreDeText 110">
              <a:extLst>
                <a:ext uri="{FF2B5EF4-FFF2-40B4-BE49-F238E27FC236}">
                  <a16:creationId xmlns:a16="http://schemas.microsoft.com/office/drawing/2014/main" id="{73421570-7C75-AD48-0378-3632913C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20" name="QuadreDeText 110">
              <a:extLst>
                <a:ext uri="{FF2B5EF4-FFF2-40B4-BE49-F238E27FC236}">
                  <a16:creationId xmlns:a16="http://schemas.microsoft.com/office/drawing/2014/main" id="{486CBED6-3D3B-92BA-D54A-57CECB43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900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QuadreDeText 110">
              <a:extLst>
                <a:ext uri="{FF2B5EF4-FFF2-40B4-BE49-F238E27FC236}">
                  <a16:creationId xmlns:a16="http://schemas.microsoft.com/office/drawing/2014/main" id="{A1DF32B8-C681-4F8D-2A3C-E6B46805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A5EEF6-7A10-65EC-E2BE-193474E3523C}"/>
              </a:ext>
            </a:extLst>
          </p:cNvPr>
          <p:cNvGrpSpPr/>
          <p:nvPr/>
        </p:nvGrpSpPr>
        <p:grpSpPr>
          <a:xfrm>
            <a:off x="4562176" y="4276405"/>
            <a:ext cx="1088231" cy="702078"/>
            <a:chOff x="3641031" y="5013176"/>
            <a:chExt cx="1450975" cy="936104"/>
          </a:xfrm>
        </p:grpSpPr>
        <p:sp>
          <p:nvSpPr>
            <p:cNvPr id="23" name="QuadreDeText 110">
              <a:extLst>
                <a:ext uri="{FF2B5EF4-FFF2-40B4-BE49-F238E27FC236}">
                  <a16:creationId xmlns:a16="http://schemas.microsoft.com/office/drawing/2014/main" id="{3C83FC15-2974-AD06-E4F3-8CE313679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Locals electorals</a:t>
              </a:r>
            </a:p>
          </p:txBody>
        </p:sp>
        <p:sp>
          <p:nvSpPr>
            <p:cNvPr id="24" name="QuadreDeText 110">
              <a:extLst>
                <a:ext uri="{FF2B5EF4-FFF2-40B4-BE49-F238E27FC236}">
                  <a16:creationId xmlns:a16="http://schemas.microsoft.com/office/drawing/2014/main" id="{192E2549-8F01-A56E-611C-0AB8B60AC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900" b="1" dirty="0"/>
                <a:t>Ajuntaments</a:t>
              </a:r>
            </a:p>
          </p:txBody>
        </p:sp>
      </p:grp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BE5E12DE-E4E2-976E-7AE1-E7602D8F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176" y="2007083"/>
            <a:ext cx="1088231" cy="37911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BA6A90A-8DFB-6C35-D8AC-952DFFF0DDFE}"/>
              </a:ext>
            </a:extLst>
          </p:cNvPr>
          <p:cNvGrpSpPr/>
          <p:nvPr/>
        </p:nvGrpSpPr>
        <p:grpSpPr>
          <a:xfrm>
            <a:off x="1736012" y="2203261"/>
            <a:ext cx="2377878" cy="2613204"/>
            <a:chOff x="762651" y="2338589"/>
            <a:chExt cx="3170504" cy="3484272"/>
          </a:xfrm>
        </p:grpSpPr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95A55AED-C927-F7C2-4C03-73B11B0F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sz="900" dirty="0"/>
                <a:t>D</a:t>
              </a:r>
              <a:r>
                <a:rPr lang="ca-ES" altLang="ca-ES" sz="900" dirty="0" err="1"/>
                <a:t>ades</a:t>
              </a:r>
              <a:endParaRPr lang="ca-ES" altLang="ca-ES" sz="900" dirty="0"/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F09BB3F7-52E6-C36C-F90C-FD68560B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Informació</a:t>
              </a:r>
            </a:p>
          </p:txBody>
        </p:sp>
        <p:sp>
          <p:nvSpPr>
            <p:cNvPr id="29" name="QuadreDeText 110">
              <a:extLst>
                <a:ext uri="{FF2B5EF4-FFF2-40B4-BE49-F238E27FC236}">
                  <a16:creationId xmlns:a16="http://schemas.microsoft.com/office/drawing/2014/main" id="{712A210F-0FEB-FC86-5201-6BD74711C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Actualització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591800D-1A0E-0AFF-AF67-1332B6882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Protocols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487BF71B-4A8A-4505-751B-4610FB3CA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Anàlisi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20ADC15F-547B-E707-9960-AEC3D2F8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Escolta activa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A686EE92-7E6C-2EA2-E32E-D71DD710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Auditoria interna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06CD93FD-0DC6-C511-CC6D-E6FADE59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Retiment de comptes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04EE8789-2D1C-A73E-FBE0-1DAB23A7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Contra-desinformació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EA182C97-60CF-C273-3BB5-A2DEFC9E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Personalització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35B6A410-3069-24D2-5127-A601A2E4A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Prescripció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BB174637-FDEA-7E2C-F7A3-A88C791C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Contrast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2918EF03-0774-7A66-8B72-A841A3F48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Coneixement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6287D0C3-239D-F7D3-23CD-B7DE267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/>
                <a:t>Confiança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56D8B834-21D1-5649-227B-01A80BAD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sz="900" dirty="0" err="1"/>
                <a:t>Desinterme-diació</a:t>
              </a:r>
              <a:endParaRPr lang="ca-ES" altLang="ca-ES" sz="900" dirty="0"/>
            </a:p>
          </p:txBody>
        </p:sp>
      </p:grpSp>
      <p:sp>
        <p:nvSpPr>
          <p:cNvPr id="10" name="Oval 26">
            <a:extLst>
              <a:ext uri="{FF2B5EF4-FFF2-40B4-BE49-F238E27FC236}">
                <a16:creationId xmlns:a16="http://schemas.microsoft.com/office/drawing/2014/main" id="{C14057A5-5F34-33E0-EB54-41B39D6F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47652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3430D0AF-5690-BCFE-198F-5876C6DA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74294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12" name="Oval 26">
            <a:extLst>
              <a:ext uri="{FF2B5EF4-FFF2-40B4-BE49-F238E27FC236}">
                <a16:creationId xmlns:a16="http://schemas.microsoft.com/office/drawing/2014/main" id="{D6A6AA58-A9EF-C0FB-96AA-DADA4C32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2017261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1568489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dirty="0">
                <a:cs typeface="Arial" panose="020B0604020202020204" pitchFamily="34" charset="0"/>
              </a:rPr>
              <a:t>El </a:t>
            </a:r>
            <a:r>
              <a:rPr lang="es-ES" dirty="0" err="1">
                <a:cs typeface="Arial" panose="020B0604020202020204" pitchFamily="34" charset="0"/>
              </a:rPr>
              <a:t>nucli</a:t>
            </a:r>
            <a:r>
              <a:rPr lang="es-ES" dirty="0">
                <a:cs typeface="Arial" panose="020B0604020202020204" pitchFamily="34" charset="0"/>
              </a:rPr>
              <a:t> de la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br>
              <a:rPr lang="es-ES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806449"/>
            <a:ext cx="7295204" cy="35306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única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missatges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E6A538-6F6E-4CCF-0155-5C8F762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55" y="1447626"/>
            <a:ext cx="2177394" cy="35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F7DA98-D67C-DD85-6749-B83A7BA598DB}"/>
              </a:ext>
            </a:extLst>
          </p:cNvPr>
          <p:cNvSpPr txBox="1"/>
          <p:nvPr/>
        </p:nvSpPr>
        <p:spPr>
          <a:xfrm rot="16200000">
            <a:off x="6471117" y="2822432"/>
            <a:ext cx="306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25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525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FE788-9829-AB9A-80A5-CF08BFF8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65" y="2333597"/>
            <a:ext cx="4003316" cy="10938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7D4E-4FEA-F99C-F516-A979A838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37" y="3403903"/>
            <a:ext cx="4003316" cy="1364625"/>
          </a:xfrm>
          <a:prstGeom prst="rect">
            <a:avLst/>
          </a:prstGeom>
        </p:spPr>
      </p:pic>
      <p:sp>
        <p:nvSpPr>
          <p:cNvPr id="2" name="Oval 26">
            <a:extLst>
              <a:ext uri="{FF2B5EF4-FFF2-40B4-BE49-F238E27FC236}">
                <a16:creationId xmlns:a16="http://schemas.microsoft.com/office/drawing/2014/main" id="{5BFDF6F4-FE6D-2CE8-BD37-A30A073A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652273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C381541F-10BC-B050-8D31-0100F142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918693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38402E3E-0840-3F04-6624-EA678612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529" y="1193013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1568089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Proximitat</a:t>
            </a:r>
            <a:r>
              <a:rPr lang="pt-BR" dirty="0">
                <a:cs typeface="Arial" panose="020B0604020202020204" pitchFamily="34" charset="0"/>
              </a:rPr>
              <a:t>, confiança, resposta</a:t>
            </a:r>
            <a:br>
              <a:rPr lang="pt-BR" dirty="0">
                <a:cs typeface="Arial" panose="020B0604020202020204" pitchFamily="34" charset="0"/>
              </a:rPr>
            </a:br>
            <a:endParaRPr lang="ca-ES" dirty="0"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952AE2-15D6-98B2-714C-865C6296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7349" y="339806"/>
            <a:ext cx="3925952" cy="5078317"/>
          </a:xfrm>
          <a:prstGeom prst="rect">
            <a:avLst/>
          </a:prstGeom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EC6A8F0C-826E-ED86-1187-7E784D00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834" y="774490"/>
            <a:ext cx="2198471" cy="242904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Qualitat </a:t>
            </a:r>
            <a:r>
              <a:rPr lang="ca-ES" sz="1200" b="1" cap="all" dirty="0" err="1">
                <a:solidFill>
                  <a:schemeClr val="bg1"/>
                </a:solidFill>
                <a:latin typeface="Arial" panose="020B0604020202020204" pitchFamily="34" charset="0"/>
              </a:rPr>
              <a:t>democràt</a:t>
            </a:r>
            <a:r>
              <a:rPr lang="ca-ES" sz="1200" b="1" cap="all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918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4E4E69-CCED-FCE4-3131-85EE7E04F4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14842"/>
            <a:ext cx="6170485" cy="3554819"/>
          </a:xfrm>
        </p:spPr>
        <p:txBody>
          <a:bodyPr/>
          <a:lstStyle/>
          <a:p>
            <a:r>
              <a:rPr lang="pt-BR" dirty="0" err="1"/>
              <a:t>Reflexions</a:t>
            </a:r>
            <a:r>
              <a:rPr lang="pt-BR" dirty="0"/>
              <a:t> </a:t>
            </a:r>
            <a:r>
              <a:rPr lang="pt-BR" dirty="0" err="1"/>
              <a:t>finals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 err="1"/>
              <a:t>Institucions</a:t>
            </a:r>
            <a:r>
              <a:rPr lang="pt-BR" dirty="0"/>
              <a:t> com a plataforma,</a:t>
            </a:r>
            <a:br>
              <a:rPr lang="pt-BR" dirty="0"/>
            </a:br>
            <a:r>
              <a:rPr lang="pt-BR" dirty="0"/>
              <a:t>Governança Pública com </a:t>
            </a:r>
            <a:r>
              <a:rPr lang="pt-BR" dirty="0" err="1"/>
              <a:t>Ecosistema</a:t>
            </a:r>
            <a:r>
              <a:rPr lang="pt-BR" dirty="0"/>
              <a:t> 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56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sz="3000" dirty="0">
                <a:cs typeface="Arial" panose="020B0604020202020204" pitchFamily="34" charset="0"/>
              </a:rPr>
              <a:t>L’entorn com enemic, l’entorn com governança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Tres fases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Disseny: ser obert, </a:t>
            </a:r>
            <a:r>
              <a:rPr lang="ca-ES" sz="1650" dirty="0" err="1">
                <a:solidFill>
                  <a:srgbClr val="001789"/>
                </a:solidFill>
                <a:latin typeface="Arial" panose="020B0604020202020204" pitchFamily="34" charset="0"/>
              </a:rPr>
              <a:t>col·laboratiu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, anomenar i emmarcar bé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Implementar: treballar el consens, </a:t>
            </a:r>
            <a:r>
              <a:rPr lang="ca-ES" sz="1650" dirty="0" err="1">
                <a:solidFill>
                  <a:srgbClr val="001789"/>
                </a:solidFill>
                <a:latin typeface="Arial" panose="020B0604020202020204" pitchFamily="34" charset="0"/>
              </a:rPr>
              <a:t>empoderar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els actors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Explicar: ser defensiu (protegir </a:t>
            </a:r>
            <a:r>
              <a:rPr lang="ca-ES" sz="1650" dirty="0">
                <a:solidFill>
                  <a:srgbClr val="00676C"/>
                </a:solidFill>
                <a:latin typeface="Arial" panose="020B0604020202020204" pitchFamily="34" charset="0"/>
              </a:rPr>
              <a:t>equip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i projecte)</a:t>
            </a:r>
          </a:p>
          <a:p>
            <a:pPr marL="257175" lvl="1" indent="-257175">
              <a:buClr>
                <a:schemeClr val="tx1"/>
              </a:buClr>
            </a:pPr>
            <a:endParaRPr 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Claus per la legitimitat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Planificar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amb (molta) antelació, dominar el tema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Marcar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el ritme, el to i el nivell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Transparència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radical, esdevenir una autoritat</a:t>
            </a:r>
          </a:p>
          <a:p>
            <a:pPr marL="257175" lvl="1" indent="-257175">
              <a:buClr>
                <a:schemeClr val="tx1"/>
              </a:buClr>
            </a:pP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Anticipar-se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 als temes i problemes, no deixar espai pels dubtes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Aconseguir una </a:t>
            </a:r>
            <a:r>
              <a:rPr lang="ca-ES" sz="1650" dirty="0">
                <a:solidFill>
                  <a:srgbClr val="001789"/>
                </a:solidFill>
                <a:latin typeface="Arial" panose="020B0604020202020204" pitchFamily="34" charset="0"/>
              </a:rPr>
              <a:t>posició privilegiada</a:t>
            </a:r>
            <a:r>
              <a:rPr lang="ca-ES" sz="1650" dirty="0">
                <a:solidFill>
                  <a:srgbClr val="000000"/>
                </a:solidFill>
                <a:latin typeface="Arial" panose="020B0604020202020204" pitchFamily="34" charset="0"/>
              </a:rPr>
              <a:t>, no deixar espai a la desinformació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57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 err="1">
                <a:cs typeface="Arial" panose="020B0604020202020204" pitchFamily="34" charset="0"/>
              </a:rPr>
              <a:t>Tecnopolítica</a:t>
            </a:r>
            <a:r>
              <a:rPr lang="ca-ES" dirty="0">
                <a:cs typeface="Arial" panose="020B0604020202020204" pitchFamily="34" charset="0"/>
              </a:rPr>
              <a:t>: una definició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un nou context, habilitat i potenciat per les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TIC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els seus actors apunten a majors cotes de llibertat, apoderament i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governança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transforma les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pràctiques democràtiques 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tradicionals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manera d'abordar la política a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múltiples escales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profundament arrelada en la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comunitat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objectius intermedis que afecten el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disseny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de protocols i processos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concurrència de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múltiples actors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disseny altament </a:t>
            </a:r>
            <a:r>
              <a:rPr lang="ca-ES" sz="1800" b="1" dirty="0">
                <a:solidFill>
                  <a:srgbClr val="001789"/>
                </a:solidFill>
                <a:latin typeface="Arial" panose="020B0604020202020204" pitchFamily="34" charset="0"/>
              </a:rPr>
              <a:t>granular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</a:rPr>
              <a:t> de tasques i nivells de participació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21227" y="4775277"/>
            <a:ext cx="1804690" cy="14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750" dirty="0" err="1">
                <a:solidFill>
                  <a:srgbClr val="000000"/>
                </a:solidFill>
                <a:latin typeface="Arial" panose="020B0604020202020204" pitchFamily="34" charset="0"/>
              </a:rPr>
              <a:t>Kurban</a:t>
            </a:r>
            <a:r>
              <a:rPr lang="es-ES" altLang="ca-ES" sz="750" dirty="0">
                <a:solidFill>
                  <a:srgbClr val="000000"/>
                </a:solidFill>
                <a:latin typeface="Arial" panose="020B0604020202020204" pitchFamily="34" charset="0"/>
              </a:rPr>
              <a:t>, Peña-López, </a:t>
            </a:r>
            <a:r>
              <a:rPr lang="es-ES" altLang="ca-ES" sz="750" dirty="0" err="1">
                <a:solidFill>
                  <a:srgbClr val="000000"/>
                </a:solidFill>
                <a:latin typeface="Arial" panose="020B0604020202020204" pitchFamily="34" charset="0"/>
              </a:rPr>
              <a:t>Haberer</a:t>
            </a:r>
            <a:r>
              <a:rPr lang="es-ES" altLang="ca-ES" sz="750" dirty="0">
                <a:solidFill>
                  <a:srgbClr val="000000"/>
                </a:solidFill>
                <a:latin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18306582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L'ecosistema de governança pública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Un ecosistema de governança pública és un sistema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tecnopolític</a:t>
            </a: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auto-organitzat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autopoiètic</a:t>
            </a: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replicable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 i escalable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que articula actors, espais i instruments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al voltant d'un conjunt d'infraestructures obertes i distribuïdes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riques en coneixement </a:t>
            </a:r>
          </a:p>
          <a:p>
            <a:pPr marL="257175" lvl="1" indent="-257175">
              <a:buClr>
                <a:schemeClr val="tx1"/>
              </a:buClr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per a la presa de decisions col·lectives.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F8A09A-5789-5834-C796-8500DF20F6E4}"/>
              </a:ext>
            </a:extLst>
          </p:cNvPr>
          <p:cNvSpPr/>
          <p:nvPr/>
        </p:nvSpPr>
        <p:spPr bwMode="auto">
          <a:xfrm>
            <a:off x="5304054" y="1312771"/>
            <a:ext cx="2594980" cy="944166"/>
          </a:xfrm>
          <a:prstGeom prst="rect">
            <a:avLst/>
          </a:prstGeom>
          <a:solidFill>
            <a:srgbClr val="001789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es-ES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987578-0F18-2C09-E450-23D7D9F16C5D}"/>
              </a:ext>
            </a:extLst>
          </p:cNvPr>
          <p:cNvSpPr/>
          <p:nvPr/>
        </p:nvSpPr>
        <p:spPr bwMode="auto">
          <a:xfrm>
            <a:off x="5304054" y="2379460"/>
            <a:ext cx="2594980" cy="944166"/>
          </a:xfrm>
          <a:prstGeom prst="rect">
            <a:avLst/>
          </a:prstGeom>
          <a:solidFill>
            <a:srgbClr val="001789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endParaRPr lang="es-ES" sz="24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8CDF9C9-E03C-EE38-D490-BCD5C4DB0D52}"/>
              </a:ext>
            </a:extLst>
          </p:cNvPr>
          <p:cNvSpPr/>
          <p:nvPr/>
        </p:nvSpPr>
        <p:spPr bwMode="auto">
          <a:xfrm>
            <a:off x="5304054" y="3446148"/>
            <a:ext cx="2594980" cy="944166"/>
          </a:xfrm>
          <a:prstGeom prst="rect">
            <a:avLst/>
          </a:prstGeom>
          <a:solidFill>
            <a:srgbClr val="001789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3AFD88-8B94-7277-DC79-EFADB131774C}"/>
              </a:ext>
            </a:extLst>
          </p:cNvPr>
          <p:cNvSpPr/>
          <p:nvPr/>
        </p:nvSpPr>
        <p:spPr bwMode="auto">
          <a:xfrm>
            <a:off x="1912692" y="1312771"/>
            <a:ext cx="2594980" cy="944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738FA6-BA29-3A8E-9A4A-534B2DF35BAB}"/>
              </a:ext>
            </a:extLst>
          </p:cNvPr>
          <p:cNvSpPr/>
          <p:nvPr/>
        </p:nvSpPr>
        <p:spPr bwMode="auto">
          <a:xfrm>
            <a:off x="1912692" y="2379460"/>
            <a:ext cx="2594980" cy="944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747F22-214C-213A-E1E9-6A566B9F8867}"/>
              </a:ext>
            </a:extLst>
          </p:cNvPr>
          <p:cNvSpPr/>
          <p:nvPr/>
        </p:nvSpPr>
        <p:spPr bwMode="auto">
          <a:xfrm>
            <a:off x="1912692" y="3446148"/>
            <a:ext cx="2594980" cy="9441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noProof="0" dirty="0" err="1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Resultatas</a:t>
            </a:r>
            <a:endParaRPr lang="es-ES" sz="2400" noProof="0" dirty="0">
              <a:solidFill>
                <a:srgbClr val="001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695BEDD-F5C4-807B-FDB8-EAB9CF465DC8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 bwMode="auto">
          <a:xfrm>
            <a:off x="4507672" y="3918231"/>
            <a:ext cx="796382" cy="0"/>
          </a:xfrm>
          <a:prstGeom prst="straightConnector1">
            <a:avLst/>
          </a:prstGeom>
          <a:ln w="127000">
            <a:solidFill>
              <a:srgbClr val="0017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36C20E9-81E2-23EC-B876-77A0ED54029A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 bwMode="auto">
          <a:xfrm>
            <a:off x="4507672" y="1784854"/>
            <a:ext cx="796382" cy="0"/>
          </a:xfrm>
          <a:prstGeom prst="straightConnector1">
            <a:avLst/>
          </a:prstGeom>
          <a:ln w="127000">
            <a:solidFill>
              <a:srgbClr val="0017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B008022-ADAA-C456-CD21-20EBEF52A43B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4507672" y="2851543"/>
            <a:ext cx="796382" cy="0"/>
          </a:xfrm>
          <a:prstGeom prst="straightConnector1">
            <a:avLst/>
          </a:prstGeom>
          <a:ln w="127000">
            <a:solidFill>
              <a:srgbClr val="00178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5025F6-C886-6785-1F1A-54BF4CB5D6A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292333"/>
            <a:ext cx="6170485" cy="1477328"/>
          </a:xfrm>
        </p:spPr>
        <p:txBody>
          <a:bodyPr/>
          <a:lstStyle/>
          <a:p>
            <a:r>
              <a:rPr lang="pt-BR" dirty="0" err="1"/>
              <a:t>Què</a:t>
            </a:r>
            <a:r>
              <a:rPr lang="pt-BR" dirty="0"/>
              <a:t> podem </a:t>
            </a:r>
            <a:r>
              <a:rPr lang="pt-BR" dirty="0" err="1"/>
              <a:t>fer</a:t>
            </a:r>
            <a:r>
              <a:rPr lang="pt-BR" dirty="0"/>
              <a:t> </a:t>
            </a:r>
            <a:r>
              <a:rPr lang="pt-BR" dirty="0" err="1"/>
              <a:t>nosaltres</a:t>
            </a:r>
            <a:r>
              <a:rPr lang="pt-BR" dirty="0"/>
              <a:t> “</a:t>
            </a:r>
            <a:r>
              <a:rPr lang="pt-BR" dirty="0" err="1"/>
              <a:t>demà</a:t>
            </a:r>
            <a:r>
              <a:rPr lang="pt-BR" dirty="0"/>
              <a:t>”?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60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Governança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B5915BF-2BE2-631B-D6DB-29D39640BF00}"/>
              </a:ext>
            </a:extLst>
          </p:cNvPr>
          <p:cNvSpPr txBox="1">
            <a:spLocks/>
          </p:cNvSpPr>
          <p:nvPr/>
        </p:nvSpPr>
        <p:spPr bwMode="auto">
          <a:xfrm>
            <a:off x="1569396" y="1203325"/>
            <a:ext cx="6850704" cy="36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Construir internament la tasca i l’espai de “pensar”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</a:t>
            </a:r>
            <a:r>
              <a:rPr lang="ca-ES" sz="20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operativa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pel </a:t>
            </a:r>
            <a:r>
              <a:rPr lang="ca-ES" sz="20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Unitat de gestió del canvi: Tothom reflexiona, planifica i impulsa el canvi, però algú n’és </a:t>
            </a:r>
            <a:r>
              <a:rPr lang="ca-ES" sz="20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pel canvi: espais, pressupost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pel canvi: planificació, calendari, fases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080E64-C471-706C-E538-825C9B9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9EBD76-D7AC-BDFB-6C66-E16A58C3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</a:t>
            </a:r>
            <a:r>
              <a:rPr lang="ca-ES">
                <a:cs typeface="Arial" panose="020B0604020202020204" pitchFamily="34" charset="0"/>
              </a:rPr>
              <a:t>: Organització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10B9C23-C4F4-5070-E7B7-77A7CF29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13" y="1203325"/>
            <a:ext cx="7316787" cy="3571875"/>
          </a:xfrm>
        </p:spPr>
        <p:txBody>
          <a:bodyPr>
            <a:noAutofit/>
          </a:bodyPr>
          <a:lstStyle/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1789"/>
                </a:solidFill>
                <a:latin typeface="Arial" panose="020B0604020202020204" pitchFamily="34" charset="0"/>
              </a:rPr>
              <a:t>Construir xarxa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, determinant els codis, els canals, els protocols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Aportar-hi recursos, equitat, neutralitat, garanties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Disseny centralitzat, execució distribuïda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Donar </a:t>
            </a:r>
            <a:r>
              <a:rPr lang="ca-ES" sz="2000" dirty="0">
                <a:solidFill>
                  <a:srgbClr val="001789"/>
                </a:solidFill>
                <a:latin typeface="Arial" panose="020B0604020202020204" pitchFamily="34" charset="0"/>
              </a:rPr>
              <a:t>context</a:t>
            </a: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, crear infraestructura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Infraestructures obertes: dades, informació, tecnologia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Coneixement obert: metodologia, processos, protocols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Eines de coordinació</a:t>
            </a:r>
          </a:p>
          <a:p>
            <a:pPr marL="285750" lvl="1" indent="-2857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Eines de seguiment i avaluació</a:t>
            </a:r>
          </a:p>
          <a:p>
            <a:pPr marL="0" lvl="1">
              <a:buClr>
                <a:schemeClr val="tx1"/>
              </a:buClr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7175" lvl="1" indent="-257175">
              <a:buClr>
                <a:schemeClr val="tx1"/>
              </a:buClr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37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9A3F9-D9F4-9148-A97E-EBFE537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B3BDDE-60CB-BB40-76E4-BF58D370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Qualitat democràtica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E61708-86DE-35C6-B7C7-54C445F28C7A}"/>
              </a:ext>
            </a:extLst>
          </p:cNvPr>
          <p:cNvSpPr txBox="1">
            <a:spLocks/>
          </p:cNvSpPr>
          <p:nvPr/>
        </p:nvSpPr>
        <p:spPr bwMode="auto">
          <a:xfrm>
            <a:off x="1569396" y="1203325"/>
            <a:ext cx="7234008" cy="28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àgores, donar veu, facilitar la </a:t>
            </a:r>
            <a:r>
              <a:rPr lang="ca-ES" sz="1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ca-ES" sz="1800" dirty="0">
                <a:solidFill>
                  <a:srgbClr val="001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facilitar, dinamitzar, articular, vertebrar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altLang="ca-E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5609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9C8A3A-D092-511A-64A3-52B9B0B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185A76-EAE7-B965-C5F4-76E1430A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Qualitat en la gestió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A702CC5-C614-2702-2B96-B5BA100BDC8E}"/>
              </a:ext>
            </a:extLst>
          </p:cNvPr>
          <p:cNvSpPr txBox="1">
            <a:spLocks/>
          </p:cNvSpPr>
          <p:nvPr/>
        </p:nvSpPr>
        <p:spPr bwMode="auto">
          <a:xfrm>
            <a:off x="1569395" y="1203325"/>
            <a:ext cx="7295203" cy="36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dades, informació, coneixement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actors i les seves relacions, mapar els sistemes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escenaris possibles i fer-los probables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resultats, efectes i impactes 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d’efectes i impactes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diagnosis de consens via anomenat i emmarcat 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orientats a missions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portafolis</a:t>
            </a:r>
          </a:p>
          <a:p>
            <a:pPr marL="257175" lvl="1" indent="-257175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84433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14293C-1824-36A6-459A-0E737A2E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63B24A-8E6D-F610-4341-A01C589D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Processos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238CD914-1D6E-D062-3EE9-7ED3A6ACBB7D}"/>
              </a:ext>
            </a:extLst>
          </p:cNvPr>
          <p:cNvSpPr txBox="1">
            <a:spLocks/>
          </p:cNvSpPr>
          <p:nvPr/>
        </p:nvSpPr>
        <p:spPr bwMode="auto">
          <a:xfrm>
            <a:off x="1569396" y="1203325"/>
            <a:ext cx="6660204" cy="36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col·laboració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Basades en dades, projectes, objectius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endParaRPr lang="ca-ES" alt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8922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Demà: Talent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96" y="1227468"/>
            <a:ext cx="7295204" cy="3530601"/>
          </a:xfrm>
        </p:spPr>
        <p:txBody>
          <a:bodyPr>
            <a:noAutofit/>
          </a:bodyPr>
          <a:lstStyle/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Convertir el coneixement present en patrimoni històric</a:t>
            </a:r>
          </a:p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Donar suport a identitats participatives</a:t>
            </a:r>
          </a:p>
          <a:p>
            <a:pPr marL="457200" lvl="1" indent="-45720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608B-CA1C-3A77-65F2-D5E4DAD7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BD3E54-B218-4BC4-BD23-16B1E73BCB5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69374" y="2984831"/>
            <a:ext cx="6170485" cy="784830"/>
          </a:xfrm>
        </p:spPr>
        <p:txBody>
          <a:bodyPr/>
          <a:lstStyle/>
          <a:p>
            <a:r>
              <a:rPr lang="es-ES" dirty="0" err="1"/>
              <a:t>Bibliografia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2730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</a:t>
            </a:r>
            <a:r>
              <a:rPr lang="en-US" altLang="ca-ES" dirty="0" err="1">
                <a:cs typeface="Arial" panose="020B0604020202020204" pitchFamily="34" charset="0"/>
              </a:rPr>
              <a:t>i</a:t>
            </a:r>
            <a:r>
              <a:rPr lang="en-US" altLang="ca-ES" dirty="0">
                <a:cs typeface="Arial" panose="020B0604020202020204" pitchFamily="34" charset="0"/>
              </a:rPr>
              <a:t>):</a:t>
            </a:r>
            <a:br>
              <a:rPr lang="en-US" altLang="ca-ES" dirty="0">
                <a:cs typeface="Arial" panose="020B0604020202020204" pitchFamily="34" charset="0"/>
              </a:rPr>
            </a:br>
            <a:r>
              <a:rPr lang="en-US" altLang="ca-ES" dirty="0">
                <a:cs typeface="Arial" panose="020B0604020202020204" pitchFamily="34" charset="0"/>
              </a:rPr>
              <a:t>Nova Governança Pública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Bryson, J.M., Crosby, B.C. &amp; Bloomberg, L. (2014).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”. A 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74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 (1), 445-456. Indianapolis: Wiley.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Denhardt, R.B. &amp; Denhardt, J.V. (2000).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60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 (6), 549-559. Indianapolis: Wiley.</a:t>
            </a:r>
            <a:endParaRPr lang="ca-ES" sz="12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Krogh, A.H. &amp; Triantafillou, P. (2024).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Public Management Review, 26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 (10), 3040–3056. London: Routledge.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Mazzucato, M. &amp; Ryan-Collins, J. (2022).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Journal of Economic Policy Reform, 25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 (4), 345-360. Abingdon: Taylor &amp; Francis.</a:t>
            </a:r>
          </a:p>
          <a:p>
            <a:pPr algn="l"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Osborne, S.P. (Ed.) (2010). 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. London: Routledge.</a:t>
            </a:r>
            <a:endParaRPr lang="ca-ES" sz="1200" dirty="0"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Torfing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, J. &amp; Triantafillou, P. (2013).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International Review of Public Administration, 18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 (2), 9-25. Abingdon: Taylor &amp; Francis.</a:t>
            </a:r>
          </a:p>
          <a:p>
            <a:pPr algn="l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3F030-B3CA-D8A9-0F07-61B9029C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453DC29-D844-322F-F5AC-CC4C9A08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(ii):</a:t>
            </a:r>
            <a:br>
              <a:rPr lang="en-US" altLang="ca-ES" dirty="0">
                <a:cs typeface="Arial" panose="020B0604020202020204" pitchFamily="34" charset="0"/>
              </a:rPr>
            </a:br>
            <a:r>
              <a:rPr lang="en-US" altLang="ca-ES" dirty="0" err="1">
                <a:cs typeface="Arial" panose="020B0604020202020204" pitchFamily="34" charset="0"/>
              </a:rPr>
              <a:t>Polítiques</a:t>
            </a:r>
            <a:r>
              <a:rPr lang="en-US" altLang="ca-ES" dirty="0">
                <a:cs typeface="Arial" panose="020B0604020202020204" pitchFamily="34" charset="0"/>
              </a:rPr>
              <a:t> </a:t>
            </a:r>
            <a:r>
              <a:rPr lang="en-US" altLang="ca-ES" dirty="0" err="1">
                <a:cs typeface="Arial" panose="020B0604020202020204" pitchFamily="34" charset="0"/>
              </a:rPr>
              <a:t>públiques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37BC79-FB06-6691-68BF-0CF7E4C3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 algn="l">
              <a:defRPr/>
            </a:pPr>
            <a:r>
              <a:rPr lang="es-ES" sz="1200" dirty="0">
                <a:solidFill>
                  <a:srgbClr val="57252F"/>
                </a:solidFill>
                <a:latin typeface="Arial" panose="020B0604020202020204" pitchFamily="34" charset="0"/>
              </a:rPr>
              <a:t>Blasco, J.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 (2009). </a:t>
            </a:r>
            <a:r>
              <a:rPr lang="es-E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200" i="1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Guia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pràctica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3.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Col·lecció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guies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pràctiques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avaluació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de polítiques públiques. Barcelona: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endParaRPr lang="es-E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James, T.S. &amp;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Alihodzic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, S. (2020).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Election Law Journal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, 19 (3), 344-362. New Rochelle: Mary Ann Liebert, Inc., publishers</a:t>
            </a:r>
          </a:p>
          <a:p>
            <a:pPr>
              <a:defRPr/>
            </a:pP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Kurban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</a:rPr>
              <a:t>, C., Peña-López, I. &amp;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Haberer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</a:rPr>
              <a:t>, M. (2017). “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technopolitics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A conceptual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ca-ES" sz="1200" i="1" dirty="0">
                <a:solidFill>
                  <a:schemeClr val="tx1"/>
                </a:solidFill>
                <a:latin typeface="Arial" panose="020B0604020202020204" pitchFamily="34" charset="0"/>
              </a:rPr>
              <a:t>IDP. Revista de Internet, </a:t>
            </a:r>
            <a:r>
              <a:rPr lang="ca-E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Derecho</a:t>
            </a:r>
            <a:r>
              <a:rPr lang="ca-E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Ciencia</a:t>
            </a:r>
            <a:r>
              <a:rPr lang="ca-ES" sz="12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Política, 24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</a:rPr>
              <a:t>. Barcelona: Universitat Oberta de Catalunya.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Omidyar Group (2019).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1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. Redwood City: The Omidyar Group</a:t>
            </a:r>
          </a:p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</a:rPr>
              <a:t>Rittel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, H.W.J. &amp; Webber, M.M. (1973). “</a:t>
            </a:r>
            <a:r>
              <a:rPr lang="en-US" sz="1200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</a:rPr>
              <a:t>Policy Sciences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, 4 (2), 155-169. Boston: Springer International Publishing</a:t>
            </a:r>
          </a:p>
          <a:p>
            <a:pPr>
              <a:defRPr/>
            </a:pPr>
            <a:endParaRPr lang="ca-E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9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C29A3-2F4E-7957-5721-C29255B2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Tabla 45">
            <a:extLst>
              <a:ext uri="{FF2B5EF4-FFF2-40B4-BE49-F238E27FC236}">
                <a16:creationId xmlns:a16="http://schemas.microsoft.com/office/drawing/2014/main" id="{2424C1B7-55F0-A3F8-5644-8AE8E6EED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205400"/>
              </p:ext>
            </p:extLst>
          </p:nvPr>
        </p:nvGraphicFramePr>
        <p:xfrm>
          <a:off x="1554766" y="1234550"/>
          <a:ext cx="2106215" cy="350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(iii):</a:t>
            </a:r>
            <a:br>
              <a:rPr lang="en-US" altLang="ca-ES" dirty="0">
                <a:cs typeface="Arial" panose="020B0604020202020204" pitchFamily="34" charset="0"/>
              </a:rPr>
            </a:br>
            <a:r>
              <a:rPr lang="en-US" altLang="ca-ES" dirty="0">
                <a:cs typeface="Arial" panose="020B0604020202020204" pitchFamily="34" charset="0"/>
              </a:rPr>
              <a:t>De </a:t>
            </a:r>
            <a:r>
              <a:rPr lang="en-US" altLang="ca-ES" dirty="0" err="1">
                <a:cs typeface="Arial" panose="020B0604020202020204" pitchFamily="34" charset="0"/>
              </a:rPr>
              <a:t>l’autor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(2018). “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Laboratorio de Aragón Gobierno Abierto (Ed.), 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instituciones desde dentro. Hacking </a:t>
            </a:r>
            <a:r>
              <a:rPr lang="es-ES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Book, Capítulo 11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113-124. Zaragoza: LAAAB, Gobierno de Aragón.</a:t>
            </a:r>
          </a:p>
          <a:p>
            <a:pPr algn="l"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 </a:t>
            </a:r>
            <a:r>
              <a:rPr lang="es-ES" sz="1200" i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200" i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Huygens Editorial</a:t>
            </a: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 “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ES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d'Economia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193-208. Barcelona: Generalitat de Catalunya.</a:t>
            </a:r>
          </a:p>
          <a:p>
            <a:pPr algn="l"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es-ES" sz="1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Reniu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Vilamala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 &amp; Meseguer, J.V. (Eds.), 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de problemas retorcidos mediante aproximaciones de Gobierno Abierto. El caso de las Elecciones al </a:t>
            </a:r>
            <a:r>
              <a:rPr lang="es-ES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durante la COVID19</a:t>
            </a:r>
          </a:p>
          <a:p>
            <a:pPr algn="l">
              <a:defRPr/>
            </a:pP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Governança Pública aplicada: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de caixa d’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pública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r>
              <a:rPr lang="pt-BR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1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es-E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7603099-D1D1-9D56-010B-12D11AE4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9D13DE-211B-F7F0-F35D-8AE442D0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Gràcies</a:t>
            </a:r>
            <a:r>
              <a:rPr lang="en-US" altLang="ca-ES" dirty="0">
                <a:cs typeface="Arial" panose="020B0604020202020204" pitchFamily="34" charset="0"/>
                <a:sym typeface="Symbol" panose="05050102010706020507" pitchFamily="18" charset="2"/>
              </a:rPr>
              <a:t>!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D04BE9D-757B-F74D-F79B-BCDADB95F05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70038" y="1244600"/>
            <a:ext cx="445507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600" b="1" noProof="1"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600" b="1" noProof="1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a-ES" altLang="ca-ES" sz="1600" noProof="1">
                <a:latin typeface="Arial" panose="020B0604020202020204" pitchFamily="34" charset="0"/>
              </a:rPr>
              <a:t>Peña-López, I. (2026). </a:t>
            </a:r>
            <a:r>
              <a:rPr lang="es-ES" altLang="ca-ES" sz="1600" i="1" dirty="0" err="1">
                <a:latin typeface="Arial" panose="020B0604020202020204" pitchFamily="34" charset="0"/>
              </a:rPr>
              <a:t>Participació</a:t>
            </a:r>
            <a:r>
              <a:rPr lang="es-ES" altLang="ca-ES" sz="1600" i="1" dirty="0"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latin typeface="Arial" panose="020B0604020202020204" pitchFamily="34" charset="0"/>
              </a:rPr>
              <a:t>ciutadana</a:t>
            </a:r>
            <a:r>
              <a:rPr lang="es-ES" altLang="ca-ES" sz="1600" i="1" dirty="0">
                <a:latin typeface="Arial" panose="020B0604020202020204" pitchFamily="34" charset="0"/>
              </a:rPr>
              <a:t>: </a:t>
            </a:r>
            <a:r>
              <a:rPr lang="es-ES" altLang="ca-ES" sz="1600" i="1" dirty="0" err="1">
                <a:latin typeface="Arial" panose="020B0604020202020204" pitchFamily="34" charset="0"/>
              </a:rPr>
              <a:t>on</a:t>
            </a:r>
            <a:r>
              <a:rPr lang="es-ES" altLang="ca-ES" sz="1600" i="1" dirty="0"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latin typeface="Arial" panose="020B0604020202020204" pitchFamily="34" charset="0"/>
              </a:rPr>
              <a:t>som</a:t>
            </a:r>
            <a:r>
              <a:rPr lang="es-ES" altLang="ca-ES" sz="1600" i="1" dirty="0">
                <a:latin typeface="Arial" panose="020B0604020202020204" pitchFamily="34" charset="0"/>
              </a:rPr>
              <a:t> i </a:t>
            </a:r>
            <a:r>
              <a:rPr lang="es-ES" altLang="ca-ES" sz="1600" i="1" dirty="0" err="1">
                <a:latin typeface="Arial" panose="020B0604020202020204" pitchFamily="34" charset="0"/>
              </a:rPr>
              <a:t>cap</a:t>
            </a:r>
            <a:r>
              <a:rPr lang="es-ES" altLang="ca-ES" sz="1600" i="1" dirty="0"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latin typeface="Arial" panose="020B0604020202020204" pitchFamily="34" charset="0"/>
              </a:rPr>
              <a:t>on</a:t>
            </a:r>
            <a:r>
              <a:rPr lang="es-ES" altLang="ca-ES" sz="1600" i="1" dirty="0">
                <a:latin typeface="Arial" panose="020B0604020202020204" pitchFamily="34" charset="0"/>
              </a:rPr>
              <a:t> </a:t>
            </a:r>
            <a:r>
              <a:rPr lang="es-ES" altLang="ca-ES" sz="1600" i="1" dirty="0" err="1">
                <a:latin typeface="Arial" panose="020B0604020202020204" pitchFamily="34" charset="0"/>
              </a:rPr>
              <a:t>anem</a:t>
            </a:r>
            <a:r>
              <a:rPr lang="es-ES" altLang="ca-ES" sz="1600" i="1">
                <a:latin typeface="Arial" panose="020B0604020202020204" pitchFamily="34" charset="0"/>
              </a:rPr>
              <a:t>? </a:t>
            </a:r>
            <a:r>
              <a:rPr lang="es-ES" altLang="ca-ES" sz="1600" i="1" dirty="0" err="1">
                <a:latin typeface="Arial" panose="020B0604020202020204" pitchFamily="34" charset="0"/>
              </a:rPr>
              <a:t>Ecosistemes</a:t>
            </a:r>
            <a:r>
              <a:rPr lang="es-ES" altLang="ca-ES" sz="1600" i="1" dirty="0">
                <a:latin typeface="Arial" panose="020B0604020202020204" pitchFamily="34" charset="0"/>
              </a:rPr>
              <a:t> per </a:t>
            </a:r>
            <a:r>
              <a:rPr lang="es-ES" altLang="ca-ES" sz="1600" i="1" dirty="0" err="1">
                <a:latin typeface="Arial" panose="020B0604020202020204" pitchFamily="34" charset="0"/>
              </a:rPr>
              <a:t>l’interès</a:t>
            </a:r>
            <a:r>
              <a:rPr lang="es-ES" altLang="ca-ES" sz="1600" i="1" dirty="0">
                <a:latin typeface="Arial" panose="020B0604020202020204" pitchFamily="34" charset="0"/>
              </a:rPr>
              <a:t> general</a:t>
            </a:r>
            <a:r>
              <a:rPr lang="es-ES" altLang="ca-ES" sz="1600" noProof="1">
                <a:latin typeface="Arial" panose="020B0604020202020204" pitchFamily="34" charset="0"/>
              </a:rPr>
              <a:t>.</a:t>
            </a:r>
            <a:br>
              <a:rPr lang="es-ES" altLang="ca-ES" sz="1600" noProof="1">
                <a:latin typeface="Arial" panose="020B0604020202020204" pitchFamily="34" charset="0"/>
              </a:rPr>
            </a:br>
            <a:r>
              <a:rPr lang="es-ES" altLang="ca-ES" sz="1600" noProof="1">
                <a:latin typeface="Arial" panose="020B0604020202020204" pitchFamily="34" charset="0"/>
              </a:rPr>
              <a:t>Diploma d’especialització (Postgrau) en Administració Electrònica i Govern Obert al Món Local, 28 de gener de 2026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latin typeface="Arial" panose="020B0604020202020204" pitchFamily="34" charset="0"/>
              </a:rPr>
              <a:t>Girona: Universitat de Girona, Diputació de Girona, AOC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s-ES" altLang="ca-ES" sz="1800" noProof="1">
                <a:latin typeface="Arial" panose="020B0604020202020204" pitchFamily="34" charset="0"/>
                <a:hlinkClick r:id="rId3"/>
              </a:rPr>
              <a:t>https://https://w.ictlogy.net/6022</a:t>
            </a:r>
            <a:endParaRPr lang="es-ES" altLang="ca-ES" sz="1800" noProof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s-ES" altLang="ca-ES" sz="1600" noProof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b="1" noProof="1">
                <a:latin typeface="Arial" panose="020B0604020202020204" pitchFamily="34" charset="0"/>
              </a:rPr>
              <a:t>Per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600" noProof="1">
                <a:latin typeface="Arial" panose="020B0604020202020204" pitchFamily="34" charset="0"/>
              </a:rPr>
              <a:t>http://</a:t>
            </a:r>
            <a:r>
              <a:rPr lang="es-ES" altLang="ca-ES" sz="1600" dirty="0" err="1">
                <a:latin typeface="Arial" panose="020B0604020202020204" pitchFamily="34" charset="0"/>
              </a:rPr>
              <a:t>contacte.i</a:t>
            </a:r>
            <a:r>
              <a:rPr lang="es-ES" altLang="ca-ES" sz="1600" noProof="1"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600" noProof="1"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A5AED4-D4F1-6B74-892D-48D31856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755" y="4476652"/>
            <a:ext cx="2270349" cy="5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latin typeface="Arial" panose="020B0604020202020204" pitchFamily="34" charset="0"/>
              </a:rPr>
              <a:t>Tota la </a:t>
            </a:r>
            <a:r>
              <a:rPr lang="es-ES" altLang="ca-ES" sz="600" dirty="0" err="1"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latin typeface="Arial" panose="020B0604020202020204" pitchFamily="34" charset="0"/>
              </a:rPr>
              <a:t> presentada en </a:t>
            </a:r>
            <a:r>
              <a:rPr lang="es-ES" altLang="ca-ES" sz="600" dirty="0" err="1">
                <a:latin typeface="Arial" panose="020B0604020202020204" pitchFamily="34" charset="0"/>
              </a:rPr>
              <a:t>aquest</a:t>
            </a:r>
            <a:r>
              <a:rPr lang="es-ES" altLang="ca-ES" sz="600" dirty="0"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latin typeface="Arial" panose="020B0604020202020204" pitchFamily="34" charset="0"/>
              </a:rPr>
              <a:t>document</a:t>
            </a:r>
            <a:r>
              <a:rPr lang="es-ES" altLang="ca-ES" sz="600" dirty="0">
                <a:latin typeface="Arial" panose="020B0604020202020204" pitchFamily="34" charset="0"/>
              </a:rPr>
              <a:t> es troba sota una </a:t>
            </a:r>
            <a:r>
              <a:rPr lang="es-ES" altLang="ca-ES" sz="600" dirty="0" err="1">
                <a:latin typeface="Arial" panose="020B0604020202020204" pitchFamily="34" charset="0"/>
              </a:rPr>
              <a:t>Llicència</a:t>
            </a:r>
            <a:r>
              <a:rPr lang="es-ES" altLang="ca-ES" sz="600" dirty="0"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latin typeface="Arial" panose="020B0604020202020204" pitchFamily="34" charset="0"/>
              </a:rPr>
              <a:t>Creative</a:t>
            </a:r>
            <a:r>
              <a:rPr lang="es-ES" altLang="ca-ES" sz="600" dirty="0"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latin typeface="Arial" panose="020B0604020202020204" pitchFamily="34" charset="0"/>
              </a:rPr>
              <a:t>Commons</a:t>
            </a:r>
            <a:r>
              <a:rPr lang="es-ES" altLang="ca-ES" sz="600" dirty="0">
                <a:latin typeface="Arial" panose="020B0604020202020204" pitchFamily="34" charset="0"/>
              </a:rPr>
              <a:t> del </a:t>
            </a:r>
            <a:r>
              <a:rPr lang="es-ES" altLang="ca-ES" sz="600" dirty="0" err="1">
                <a:latin typeface="Arial" panose="020B0604020202020204" pitchFamily="34" charset="0"/>
              </a:rPr>
              <a:t>tipus</a:t>
            </a:r>
            <a:endParaRPr lang="es-ES" altLang="ca-ES" sz="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 err="1">
                <a:latin typeface="Arial" panose="020B0604020202020204" pitchFamily="34" charset="0"/>
              </a:rPr>
              <a:t>Reconeixement</a:t>
            </a:r>
            <a:r>
              <a:rPr lang="es-ES" altLang="ca-ES" sz="600" dirty="0"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latin typeface="Arial" panose="020B0604020202020204" pitchFamily="34" charset="0"/>
              </a:rPr>
              <a:t>Per a </a:t>
            </a:r>
            <a:r>
              <a:rPr lang="es-ES" altLang="ca-ES" sz="600" dirty="0" err="1">
                <a:latin typeface="Arial" panose="020B0604020202020204" pitchFamily="34" charset="0"/>
              </a:rPr>
              <a:t>més</a:t>
            </a:r>
            <a:r>
              <a:rPr lang="es-ES" altLang="ca-ES" sz="600" dirty="0"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latin typeface="Arial" panose="020B0604020202020204" pitchFamily="34" charset="0"/>
              </a:rPr>
              <a:t>informació</a:t>
            </a:r>
            <a:r>
              <a:rPr lang="es-ES" altLang="ca-ES" sz="600" dirty="0">
                <a:latin typeface="Arial" panose="020B0604020202020204" pitchFamily="34" charset="0"/>
              </a:rPr>
              <a:t> </a:t>
            </a:r>
            <a:r>
              <a:rPr lang="es-ES" altLang="ca-ES" sz="600" dirty="0" err="1">
                <a:latin typeface="Arial" panose="020B0604020202020204" pitchFamily="34" charset="0"/>
              </a:rPr>
              <a:t>visiteu</a:t>
            </a:r>
            <a:endParaRPr lang="es-ES" altLang="ca-ES" sz="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600" dirty="0"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600" dirty="0">
              <a:latin typeface="Arial" panose="020B0604020202020204" pitchFamily="34" charset="0"/>
            </a:endParaRPr>
          </a:p>
        </p:txBody>
      </p:sp>
      <p:pic>
        <p:nvPicPr>
          <p:cNvPr id="6" name="Picture 14" descr="cc-by-nc">
            <a:extLst>
              <a:ext uri="{FF2B5EF4-FFF2-40B4-BE49-F238E27FC236}">
                <a16:creationId xmlns:a16="http://schemas.microsoft.com/office/drawing/2014/main" id="{F7694F4F-5793-F42F-DA7F-E8A24B33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02" y="4578305"/>
            <a:ext cx="929853" cy="32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Código QR&#10;&#10;El contenido generado por IA puede ser incorrecto.">
            <a:extLst>
              <a:ext uri="{FF2B5EF4-FFF2-40B4-BE49-F238E27FC236}">
                <a16:creationId xmlns:a16="http://schemas.microsoft.com/office/drawing/2014/main" id="{97CE7D05-C41D-EF24-E06F-3EA95F69E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77" y="12033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8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Resultats, efectes, impactes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AC03A-F9FD-3B9F-5D69-DF4DF17F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6442"/>
              </p:ext>
            </p:extLst>
          </p:nvPr>
        </p:nvGraphicFramePr>
        <p:xfrm>
          <a:off x="1554766" y="1234550"/>
          <a:ext cx="6318645" cy="35079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15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106215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106215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sz="10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sz="10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0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2885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1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ca-ES" dirty="0"/>
              <a:t>De la funció pública</a:t>
            </a:r>
            <a:endParaRPr lang="ca-ES" dirty="0">
              <a:sym typeface="Symbol" panose="05050102010706020507" pitchFamily="18" charset="2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CFD68A1-68CF-E145-4F11-C08AAE11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3" name="Taula 3">
            <a:extLst>
              <a:ext uri="{FF2B5EF4-FFF2-40B4-BE49-F238E27FC236}">
                <a16:creationId xmlns:a16="http://schemas.microsoft.com/office/drawing/2014/main" id="{39028696-6BE8-FC3F-33E2-4268AAA6B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55696"/>
              </p:ext>
            </p:extLst>
          </p:nvPr>
        </p:nvGraphicFramePr>
        <p:xfrm>
          <a:off x="1555220" y="1202071"/>
          <a:ext cx="4558597" cy="3898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989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273660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2159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9881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3101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5965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9825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1997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3305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1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6197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332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05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35138" marR="35138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78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1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47479" marR="47479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3995</Words>
  <Application>Microsoft Office PowerPoint</Application>
  <PresentationFormat>Presentación en pantalla (16:9)</PresentationFormat>
  <Paragraphs>1024</Paragraphs>
  <Slides>71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1" baseType="lpstr">
      <vt:lpstr>Arial</vt:lpstr>
      <vt:lpstr>Calibri</vt:lpstr>
      <vt:lpstr>Courier New</vt:lpstr>
      <vt:lpstr>Georgia</vt:lpstr>
      <vt:lpstr>OpenSansRegular</vt:lpstr>
      <vt:lpstr>Symbol</vt:lpstr>
      <vt:lpstr>Times New Roman</vt:lpstr>
      <vt:lpstr>Wingdings</vt:lpstr>
      <vt:lpstr>Wingdings 2</vt:lpstr>
      <vt:lpstr>Office Theme</vt:lpstr>
      <vt:lpstr>La participació ciutadana: on som i cap on anem?</vt:lpstr>
      <vt:lpstr>Presentación de PowerPoint</vt:lpstr>
      <vt:lpstr>Resultats</vt:lpstr>
      <vt:lpstr>De la funció pública</vt:lpstr>
      <vt:lpstr>Governar sistemes</vt:lpstr>
      <vt:lpstr>Canvis a l’entorn</vt:lpstr>
      <vt:lpstr>Resultats</vt:lpstr>
      <vt:lpstr>Resultats, efectes, impactes</vt:lpstr>
      <vt:lpstr>De la funció pública</vt:lpstr>
      <vt:lpstr>De la funció pública al servei públic</vt:lpstr>
      <vt:lpstr>Governar sistemes</vt:lpstr>
      <vt:lpstr>Governar sistemes, Governança d’ecosistemes</vt:lpstr>
      <vt:lpstr>Presentación de PowerPoint</vt:lpstr>
      <vt:lpstr>Partenariats público-social- privats </vt:lpstr>
      <vt:lpstr>Polítiques orientades a missions (i)</vt:lpstr>
      <vt:lpstr>Polítiques orientades a missions (ii)</vt:lpstr>
      <vt:lpstr>Polítiques orientades a missions (iii)</vt:lpstr>
      <vt:lpstr>Polítiques orientades a missions (iv)</vt:lpstr>
      <vt:lpstr>Presentación de PowerPoint</vt:lpstr>
      <vt:lpstr>El context del 14F</vt:lpstr>
      <vt:lpstr>Complexitat a les Eleccions COVID</vt:lpstr>
      <vt:lpstr>Incertesa a les Eleccions COVID</vt:lpstr>
      <vt:lpstr>Límits i reptes de l’organització</vt:lpstr>
      <vt:lpstr>Canvis a l’entorn</vt:lpstr>
      <vt:lpstr>Presentación de PowerPoint</vt:lpstr>
      <vt:lpstr>Problema complex, components “simples”</vt:lpstr>
      <vt:lpstr>Estratègia: moments</vt:lpstr>
      <vt:lpstr>Estratègia: visions i actius</vt:lpstr>
      <vt:lpstr>Estratègia: mapa d’actors</vt:lpstr>
      <vt:lpstr>Estratègia: els escenaris</vt:lpstr>
      <vt:lpstr>Presentación de PowerPoint</vt:lpstr>
      <vt:lpstr>Estratègia: els dispositius</vt:lpstr>
      <vt:lpstr>Dispositius sectorials i transversals</vt:lpstr>
      <vt:lpstr>Dispositiu COVID-19</vt:lpstr>
      <vt:lpstr>Presentación de PowerPoint</vt:lpstr>
      <vt:lpstr>Els eixos</vt:lpstr>
      <vt:lpstr>Els estadis</vt:lpstr>
      <vt:lpstr>Els escenaris</vt:lpstr>
      <vt:lpstr>Els escenaris</vt:lpstr>
      <vt:lpstr>Els escenaris</vt:lpstr>
      <vt:lpstr>Els escenaris</vt:lpstr>
      <vt:lpstr>Quadre de comandament</vt:lpstr>
      <vt:lpstr>Presentación de PowerPoint</vt:lpstr>
      <vt:lpstr>El govern obert com paradigma</vt:lpstr>
      <vt:lpstr>Transparència com a input (i)</vt:lpstr>
      <vt:lpstr>Transparència com a input (ii) </vt:lpstr>
      <vt:lpstr>Transparència com a input (iii) </vt:lpstr>
      <vt:lpstr>Transparència com a input (iv) </vt:lpstr>
      <vt:lpstr>L’Administració com a plataforma </vt:lpstr>
      <vt:lpstr>L’Administració com a plataforma </vt:lpstr>
      <vt:lpstr>L’Administració com a plataforma </vt:lpstr>
      <vt:lpstr>L’Administració com a plataforma </vt:lpstr>
      <vt:lpstr>Estratègia per una comunicació transmèdia</vt:lpstr>
      <vt:lpstr>El nucli de la comunicació transmèdia </vt:lpstr>
      <vt:lpstr>Proximitat, confiança, resposta </vt:lpstr>
      <vt:lpstr>Presentación de PowerPoint</vt:lpstr>
      <vt:lpstr>L’entorn com enemic, l’entorn com governança</vt:lpstr>
      <vt:lpstr>Tecnopolítica: una definició</vt:lpstr>
      <vt:lpstr>L'ecosistema de governança pública</vt:lpstr>
      <vt:lpstr>Presentación de PowerPoint</vt:lpstr>
      <vt:lpstr>Demà: Governança</vt:lpstr>
      <vt:lpstr>Demà: Organització</vt:lpstr>
      <vt:lpstr>Demà: Qualitat democràtica</vt:lpstr>
      <vt:lpstr>Demà: Qualitat en la gestió</vt:lpstr>
      <vt:lpstr>Demà: Processos</vt:lpstr>
      <vt:lpstr>Demà: Talent</vt:lpstr>
      <vt:lpstr>Presentación de PowerPoint</vt:lpstr>
      <vt:lpstr>Bibliografia (i): Nova Governança Pública</vt:lpstr>
      <vt:lpstr>Bibliografia (ii): Polítiques públiques</vt:lpstr>
      <vt:lpstr>Bibliografia (iii): De l’autor</vt:lpstr>
      <vt:lpstr>Gràcies!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 ciutadana: on som i cap on anem?. Ecosistemes per l’interès general</dc:title>
  <dc:subject/>
  <dc:creator>Ismael Peña-López</dc:creator>
  <cp:keywords/>
  <dc:description/>
  <cp:lastModifiedBy>Ismael Peña-López</cp:lastModifiedBy>
  <cp:revision>57</cp:revision>
  <dcterms:created xsi:type="dcterms:W3CDTF">2018-01-24T11:26:28Z</dcterms:created>
  <dcterms:modified xsi:type="dcterms:W3CDTF">2026-01-28T11:30:32Z</dcterms:modified>
  <cp:category>participació, governança, ecosistemes, govern obert, transparència, universitat de girona, administració oberta de catalunya, diputació de girona</cp:category>
</cp:coreProperties>
</file>