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6" r:id="rId3"/>
    <p:sldId id="1047" r:id="rId4"/>
    <p:sldId id="1046" r:id="rId5"/>
    <p:sldId id="879" r:id="rId6"/>
    <p:sldId id="260" r:id="rId7"/>
    <p:sldId id="261" r:id="rId8"/>
    <p:sldId id="1055" r:id="rId9"/>
    <p:sldId id="953" r:id="rId10"/>
    <p:sldId id="1041" r:id="rId11"/>
    <p:sldId id="957" r:id="rId12"/>
    <p:sldId id="954" r:id="rId13"/>
    <p:sldId id="952" r:id="rId14"/>
    <p:sldId id="658" r:id="rId15"/>
    <p:sldId id="1049" r:id="rId16"/>
    <p:sldId id="1050" r:id="rId17"/>
    <p:sldId id="358" r:id="rId18"/>
    <p:sldId id="1051" r:id="rId19"/>
    <p:sldId id="1052" r:id="rId20"/>
    <p:sldId id="955" r:id="rId21"/>
    <p:sldId id="259" r:id="rId22"/>
    <p:sldId id="257" r:id="rId23"/>
    <p:sldId id="258" r:id="rId24"/>
    <p:sldId id="1044" r:id="rId25"/>
    <p:sldId id="1056" r:id="rId26"/>
    <p:sldId id="1058" r:id="rId27"/>
    <p:sldId id="1059" r:id="rId28"/>
    <p:sldId id="264" r:id="rId29"/>
  </p:sldIdLst>
  <p:sldSz cx="12192000" cy="6858000"/>
  <p:notesSz cx="6858000" cy="9144000"/>
  <p:embeddedFontLs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Hanken Grotesk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10">
          <p15:clr>
            <a:srgbClr val="A4A3A4"/>
          </p15:clr>
        </p15:guide>
        <p15:guide id="2" pos="3840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orient="horz" pos="1080">
          <p15:clr>
            <a:srgbClr val="A4A3A4"/>
          </p15:clr>
        </p15:guide>
        <p15:guide id="5" orient="horz" pos="1430">
          <p15:clr>
            <a:srgbClr val="A4A3A4"/>
          </p15:clr>
        </p15:guide>
        <p15:guide id="6" pos="529" userDrawn="1">
          <p15:clr>
            <a:srgbClr val="A4A3A4"/>
          </p15:clr>
        </p15:guide>
        <p15:guide id="7" pos="7500">
          <p15:clr>
            <a:srgbClr val="A4A3A4"/>
          </p15:clr>
        </p15:guide>
        <p15:guide id="8" pos="7310">
          <p15:clr>
            <a:srgbClr val="A4A3A4"/>
          </p15:clr>
        </p15:guide>
        <p15:guide id="9" orient="horz" pos="550" userDrawn="1">
          <p15:clr>
            <a:srgbClr val="A4A3A4"/>
          </p15:clr>
        </p15:guide>
        <p15:guide id="10" pos="257" userDrawn="1">
          <p15:clr>
            <a:srgbClr val="A4A3A4"/>
          </p15:clr>
        </p15:guide>
        <p15:guide id="11" orient="horz" pos="187" userDrawn="1">
          <p15:clr>
            <a:srgbClr val="A4A3A4"/>
          </p15:clr>
        </p15:guide>
        <p15:guide id="12" orient="horz" pos="799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m5Hzl/8PYZrMNHH6tTAhS0F9S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6C"/>
    <a:srgbClr val="C9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F8D30C-2C61-4F5C-918F-CEB0931D11B2}" v="98" dt="2026-01-26T20:01:11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02" y="108"/>
      </p:cViewPr>
      <p:guideLst>
        <p:guide orient="horz" pos="2010"/>
        <p:guide pos="3840"/>
        <p:guide pos="415"/>
        <p:guide orient="horz" pos="1080"/>
        <p:guide orient="horz" pos="1430"/>
        <p:guide pos="529"/>
        <p:guide pos="7500"/>
        <p:guide pos="7310"/>
        <p:guide orient="horz" pos="550"/>
        <p:guide pos="257"/>
        <p:guide orient="horz" pos="187"/>
        <p:guide orient="horz" pos="7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mael Peña-López" userId="ad50cde2fbdf5e5c" providerId="LiveId" clId="{3DE42B17-4F12-42A7-9C00-DB1921462E0E}"/>
    <pc:docChg chg="undo redo custSel addSld delSld modSld sldOrd modMainMaster">
      <pc:chgData name="Ismael Peña-López" userId="ad50cde2fbdf5e5c" providerId="LiveId" clId="{3DE42B17-4F12-42A7-9C00-DB1921462E0E}" dt="2026-01-26T20:04:04.319" v="4962" actId="20577"/>
      <pc:docMkLst>
        <pc:docMk/>
      </pc:docMkLst>
      <pc:sldChg chg="modSp mod">
        <pc:chgData name="Ismael Peña-López" userId="ad50cde2fbdf5e5c" providerId="LiveId" clId="{3DE42B17-4F12-42A7-9C00-DB1921462E0E}" dt="2026-01-26T20:04:04.319" v="4962" actId="20577"/>
        <pc:sldMkLst>
          <pc:docMk/>
          <pc:sldMk cId="0" sldId="256"/>
        </pc:sldMkLst>
        <pc:spChg chg="mod">
          <ac:chgData name="Ismael Peña-López" userId="ad50cde2fbdf5e5c" providerId="LiveId" clId="{3DE42B17-4F12-42A7-9C00-DB1921462E0E}" dt="2026-01-26T20:04:04.319" v="4962" actId="20577"/>
          <ac:spMkLst>
            <pc:docMk/>
            <pc:sldMk cId="0" sldId="256"/>
            <ac:spMk id="55" creationId="{00000000-0000-0000-0000-000000000000}"/>
          </ac:spMkLst>
        </pc:spChg>
      </pc:sldChg>
      <pc:sldChg chg="addSp delSp modSp mod">
        <pc:chgData name="Ismael Peña-López" userId="ad50cde2fbdf5e5c" providerId="LiveId" clId="{3DE42B17-4F12-42A7-9C00-DB1921462E0E}" dt="2026-01-26T20:01:14.030" v="4959" actId="20577"/>
        <pc:sldMkLst>
          <pc:docMk/>
          <pc:sldMk cId="0" sldId="264"/>
        </pc:sldMkLst>
        <pc:spChg chg="add mod">
          <ac:chgData name="Ismael Peña-López" userId="ad50cde2fbdf5e5c" providerId="LiveId" clId="{3DE42B17-4F12-42A7-9C00-DB1921462E0E}" dt="2026-01-26T19:53:32.211" v="4831" actId="1038"/>
          <ac:spMkLst>
            <pc:docMk/>
            <pc:sldMk cId="0" sldId="264"/>
            <ac:spMk id="2" creationId="{EE4F275E-7E53-6335-6891-8F18A3E2EF91}"/>
          </ac:spMkLst>
        </pc:spChg>
        <pc:spChg chg="add mod">
          <ac:chgData name="Ismael Peña-López" userId="ad50cde2fbdf5e5c" providerId="LiveId" clId="{3DE42B17-4F12-42A7-9C00-DB1921462E0E}" dt="2026-01-26T20:01:14.030" v="4959" actId="20577"/>
          <ac:spMkLst>
            <pc:docMk/>
            <pc:sldMk cId="0" sldId="264"/>
            <ac:spMk id="4" creationId="{FC529887-3772-F67D-1C90-BE73939DFA01}"/>
          </ac:spMkLst>
        </pc:spChg>
        <pc:spChg chg="add del mod">
          <ac:chgData name="Ismael Peña-López" userId="ad50cde2fbdf5e5c" providerId="LiveId" clId="{3DE42B17-4F12-42A7-9C00-DB1921462E0E}" dt="2026-01-26T19:53:07.454" v="4728" actId="478"/>
          <ac:spMkLst>
            <pc:docMk/>
            <pc:sldMk cId="0" sldId="264"/>
            <ac:spMk id="5" creationId="{EED671C2-DD4A-2EF2-2D43-52BECC44E365}"/>
          </ac:spMkLst>
        </pc:spChg>
        <pc:spChg chg="add mod">
          <ac:chgData name="Ismael Peña-López" userId="ad50cde2fbdf5e5c" providerId="LiveId" clId="{3DE42B17-4F12-42A7-9C00-DB1921462E0E}" dt="2026-01-26T19:53:15.532" v="4755" actId="20577"/>
          <ac:spMkLst>
            <pc:docMk/>
            <pc:sldMk cId="0" sldId="264"/>
            <ac:spMk id="7" creationId="{44E92E68-BB9A-67D9-9E3E-325C7DE18EAA}"/>
          </ac:spMkLst>
        </pc:spChg>
        <pc:picChg chg="add mod">
          <ac:chgData name="Ismael Peña-López" userId="ad50cde2fbdf5e5c" providerId="LiveId" clId="{3DE42B17-4F12-42A7-9C00-DB1921462E0E}" dt="2026-01-26T19:53:32.211" v="4831" actId="1038"/>
          <ac:picMkLst>
            <pc:docMk/>
            <pc:sldMk cId="0" sldId="264"/>
            <ac:picMk id="3" creationId="{D738787F-B793-D23E-0C25-26B09B3BBC5F}"/>
          </ac:picMkLst>
        </pc:picChg>
        <pc:picChg chg="add del mod">
          <ac:chgData name="Ismael Peña-López" userId="ad50cde2fbdf5e5c" providerId="LiveId" clId="{3DE42B17-4F12-42A7-9C00-DB1921462E0E}" dt="2026-01-26T20:01:03.837" v="4957" actId="478"/>
          <ac:picMkLst>
            <pc:docMk/>
            <pc:sldMk cId="0" sldId="264"/>
            <ac:picMk id="6" creationId="{D6B1ED77-F6E3-BC04-2E7E-F0F19806CC72}"/>
          </ac:picMkLst>
        </pc:picChg>
        <pc:picChg chg="add mod">
          <ac:chgData name="Ismael Peña-López" userId="ad50cde2fbdf5e5c" providerId="LiveId" clId="{3DE42B17-4F12-42A7-9C00-DB1921462E0E}" dt="2026-01-26T20:00:24.544" v="4915"/>
          <ac:picMkLst>
            <pc:docMk/>
            <pc:sldMk cId="0" sldId="264"/>
            <ac:picMk id="8" creationId="{75434DC8-C239-24E5-1A4B-2407B9F32DAB}"/>
          </ac:picMkLst>
        </pc:picChg>
        <pc:picChg chg="add mod modCrop">
          <ac:chgData name="Ismael Peña-López" userId="ad50cde2fbdf5e5c" providerId="LiveId" clId="{3DE42B17-4F12-42A7-9C00-DB1921462E0E}" dt="2026-01-26T20:01:01.145" v="4956" actId="553"/>
          <ac:picMkLst>
            <pc:docMk/>
            <pc:sldMk cId="0" sldId="264"/>
            <ac:picMk id="10" creationId="{5AE5074C-FA95-2EFD-6F7F-5CEB94EB5E8F}"/>
          </ac:picMkLst>
        </pc:picChg>
      </pc:sldChg>
      <pc:sldChg chg="del">
        <pc:chgData name="Ismael Peña-López" userId="ad50cde2fbdf5e5c" providerId="LiveId" clId="{3DE42B17-4F12-42A7-9C00-DB1921462E0E}" dt="2026-01-26T19:50:53.600" v="4706" actId="47"/>
        <pc:sldMkLst>
          <pc:docMk/>
          <pc:sldMk cId="0" sldId="265"/>
        </pc:sldMkLst>
      </pc:sldChg>
      <pc:sldChg chg="addSp delSp modSp mod">
        <pc:chgData name="Ismael Peña-López" userId="ad50cde2fbdf5e5c" providerId="LiveId" clId="{3DE42B17-4F12-42A7-9C00-DB1921462E0E}" dt="2026-01-26T19:51:36.703" v="4719" actId="6549"/>
        <pc:sldMkLst>
          <pc:docMk/>
          <pc:sldMk cId="1540220547" sldId="954"/>
        </pc:sldMkLst>
        <pc:spChg chg="add mod">
          <ac:chgData name="Ismael Peña-López" userId="ad50cde2fbdf5e5c" providerId="LiveId" clId="{3DE42B17-4F12-42A7-9C00-DB1921462E0E}" dt="2026-01-26T19:51:36.703" v="4719" actId="6549"/>
          <ac:spMkLst>
            <pc:docMk/>
            <pc:sldMk cId="1540220547" sldId="954"/>
            <ac:spMk id="2" creationId="{C1FE16FB-9C66-70F5-6E57-213D0823EAD7}"/>
          </ac:spMkLst>
        </pc:spChg>
        <pc:spChg chg="del">
          <ac:chgData name="Ismael Peña-López" userId="ad50cde2fbdf5e5c" providerId="LiveId" clId="{3DE42B17-4F12-42A7-9C00-DB1921462E0E}" dt="2026-01-26T19:51:33.947" v="4718" actId="478"/>
          <ac:spMkLst>
            <pc:docMk/>
            <pc:sldMk cId="1540220547" sldId="954"/>
            <ac:spMk id="86" creationId="{65A964A5-9EF8-264D-41DD-410B31C69DAD}"/>
          </ac:spMkLst>
        </pc:spChg>
      </pc:sldChg>
      <pc:sldChg chg="addSp delSp modSp mod">
        <pc:chgData name="Ismael Peña-López" userId="ad50cde2fbdf5e5c" providerId="LiveId" clId="{3DE42B17-4F12-42A7-9C00-DB1921462E0E}" dt="2026-01-26T19:52:10.540" v="4726" actId="20577"/>
        <pc:sldMkLst>
          <pc:docMk/>
          <pc:sldMk cId="1683409714" sldId="955"/>
        </pc:sldMkLst>
        <pc:spChg chg="add mod">
          <ac:chgData name="Ismael Peña-López" userId="ad50cde2fbdf5e5c" providerId="LiveId" clId="{3DE42B17-4F12-42A7-9C00-DB1921462E0E}" dt="2026-01-26T19:51:02.341" v="4707"/>
          <ac:spMkLst>
            <pc:docMk/>
            <pc:sldMk cId="1683409714" sldId="955"/>
            <ac:spMk id="2" creationId="{547BFFFB-1EE4-6E52-C4C8-FE3B6563887E}"/>
          </ac:spMkLst>
        </pc:spChg>
        <pc:spChg chg="add mod">
          <ac:chgData name="Ismael Peña-López" userId="ad50cde2fbdf5e5c" providerId="LiveId" clId="{3DE42B17-4F12-42A7-9C00-DB1921462E0E}" dt="2026-01-26T19:51:06.034" v="4708"/>
          <ac:spMkLst>
            <pc:docMk/>
            <pc:sldMk cId="1683409714" sldId="955"/>
            <ac:spMk id="3" creationId="{45120649-8F32-4ADE-0D84-9085A91FAE43}"/>
          </ac:spMkLst>
        </pc:spChg>
        <pc:spChg chg="add mod">
          <ac:chgData name="Ismael Peña-López" userId="ad50cde2fbdf5e5c" providerId="LiveId" clId="{3DE42B17-4F12-42A7-9C00-DB1921462E0E}" dt="2026-01-26T19:52:10.540" v="4726" actId="20577"/>
          <ac:spMkLst>
            <pc:docMk/>
            <pc:sldMk cId="1683409714" sldId="955"/>
            <ac:spMk id="4" creationId="{A1E3C7DE-C673-816C-8D77-A560B8CA5607}"/>
          </ac:spMkLst>
        </pc:spChg>
        <pc:spChg chg="del mod">
          <ac:chgData name="Ismael Peña-López" userId="ad50cde2fbdf5e5c" providerId="LiveId" clId="{3DE42B17-4F12-42A7-9C00-DB1921462E0E}" dt="2026-01-26T19:51:18.462" v="4715" actId="478"/>
          <ac:spMkLst>
            <pc:docMk/>
            <pc:sldMk cId="1683409714" sldId="955"/>
            <ac:spMk id="86" creationId="{1BF37731-7701-091B-E1EC-1F2140EAECC0}"/>
          </ac:spMkLst>
        </pc:spChg>
      </pc:sldChg>
      <pc:sldChg chg="add del">
        <pc:chgData name="Ismael Peña-López" userId="ad50cde2fbdf5e5c" providerId="LiveId" clId="{3DE42B17-4F12-42A7-9C00-DB1921462E0E}" dt="2026-01-26T19:50:44" v="4704" actId="47"/>
        <pc:sldMkLst>
          <pc:docMk/>
          <pc:sldMk cId="2649242359" sldId="1042"/>
        </pc:sldMkLst>
      </pc:sldChg>
      <pc:sldChg chg="addSp delSp modSp mod">
        <pc:chgData name="Ismael Peña-López" userId="ad50cde2fbdf5e5c" providerId="LiveId" clId="{3DE42B17-4F12-42A7-9C00-DB1921462E0E}" dt="2026-01-26T19:51:56.060" v="4724" actId="6549"/>
        <pc:sldMkLst>
          <pc:docMk/>
          <pc:sldMk cId="669181065" sldId="1047"/>
        </pc:sldMkLst>
        <pc:spChg chg="add mod">
          <ac:chgData name="Ismael Peña-López" userId="ad50cde2fbdf5e5c" providerId="LiveId" clId="{3DE42B17-4F12-42A7-9C00-DB1921462E0E}" dt="2026-01-26T19:51:56.060" v="4724" actId="6549"/>
          <ac:spMkLst>
            <pc:docMk/>
            <pc:sldMk cId="669181065" sldId="1047"/>
            <ac:spMk id="2" creationId="{56DBFEFD-16C5-7F50-9F3D-CDD02E796687}"/>
          </ac:spMkLst>
        </pc:spChg>
        <pc:spChg chg="del">
          <ac:chgData name="Ismael Peña-López" userId="ad50cde2fbdf5e5c" providerId="LiveId" clId="{3DE42B17-4F12-42A7-9C00-DB1921462E0E}" dt="2026-01-26T19:51:52.475" v="4722" actId="478"/>
          <ac:spMkLst>
            <pc:docMk/>
            <pc:sldMk cId="669181065" sldId="1047"/>
            <ac:spMk id="86" creationId="{1BC25CD9-BC31-68E2-23C1-D85FF0B9082C}"/>
          </ac:spMkLst>
        </pc:spChg>
      </pc:sldChg>
      <pc:sldChg chg="modSp add del mod ord">
        <pc:chgData name="Ismael Peña-López" userId="ad50cde2fbdf5e5c" providerId="LiveId" clId="{3DE42B17-4F12-42A7-9C00-DB1921462E0E}" dt="2026-01-26T19:50:44" v="4704" actId="47"/>
        <pc:sldMkLst>
          <pc:docMk/>
          <pc:sldMk cId="1597805243" sldId="1048"/>
        </pc:sldMkLst>
      </pc:sldChg>
      <pc:sldChg chg="modSp add del mod">
        <pc:chgData name="Ismael Peña-López" userId="ad50cde2fbdf5e5c" providerId="LiveId" clId="{3DE42B17-4F12-42A7-9C00-DB1921462E0E}" dt="2026-01-26T19:50:49.009" v="4705" actId="47"/>
        <pc:sldMkLst>
          <pc:docMk/>
          <pc:sldMk cId="181301521" sldId="1053"/>
        </pc:sldMkLst>
      </pc:sldChg>
      <pc:sldChg chg="add del">
        <pc:chgData name="Ismael Peña-López" userId="ad50cde2fbdf5e5c" providerId="LiveId" clId="{3DE42B17-4F12-42A7-9C00-DB1921462E0E}" dt="2026-01-26T19:50:49.009" v="4705" actId="47"/>
        <pc:sldMkLst>
          <pc:docMk/>
          <pc:sldMk cId="1234654786" sldId="1054"/>
        </pc:sldMkLst>
      </pc:sldChg>
      <pc:sldChg chg="del">
        <pc:chgData name="Ismael Peña-López" userId="ad50cde2fbdf5e5c" providerId="LiveId" clId="{3DE42B17-4F12-42A7-9C00-DB1921462E0E}" dt="2026-01-26T19:50:53.600" v="4706" actId="47"/>
        <pc:sldMkLst>
          <pc:docMk/>
          <pc:sldMk cId="1814245571" sldId="1057"/>
        </pc:sldMkLst>
      </pc:sldChg>
      <pc:sldChg chg="add del">
        <pc:chgData name="Ismael Peña-López" userId="ad50cde2fbdf5e5c" providerId="LiveId" clId="{3DE42B17-4F12-42A7-9C00-DB1921462E0E}" dt="2026-01-26T19:51:47.025" v="4721"/>
        <pc:sldMkLst>
          <pc:docMk/>
          <pc:sldMk cId="1439692253" sldId="1060"/>
        </pc:sldMkLst>
      </pc:sldChg>
      <pc:sldChg chg="new del">
        <pc:chgData name="Ismael Peña-López" userId="ad50cde2fbdf5e5c" providerId="LiveId" clId="{3DE42B17-4F12-42A7-9C00-DB1921462E0E}" dt="2026-01-26T19:54:33.731" v="4841" actId="680"/>
        <pc:sldMkLst>
          <pc:docMk/>
          <pc:sldMk cId="3899180619" sldId="106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09644-2DC6-481A-A1C1-7F4A333C2A3C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0D9B7B89-3798-4644-B17F-A4D139DA0B5E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pPr algn="l"/>
          <a:r>
            <a:rPr lang="es-ES" noProof="0" dirty="0">
              <a:latin typeface="Arial Narrow" panose="020B0606020202030204" pitchFamily="34" charset="0"/>
            </a:rPr>
            <a:t>            Productos</a:t>
          </a:r>
        </a:p>
      </dgm:t>
    </dgm:pt>
    <dgm:pt modelId="{771A3CCB-CD64-48FF-BECA-690339937CF0}" type="parTrans" cxnId="{32E45B20-0744-4B1A-A317-1B02C50F78E9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8A56D8AF-A06A-4A5B-9493-BD1FA5B7DAB0}" type="sibTrans" cxnId="{32E45B20-0744-4B1A-A317-1B02C50F78E9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66050626-8E45-4B37-B55F-D3C8ECC2D033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pPr algn="l"/>
          <a:r>
            <a:rPr lang="es-ES" noProof="0" dirty="0">
              <a:latin typeface="Arial Narrow" panose="020B0606020202030204" pitchFamily="34" charset="0"/>
            </a:rPr>
            <a:t>             Resultados</a:t>
          </a:r>
        </a:p>
      </dgm:t>
    </dgm:pt>
    <dgm:pt modelId="{70941F77-AC7B-475E-BA5A-B29B5AAFA5D8}" type="parTrans" cxnId="{D433A6E2-0E1A-4112-B5BF-9F5253ABCA6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D9CC0C00-2AE8-41C2-B7B5-9A0558A4948F}" type="sibTrans" cxnId="{D433A6E2-0E1A-4112-B5BF-9F5253ABCA6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4F93CB60-CD89-418C-A565-20C4C60BAE9E}" type="pres">
      <dgm:prSet presAssocID="{F6909644-2DC6-481A-A1C1-7F4A333C2A3C}" presName="Name0" presStyleCnt="0">
        <dgm:presLayoutVars>
          <dgm:dir/>
          <dgm:resizeHandles val="exact"/>
        </dgm:presLayoutVars>
      </dgm:prSet>
      <dgm:spPr/>
    </dgm:pt>
    <dgm:pt modelId="{F2028A9A-4259-4800-ADFE-D60B20BC6735}" type="pres">
      <dgm:prSet presAssocID="{0D9B7B89-3798-4644-B17F-A4D139DA0B5E}" presName="parTxOnly" presStyleLbl="node1" presStyleIdx="0" presStyleCnt="2" custScaleX="90181" custLinFactNeighborX="-1002">
        <dgm:presLayoutVars>
          <dgm:bulletEnabled val="1"/>
        </dgm:presLayoutVars>
      </dgm:prSet>
      <dgm:spPr/>
    </dgm:pt>
    <dgm:pt modelId="{1EC11041-35D1-41F3-B2A5-84C2FC9A2C6D}" type="pres">
      <dgm:prSet presAssocID="{8A56D8AF-A06A-4A5B-9493-BD1FA5B7DAB0}" presName="parSpace" presStyleCnt="0"/>
      <dgm:spPr/>
    </dgm:pt>
    <dgm:pt modelId="{541CEFFE-BE94-4F36-8ED2-18DA1EAA15BB}" type="pres">
      <dgm:prSet presAssocID="{66050626-8E45-4B37-B55F-D3C8ECC2D033}" presName="parTxOnly" presStyleLbl="node1" presStyleIdx="1" presStyleCnt="2" custScaleX="74199" custLinFactX="29639" custLinFactY="100000" custLinFactNeighborX="100000" custLinFactNeighborY="126670">
        <dgm:presLayoutVars>
          <dgm:bulletEnabled val="1"/>
        </dgm:presLayoutVars>
      </dgm:prSet>
      <dgm:spPr/>
    </dgm:pt>
  </dgm:ptLst>
  <dgm:cxnLst>
    <dgm:cxn modelId="{32E45B20-0744-4B1A-A317-1B02C50F78E9}" srcId="{F6909644-2DC6-481A-A1C1-7F4A333C2A3C}" destId="{0D9B7B89-3798-4644-B17F-A4D139DA0B5E}" srcOrd="0" destOrd="0" parTransId="{771A3CCB-CD64-48FF-BECA-690339937CF0}" sibTransId="{8A56D8AF-A06A-4A5B-9493-BD1FA5B7DAB0}"/>
    <dgm:cxn modelId="{22911921-BD0A-4501-8DDC-FA5B24CF582B}" type="presOf" srcId="{66050626-8E45-4B37-B55F-D3C8ECC2D033}" destId="{541CEFFE-BE94-4F36-8ED2-18DA1EAA15BB}" srcOrd="0" destOrd="0" presId="urn:microsoft.com/office/officeart/2005/8/layout/hChevron3"/>
    <dgm:cxn modelId="{2AAC1A47-1D87-4451-B84D-43A4FC152EF9}" type="presOf" srcId="{0D9B7B89-3798-4644-B17F-A4D139DA0B5E}" destId="{F2028A9A-4259-4800-ADFE-D60B20BC6735}" srcOrd="0" destOrd="0" presId="urn:microsoft.com/office/officeart/2005/8/layout/hChevron3"/>
    <dgm:cxn modelId="{4C81FBA5-16AA-480E-94B4-F21D87A53FC9}" type="presOf" srcId="{F6909644-2DC6-481A-A1C1-7F4A333C2A3C}" destId="{4F93CB60-CD89-418C-A565-20C4C60BAE9E}" srcOrd="0" destOrd="0" presId="urn:microsoft.com/office/officeart/2005/8/layout/hChevron3"/>
    <dgm:cxn modelId="{D433A6E2-0E1A-4112-B5BF-9F5253ABCA66}" srcId="{F6909644-2DC6-481A-A1C1-7F4A333C2A3C}" destId="{66050626-8E45-4B37-B55F-D3C8ECC2D033}" srcOrd="1" destOrd="0" parTransId="{70941F77-AC7B-475E-BA5A-B29B5AAFA5D8}" sibTransId="{D9CC0C00-2AE8-41C2-B7B5-9A0558A4948F}"/>
    <dgm:cxn modelId="{CC8873A8-0BEA-43F8-9C3F-7FDB66F1A508}" type="presParOf" srcId="{4F93CB60-CD89-418C-A565-20C4C60BAE9E}" destId="{F2028A9A-4259-4800-ADFE-D60B20BC6735}" srcOrd="0" destOrd="0" presId="urn:microsoft.com/office/officeart/2005/8/layout/hChevron3"/>
    <dgm:cxn modelId="{2E2B2670-D2C7-4ABD-9239-BFBA15D1D131}" type="presParOf" srcId="{4F93CB60-CD89-418C-A565-20C4C60BAE9E}" destId="{1EC11041-35D1-41F3-B2A5-84C2FC9A2C6D}" srcOrd="1" destOrd="0" presId="urn:microsoft.com/office/officeart/2005/8/layout/hChevron3"/>
    <dgm:cxn modelId="{87DC70EA-DC9D-4B4D-AD17-91E4E8672C41}" type="presParOf" srcId="{4F93CB60-CD89-418C-A565-20C4C60BAE9E}" destId="{541CEFFE-BE94-4F36-8ED2-18DA1EAA15BB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28A9A-4259-4800-ADFE-D60B20BC6735}">
      <dsp:nvSpPr>
        <dsp:cNvPr id="0" name=""/>
        <dsp:cNvSpPr/>
      </dsp:nvSpPr>
      <dsp:spPr>
        <a:xfrm>
          <a:off x="0" y="0"/>
          <a:ext cx="3596930" cy="370439"/>
        </a:xfrm>
        <a:prstGeom prst="homePlat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0" dirty="0">
              <a:latin typeface="Arial Narrow" panose="020B0606020202030204" pitchFamily="34" charset="0"/>
            </a:rPr>
            <a:t>            Productos</a:t>
          </a:r>
        </a:p>
      </dsp:txBody>
      <dsp:txXfrm>
        <a:off x="0" y="0"/>
        <a:ext cx="3504320" cy="370439"/>
      </dsp:txXfrm>
    </dsp:sp>
    <dsp:sp modelId="{541CEFFE-BE94-4F36-8ED2-18DA1EAA15BB}">
      <dsp:nvSpPr>
        <dsp:cNvPr id="0" name=""/>
        <dsp:cNvSpPr/>
      </dsp:nvSpPr>
      <dsp:spPr>
        <a:xfrm>
          <a:off x="2801162" y="0"/>
          <a:ext cx="2959477" cy="370439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0" dirty="0">
              <a:latin typeface="Arial Narrow" panose="020B0606020202030204" pitchFamily="34" charset="0"/>
            </a:rPr>
            <a:t>             Resultados</a:t>
          </a:r>
        </a:p>
      </dsp:txBody>
      <dsp:txXfrm>
        <a:off x="2986382" y="0"/>
        <a:ext cx="2589038" cy="370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" name="Google Shape;52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>
          <a:extLst>
            <a:ext uri="{FF2B5EF4-FFF2-40B4-BE49-F238E27FC236}">
              <a16:creationId xmlns:a16="http://schemas.microsoft.com/office/drawing/2014/main" id="{2745AA4A-0C12-2DF0-88E6-15C2E7D4B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6638ff110_0_28:notes">
            <a:extLst>
              <a:ext uri="{FF2B5EF4-FFF2-40B4-BE49-F238E27FC236}">
                <a16:creationId xmlns:a16="http://schemas.microsoft.com/office/drawing/2014/main" id="{8AD9A7FB-E6EC-3E67-8FC3-0D6071B6A4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386638ff110_0_28:notes">
            <a:extLst>
              <a:ext uri="{FF2B5EF4-FFF2-40B4-BE49-F238E27FC236}">
                <a16:creationId xmlns:a16="http://schemas.microsoft.com/office/drawing/2014/main" id="{442FFA9B-B34F-9552-2514-3A60AEB3C7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8299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70CB2148-10E4-5B7C-0C94-E8F3461EB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866398db88_0_7:notes">
            <a:extLst>
              <a:ext uri="{FF2B5EF4-FFF2-40B4-BE49-F238E27FC236}">
                <a16:creationId xmlns:a16="http://schemas.microsoft.com/office/drawing/2014/main" id="{7846BCC0-4C6B-6535-C53A-723AA833A3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g3866398db88_0_7:notes">
            <a:extLst>
              <a:ext uri="{FF2B5EF4-FFF2-40B4-BE49-F238E27FC236}">
                <a16:creationId xmlns:a16="http://schemas.microsoft.com/office/drawing/2014/main" id="{CA29FF3D-C397-31E8-76BD-194FD23DCC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9402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51BF8-CCC5-3FE6-4A74-27DDFD55C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A5D6A8A-2073-8E1D-6959-D1608AF89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E3280712-0FBB-FB8F-C22C-8F0D18A125B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A4E016B-F719-2A82-A834-4B031637F0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0FD683EE-87DB-F8FD-5B84-3990F57CAB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993645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9424D93D-850F-7C21-6646-B3742ED46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866398db88_0_7:notes">
            <a:extLst>
              <a:ext uri="{FF2B5EF4-FFF2-40B4-BE49-F238E27FC236}">
                <a16:creationId xmlns:a16="http://schemas.microsoft.com/office/drawing/2014/main" id="{F3992457-153A-A8A3-EEF5-4B95A7E962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g3866398db88_0_7:notes">
            <a:extLst>
              <a:ext uri="{FF2B5EF4-FFF2-40B4-BE49-F238E27FC236}">
                <a16:creationId xmlns:a16="http://schemas.microsoft.com/office/drawing/2014/main" id="{684B803D-20DA-A4AC-023F-6573FA825B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7663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B78AE3E5-9E42-86F6-6795-19284AFDF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866398db88_0_7:notes">
            <a:extLst>
              <a:ext uri="{FF2B5EF4-FFF2-40B4-BE49-F238E27FC236}">
                <a16:creationId xmlns:a16="http://schemas.microsoft.com/office/drawing/2014/main" id="{1293E1CC-4F7C-8AB9-22DE-20AB297EF4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g3866398db88_0_7:notes">
            <a:extLst>
              <a:ext uri="{FF2B5EF4-FFF2-40B4-BE49-F238E27FC236}">
                <a16:creationId xmlns:a16="http://schemas.microsoft.com/office/drawing/2014/main" id="{49E1AF72-27C3-D94B-A3E0-11DB53F3C7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2697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6638ff110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g386638ff11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86638ff110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g386638ff11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7945B7DC-4814-CDE8-BA80-B2F4D2EA3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86638ff110_0_16:notes">
            <a:extLst>
              <a:ext uri="{FF2B5EF4-FFF2-40B4-BE49-F238E27FC236}">
                <a16:creationId xmlns:a16="http://schemas.microsoft.com/office/drawing/2014/main" id="{4FC150FD-BF72-11BE-F463-F61A578C29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g386638ff110_0_16:notes">
            <a:extLst>
              <a:ext uri="{FF2B5EF4-FFF2-40B4-BE49-F238E27FC236}">
                <a16:creationId xmlns:a16="http://schemas.microsoft.com/office/drawing/2014/main" id="{7CC41FB7-45E3-C888-3303-69156FC390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1375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F8BC089E-1E87-1FA0-1212-18849029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866398db88_0_7:notes">
            <a:extLst>
              <a:ext uri="{FF2B5EF4-FFF2-40B4-BE49-F238E27FC236}">
                <a16:creationId xmlns:a16="http://schemas.microsoft.com/office/drawing/2014/main" id="{CF2C6292-EE75-5010-52E6-F0DE8B77DB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g3866398db88_0_7:notes">
            <a:extLst>
              <a:ext uri="{FF2B5EF4-FFF2-40B4-BE49-F238E27FC236}">
                <a16:creationId xmlns:a16="http://schemas.microsoft.com/office/drawing/2014/main" id="{A6B62264-618E-1A2A-35E1-44B55D1500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291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6F5C3C31-0AF5-6BC5-780F-2587AFA76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9:notes">
            <a:extLst>
              <a:ext uri="{FF2B5EF4-FFF2-40B4-BE49-F238E27FC236}">
                <a16:creationId xmlns:a16="http://schemas.microsoft.com/office/drawing/2014/main" id="{3D662A1E-F3F9-AA11-74B9-5490EFE138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" name="Google Shape;52;p89:notes">
            <a:extLst>
              <a:ext uri="{FF2B5EF4-FFF2-40B4-BE49-F238E27FC236}">
                <a16:creationId xmlns:a16="http://schemas.microsoft.com/office/drawing/2014/main" id="{041ABB32-ED02-3828-C0A9-EC1D3F7E5B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0180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4FCB9546-B4B8-C118-D5EF-A4CEDA791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0:notes">
            <a:extLst>
              <a:ext uri="{FF2B5EF4-FFF2-40B4-BE49-F238E27FC236}">
                <a16:creationId xmlns:a16="http://schemas.microsoft.com/office/drawing/2014/main" id="{57059236-82F2-D11C-1E22-150938CDCB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90:notes">
            <a:extLst>
              <a:ext uri="{FF2B5EF4-FFF2-40B4-BE49-F238E27FC236}">
                <a16:creationId xmlns:a16="http://schemas.microsoft.com/office/drawing/2014/main" id="{12A8BCD7-4F3C-7174-5694-6D7BB7F32F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8054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6638ff110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386638ff11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7853BAFC-395F-94B6-2F31-9E11D2B08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866398db88_0_7:notes">
            <a:extLst>
              <a:ext uri="{FF2B5EF4-FFF2-40B4-BE49-F238E27FC236}">
                <a16:creationId xmlns:a16="http://schemas.microsoft.com/office/drawing/2014/main" id="{09DD1E87-80B4-8A05-5DC2-E63BC2C143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g3866398db88_0_7:notes">
            <a:extLst>
              <a:ext uri="{FF2B5EF4-FFF2-40B4-BE49-F238E27FC236}">
                <a16:creationId xmlns:a16="http://schemas.microsoft.com/office/drawing/2014/main" id="{8A5B6E26-4B7E-C12B-E0D5-57FA3CEC7A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564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>
          <a:extLst>
            <a:ext uri="{FF2B5EF4-FFF2-40B4-BE49-F238E27FC236}">
              <a16:creationId xmlns:a16="http://schemas.microsoft.com/office/drawing/2014/main" id="{83DD9DF5-484B-68C4-9223-33A69C7C2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6638ff110_0_28:notes">
            <a:extLst>
              <a:ext uri="{FF2B5EF4-FFF2-40B4-BE49-F238E27FC236}">
                <a16:creationId xmlns:a16="http://schemas.microsoft.com/office/drawing/2014/main" id="{2B265C90-7DD0-7144-F559-F932DC85BC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386638ff110_0_28:notes">
            <a:extLst>
              <a:ext uri="{FF2B5EF4-FFF2-40B4-BE49-F238E27FC236}">
                <a16:creationId xmlns:a16="http://schemas.microsoft.com/office/drawing/2014/main" id="{7F77E9AF-64FB-A23C-2BF1-566CB1F20B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7335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407010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86638ff110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g386638ff11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6638ff110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386638ff11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>
          <a:extLst>
            <a:ext uri="{FF2B5EF4-FFF2-40B4-BE49-F238E27FC236}">
              <a16:creationId xmlns:a16="http://schemas.microsoft.com/office/drawing/2014/main" id="{DFCB17CB-DD85-B819-FDA9-EFA14E8BB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6638ff110_0_28:notes">
            <a:extLst>
              <a:ext uri="{FF2B5EF4-FFF2-40B4-BE49-F238E27FC236}">
                <a16:creationId xmlns:a16="http://schemas.microsoft.com/office/drawing/2014/main" id="{74A0ACD3-904F-1B0A-DE90-923E3EA983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386638ff110_0_28:notes">
            <a:extLst>
              <a:ext uri="{FF2B5EF4-FFF2-40B4-BE49-F238E27FC236}">
                <a16:creationId xmlns:a16="http://schemas.microsoft.com/office/drawing/2014/main" id="{4AA76242-1A97-9950-56A0-64EE25F330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3834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C2D98E96-820C-266F-95D4-4D4F06C13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866398db88_0_7:notes">
            <a:extLst>
              <a:ext uri="{FF2B5EF4-FFF2-40B4-BE49-F238E27FC236}">
                <a16:creationId xmlns:a16="http://schemas.microsoft.com/office/drawing/2014/main" id="{349278BD-ED96-14AA-1C7A-36CF39D00C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g3866398db88_0_7:notes">
            <a:extLst>
              <a:ext uri="{FF2B5EF4-FFF2-40B4-BE49-F238E27FC236}">
                <a16:creationId xmlns:a16="http://schemas.microsoft.com/office/drawing/2014/main" id="{D9886036-213A-7F77-D91A-1B702A576D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122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>
  <p:cSld name="Título y texto vertical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7;g3866398db88_0_7">
            <a:extLst>
              <a:ext uri="{FF2B5EF4-FFF2-40B4-BE49-F238E27FC236}">
                <a16:creationId xmlns:a16="http://schemas.microsoft.com/office/drawing/2014/main" id="{FB9B247F-C48B-486D-B173-CEE019469D5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198184" y="355562"/>
            <a:ext cx="1603290" cy="3969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umeroDePagina">
            <a:extLst>
              <a:ext uri="{FF2B5EF4-FFF2-40B4-BE49-F238E27FC236}">
                <a16:creationId xmlns:a16="http://schemas.microsoft.com/office/drawing/2014/main" id="{C250146A-CA64-2E95-D602-DEE9C430651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184566" y="6525345"/>
            <a:ext cx="768084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898989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umeroDePagina">
            <a:extLst>
              <a:ext uri="{FF2B5EF4-FFF2-40B4-BE49-F238E27FC236}">
                <a16:creationId xmlns:a16="http://schemas.microsoft.com/office/drawing/2014/main" id="{22BE5B0E-E077-2299-211D-49051B1B8C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184566" y="6525345"/>
            <a:ext cx="768084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898989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898989"/>
              </a:solidFill>
            </a:endParaRPr>
          </a:p>
        </p:txBody>
      </p:sp>
      <p:sp>
        <p:nvSpPr>
          <p:cNvPr id="3" name="CosDelText"/>
          <p:cNvSpPr>
            <a:spLocks noGrp="1"/>
          </p:cNvSpPr>
          <p:nvPr>
            <p:ph type="subTitle" idx="1" hasCustomPrompt="1"/>
          </p:nvPr>
        </p:nvSpPr>
        <p:spPr>
          <a:xfrm>
            <a:off x="448263" y="1277204"/>
            <a:ext cx="11233151" cy="5175983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Hanken Grotesk" panose="020B0604020202020204" charset="0"/>
                <a:cs typeface="Arial" panose="020B0604020202020204" pitchFamily="34" charset="0"/>
              </a:defRPr>
            </a:lvl1pPr>
            <a:lvl2pPr marL="914400" indent="-457200" algn="l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Hanken Grotesk" panose="020B0604020202020204" charset="0"/>
                <a:cs typeface="Arial" panose="020B0604020202020204" pitchFamily="34" charset="0"/>
              </a:defRPr>
            </a:lvl2pPr>
            <a:lvl3pPr marL="1257300" indent="-342900" algn="l"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Hanken Grotesk" panose="020B0604020202020204" charset="0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  <a:p>
            <a:pPr lvl="2"/>
            <a:r>
              <a:rPr lang="es-ES" dirty="0"/>
              <a:t>Text</a:t>
            </a:r>
          </a:p>
          <a:p>
            <a:pPr lvl="1"/>
            <a:endParaRPr lang="es-ES" dirty="0"/>
          </a:p>
        </p:txBody>
      </p:sp>
      <p:sp>
        <p:nvSpPr>
          <p:cNvPr id="2" name="Titol"/>
          <p:cNvSpPr>
            <a:spLocks noGrp="1"/>
          </p:cNvSpPr>
          <p:nvPr>
            <p:ph type="ctrTitle" hasCustomPrompt="1"/>
          </p:nvPr>
        </p:nvSpPr>
        <p:spPr>
          <a:xfrm>
            <a:off x="407988" y="296862"/>
            <a:ext cx="11233151" cy="5647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s-ES" sz="2800" b="1">
                <a:solidFill>
                  <a:schemeClr val="bg1"/>
                </a:solidFill>
                <a:latin typeface="Hanken Grotesk" panose="020B060402020202020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S" dirty="0" err="1"/>
              <a:t>Títol</a:t>
            </a:r>
            <a:endParaRPr lang="es-ES" dirty="0"/>
          </a:p>
        </p:txBody>
      </p:sp>
      <p:pic>
        <p:nvPicPr>
          <p:cNvPr id="6" name="Google Shape;87;g3866398db88_0_7">
            <a:extLst>
              <a:ext uri="{FF2B5EF4-FFF2-40B4-BE49-F238E27FC236}">
                <a16:creationId xmlns:a16="http://schemas.microsoft.com/office/drawing/2014/main" id="{2BB99063-7BDC-CE5C-E444-B20C60F8196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198184" y="355562"/>
            <a:ext cx="1603290" cy="396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562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204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pos="5511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3" name="Google Shape;13;p25"/>
          <p:cNvSpPr/>
          <p:nvPr/>
        </p:nvSpPr>
        <p:spPr>
          <a:xfrm>
            <a:off x="0" y="-9427"/>
            <a:ext cx="12201427" cy="1102936"/>
          </a:xfrm>
          <a:prstGeom prst="rect">
            <a:avLst/>
          </a:prstGeom>
          <a:solidFill>
            <a:srgbClr val="D62F29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.ictlogy.net/6079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9"/>
          <p:cNvSpPr txBox="1"/>
          <p:nvPr/>
        </p:nvSpPr>
        <p:spPr>
          <a:xfrm>
            <a:off x="552450" y="1767476"/>
            <a:ext cx="9788583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</a:pPr>
            <a:r>
              <a:rPr lang="es-ES" sz="3600" b="1" dirty="0">
                <a:solidFill>
                  <a:srgbClr val="20124D"/>
                </a:solidFill>
                <a:latin typeface="Hanken Grotesk" panose="020B0604020202020204" charset="0"/>
                <a:ea typeface="Hanken Grotesk"/>
                <a:cs typeface="Hanken Grotesk"/>
                <a:sym typeface="Hanken Grotesk"/>
              </a:rPr>
              <a:t>Cómo fortalecer la colaboración estratégica entre los territorios y las universidades </a:t>
            </a:r>
          </a:p>
          <a:p>
            <a:pPr lvl="0">
              <a:buClr>
                <a:schemeClr val="dk1"/>
              </a:buClr>
            </a:pPr>
            <a:br>
              <a:rPr lang="es-ES" sz="3600" b="1" dirty="0">
                <a:solidFill>
                  <a:srgbClr val="20124D"/>
                </a:solidFill>
                <a:latin typeface="Hanken Grotesk" panose="020B0604020202020204" charset="0"/>
                <a:ea typeface="Hanken Grotesk"/>
                <a:cs typeface="Hanken Grotesk"/>
                <a:sym typeface="Hanken Grotesk"/>
              </a:rPr>
            </a:br>
            <a:r>
              <a:rPr lang="es-ES" sz="4000" b="1" dirty="0">
                <a:latin typeface="Hanken Grotesk" panose="020B0604020202020204" charset="0"/>
              </a:rPr>
              <a:t>Metodologías y herramientas de gestión</a:t>
            </a:r>
          </a:p>
          <a:p>
            <a:pPr lvl="0">
              <a:buClr>
                <a:schemeClr val="dk1"/>
              </a:buClr>
            </a:pPr>
            <a:endParaRPr sz="3600" dirty="0">
              <a:solidFill>
                <a:srgbClr val="20124D"/>
              </a:solidFill>
              <a:latin typeface="Hanken Grotesk" panose="020B0604020202020204" charset="0"/>
              <a:ea typeface="Hanken Grotesk"/>
              <a:cs typeface="Hanken Grotesk"/>
              <a:sym typeface="Hanken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800" dirty="0">
                <a:solidFill>
                  <a:srgbClr val="20124D"/>
                </a:solidFill>
                <a:latin typeface="Hanken Grotesk" panose="020B0604020202020204" charset="0"/>
                <a:ea typeface="Hanken Grotesk"/>
                <a:cs typeface="Hanken Grotesk"/>
                <a:sym typeface="Hanken Grotesk"/>
              </a:rPr>
              <a:t>Ismael Peña-López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b="1" dirty="0">
                <a:solidFill>
                  <a:srgbClr val="20124D"/>
                </a:solidFill>
                <a:latin typeface="Hanken Grotesk" panose="020B0604020202020204" charset="0"/>
                <a:ea typeface="Hanken Grotesk"/>
                <a:cs typeface="Hanken Grotesk"/>
                <a:sym typeface="Hanken Grotesk"/>
              </a:rPr>
              <a:t>27 de </a:t>
            </a:r>
            <a:r>
              <a:rPr lang="en-GB" sz="1800" b="1" dirty="0" err="1">
                <a:solidFill>
                  <a:srgbClr val="20124D"/>
                </a:solidFill>
                <a:latin typeface="Hanken Grotesk" panose="020B0604020202020204" charset="0"/>
                <a:ea typeface="Hanken Grotesk"/>
                <a:cs typeface="Hanken Grotesk"/>
                <a:sym typeface="Hanken Grotesk"/>
              </a:rPr>
              <a:t>Enero</a:t>
            </a:r>
            <a:r>
              <a:rPr lang="en-GB" sz="1800" b="1" dirty="0">
                <a:solidFill>
                  <a:srgbClr val="20124D"/>
                </a:solidFill>
                <a:latin typeface="Hanken Grotesk" panose="020B0604020202020204" charset="0"/>
                <a:ea typeface="Hanken Grotesk"/>
                <a:cs typeface="Hanken Grotesk"/>
                <a:sym typeface="Hanken Grotesk"/>
              </a:rPr>
              <a:t> de 2026</a:t>
            </a:r>
          </a:p>
          <a:p>
            <a:pPr lvl="0">
              <a:buClr>
                <a:schemeClr val="dk1"/>
              </a:buClr>
            </a:pPr>
            <a:r>
              <a:rPr lang="es-ES" sz="1800" b="1" dirty="0">
                <a:solidFill>
                  <a:srgbClr val="20124D"/>
                </a:solidFill>
                <a:latin typeface="Hanken Grotesk" panose="020B0604020202020204" charset="0"/>
                <a:ea typeface="Hanken Grotesk"/>
                <a:cs typeface="Hanken Grotesk"/>
                <a:sym typeface="Hanken Grotesk"/>
              </a:rPr>
              <a:t>Programa de desarrollo profesional de directivos y gestores de gobiernos locales y universidades para la innovación transformativa</a:t>
            </a:r>
            <a:endParaRPr lang="en-US" sz="1800" b="1" dirty="0">
              <a:solidFill>
                <a:srgbClr val="20124D"/>
              </a:solidFill>
              <a:latin typeface="Hanken Grotesk" panose="020B0604020202020204" charset="0"/>
              <a:ea typeface="Hanken Grotesk"/>
              <a:cs typeface="Hanken Grotesk"/>
              <a:sym typeface="Hanken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dirty="0">
                <a:solidFill>
                  <a:srgbClr val="20124D"/>
                </a:solidFill>
                <a:latin typeface="Hanken Grotesk" panose="020B0604020202020204" charset="0"/>
                <a:ea typeface="Hanken Grotesk"/>
                <a:cs typeface="Hanken Grotesk"/>
                <a:sym typeface="Hanken Grotesk"/>
              </a:rPr>
              <a:t>Barcelona: Global University Network for Innovation</a:t>
            </a:r>
            <a:endParaRPr lang="en-US" sz="2400" b="1" dirty="0">
              <a:solidFill>
                <a:srgbClr val="20124D"/>
              </a:solidFill>
              <a:latin typeface="Hanken Grotesk" panose="020B0604020202020204" charset="0"/>
              <a:ea typeface="Hanken Grotesk"/>
              <a:cs typeface="Hanken Grotesk"/>
              <a:sym typeface="Hanken Grotes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05164-D1EE-4C51-BF86-B0D80D673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55D2282-D0C9-DB83-AAAA-6CA56367A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90373"/>
              </p:ext>
            </p:extLst>
          </p:nvPr>
        </p:nvGraphicFramePr>
        <p:xfrm>
          <a:off x="431801" y="1268414"/>
          <a:ext cx="11424839" cy="494270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808279">
                  <a:extLst>
                    <a:ext uri="{9D8B030D-6E8A-4147-A177-3AD203B41FA5}">
                      <a16:colId xmlns:a16="http://schemas.microsoft.com/office/drawing/2014/main" val="2455986502"/>
                    </a:ext>
                  </a:extLst>
                </a:gridCol>
                <a:gridCol w="3807463">
                  <a:extLst>
                    <a:ext uri="{9D8B030D-6E8A-4147-A177-3AD203B41FA5}">
                      <a16:colId xmlns:a16="http://schemas.microsoft.com/office/drawing/2014/main" val="3980242874"/>
                    </a:ext>
                  </a:extLst>
                </a:gridCol>
                <a:gridCol w="3809097">
                  <a:extLst>
                    <a:ext uri="{9D8B030D-6E8A-4147-A177-3AD203B41FA5}">
                      <a16:colId xmlns:a16="http://schemas.microsoft.com/office/drawing/2014/main" val="763311545"/>
                    </a:ext>
                  </a:extLst>
                </a:gridCol>
              </a:tblGrid>
              <a:tr h="651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Reto</a:t>
                      </a:r>
                      <a:br>
                        <a:rPr lang="es-ES" sz="14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4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Nombre:</a:t>
                      </a:r>
                      <a:endParaRPr lang="es-ES" sz="1400" b="1" kern="12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Definición: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173755"/>
                  </a:ext>
                </a:extLst>
              </a:tr>
              <a:tr h="2817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Activos</a:t>
                      </a:r>
                      <a:endParaRPr lang="es-ES" sz="1400" b="1" kern="12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26085"/>
                  </a:ext>
                </a:extLst>
              </a:tr>
              <a:tr h="5754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48615"/>
                  </a:ext>
                </a:extLst>
              </a:tr>
              <a:tr h="5716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451949"/>
                  </a:ext>
                </a:extLst>
              </a:tr>
              <a:tr h="5716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194407"/>
                  </a:ext>
                </a:extLst>
              </a:tr>
              <a:tr h="5716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766869"/>
                  </a:ext>
                </a:extLst>
              </a:tr>
              <a:tr h="5716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935902"/>
                  </a:ext>
                </a:extLst>
              </a:tr>
              <a:tr h="5716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051868"/>
                  </a:ext>
                </a:extLst>
              </a:tr>
              <a:tr h="5716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182248"/>
                  </a:ext>
                </a:extLst>
              </a:tr>
            </a:tbl>
          </a:graphicData>
        </a:graphic>
      </p:graphicFrame>
      <p:sp>
        <p:nvSpPr>
          <p:cNvPr id="6" name="Título 8">
            <a:extLst>
              <a:ext uri="{FF2B5EF4-FFF2-40B4-BE49-F238E27FC236}">
                <a16:creationId xmlns:a16="http://schemas.microsoft.com/office/drawing/2014/main" id="{AA5E3CE1-9131-7918-91F6-0E960EF4FB5A}"/>
              </a:ext>
            </a:extLst>
          </p:cNvPr>
          <p:cNvSpPr txBox="1">
            <a:spLocks/>
          </p:cNvSpPr>
          <p:nvPr/>
        </p:nvSpPr>
        <p:spPr>
          <a:xfrm>
            <a:off x="407988" y="296862"/>
            <a:ext cx="8736012" cy="5762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noProof="0" dirty="0">
                <a:solidFill>
                  <a:schemeClr val="bg1"/>
                </a:solidFill>
                <a:latin typeface="Hanken Grotesk" panose="020B0604020202020204" charset="0"/>
              </a:rPr>
              <a:t>Ficha de retos</a:t>
            </a:r>
          </a:p>
        </p:txBody>
      </p:sp>
    </p:spTree>
    <p:extLst>
      <p:ext uri="{BB962C8B-B14F-4D97-AF65-F5344CB8AC3E}">
        <p14:creationId xmlns:p14="http://schemas.microsoft.com/office/powerpoint/2010/main" val="4242770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>
          <a:extLst>
            <a:ext uri="{FF2B5EF4-FFF2-40B4-BE49-F238E27FC236}">
              <a16:creationId xmlns:a16="http://schemas.microsoft.com/office/drawing/2014/main" id="{86BD12D6-C5AA-2BDC-EBD2-4BD8294B6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386638ff110_0_28">
            <a:extLst>
              <a:ext uri="{FF2B5EF4-FFF2-40B4-BE49-F238E27FC236}">
                <a16:creationId xmlns:a16="http://schemas.microsoft.com/office/drawing/2014/main" id="{3464F59B-2CC9-0814-1548-F560DA6344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8184" y="355562"/>
            <a:ext cx="1603290" cy="3969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F1719E5-2421-322E-ACAC-EFB088817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550045"/>
              </p:ext>
            </p:extLst>
          </p:nvPr>
        </p:nvGraphicFramePr>
        <p:xfrm>
          <a:off x="431801" y="1268414"/>
          <a:ext cx="11424839" cy="542062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808279">
                  <a:extLst>
                    <a:ext uri="{9D8B030D-6E8A-4147-A177-3AD203B41FA5}">
                      <a16:colId xmlns:a16="http://schemas.microsoft.com/office/drawing/2014/main" val="2455986502"/>
                    </a:ext>
                  </a:extLst>
                </a:gridCol>
                <a:gridCol w="3807463">
                  <a:extLst>
                    <a:ext uri="{9D8B030D-6E8A-4147-A177-3AD203B41FA5}">
                      <a16:colId xmlns:a16="http://schemas.microsoft.com/office/drawing/2014/main" val="3980242874"/>
                    </a:ext>
                  </a:extLst>
                </a:gridCol>
                <a:gridCol w="3809097">
                  <a:extLst>
                    <a:ext uri="{9D8B030D-6E8A-4147-A177-3AD203B41FA5}">
                      <a16:colId xmlns:a16="http://schemas.microsoft.com/office/drawing/2014/main" val="763311545"/>
                    </a:ext>
                  </a:extLst>
                </a:gridCol>
              </a:tblGrid>
              <a:tr h="9073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</a:t>
                      </a:r>
                      <a:br>
                        <a:rPr lang="es-ES" sz="14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4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Nombre:</a:t>
                      </a:r>
                      <a:endParaRPr lang="es-ES" sz="1400" b="1" kern="12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Descripción: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173755"/>
                  </a:ext>
                </a:extLst>
              </a:tr>
              <a:tr h="245076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641768"/>
                  </a:ext>
                </a:extLst>
              </a:tr>
              <a:tr h="65365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Perfil personal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Quién es, cómo está, cómo se siente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Perfil socioeconómico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Perfil social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 quién y cómo se relaciona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Perfil profesional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Qué habilidades y experiencia tiene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26085"/>
                  </a:ext>
                </a:extLst>
              </a:tr>
              <a:tr h="268821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Retos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404887"/>
                  </a:ext>
                </a:extLst>
              </a:tr>
              <a:tr h="118145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Problemática, necesidad, aspiración que afronta y su percepción o aproximación personal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872499"/>
                  </a:ext>
                </a:extLst>
              </a:tr>
              <a:tr h="288032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Activos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890562"/>
                  </a:ext>
                </a:extLst>
              </a:tr>
              <a:tr h="7297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Qué puede aportar al ecosistema para contribuir a la resolución del reto o logro del hito colectivo.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243284"/>
                  </a:ext>
                </a:extLst>
              </a:tr>
            </a:tbl>
          </a:graphicData>
        </a:graphic>
      </p:graphicFrame>
      <p:sp>
        <p:nvSpPr>
          <p:cNvPr id="4" name="Título 8">
            <a:extLst>
              <a:ext uri="{FF2B5EF4-FFF2-40B4-BE49-F238E27FC236}">
                <a16:creationId xmlns:a16="http://schemas.microsoft.com/office/drawing/2014/main" id="{CBDCDCD7-F3B6-3CBB-1D31-88E6C91C79DA}"/>
              </a:ext>
            </a:extLst>
          </p:cNvPr>
          <p:cNvSpPr txBox="1">
            <a:spLocks/>
          </p:cNvSpPr>
          <p:nvPr/>
        </p:nvSpPr>
        <p:spPr>
          <a:xfrm>
            <a:off x="407988" y="296862"/>
            <a:ext cx="8736012" cy="5762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noProof="0" dirty="0">
                <a:solidFill>
                  <a:schemeClr val="bg1"/>
                </a:solidFill>
                <a:latin typeface="Hanken Grotesk" panose="020B0604020202020204" charset="0"/>
              </a:rPr>
              <a:t>Ficha del actor</a:t>
            </a:r>
          </a:p>
        </p:txBody>
      </p:sp>
    </p:spTree>
    <p:extLst>
      <p:ext uri="{BB962C8B-B14F-4D97-AF65-F5344CB8AC3E}">
        <p14:creationId xmlns:p14="http://schemas.microsoft.com/office/powerpoint/2010/main" val="312416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616C76B8-925D-942D-01E9-0333B5465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3866398db88_0_7">
            <a:extLst>
              <a:ext uri="{FF2B5EF4-FFF2-40B4-BE49-F238E27FC236}">
                <a16:creationId xmlns:a16="http://schemas.microsoft.com/office/drawing/2014/main" id="{32BC6359-9B3F-F868-DE68-3F5C8A8006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8184" y="355562"/>
            <a:ext cx="1603290" cy="3969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6;g3866398db88_0_7">
            <a:extLst>
              <a:ext uri="{FF2B5EF4-FFF2-40B4-BE49-F238E27FC236}">
                <a16:creationId xmlns:a16="http://schemas.microsoft.com/office/drawing/2014/main" id="{C1FE16FB-9C66-70F5-6E57-213D0823EAD7}"/>
              </a:ext>
            </a:extLst>
          </p:cNvPr>
          <p:cNvSpPr txBox="1"/>
          <p:nvPr/>
        </p:nvSpPr>
        <p:spPr>
          <a:xfrm>
            <a:off x="638175" y="2270125"/>
            <a:ext cx="10966449" cy="2735508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600" b="1" noProof="0" dirty="0">
                <a:solidFill>
                  <a:srgbClr val="20124D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La Teoría del Cambio</a:t>
            </a:r>
            <a:endParaRPr lang="es-ES" noProof="0" dirty="0">
              <a:solidFill>
                <a:srgbClr val="2012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20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461747E-28F2-CB71-2516-887A4B25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1A19CE2B-C682-BB7D-E90C-7F7C29B69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05037"/>
              </p:ext>
            </p:extLst>
          </p:nvPr>
        </p:nvGraphicFramePr>
        <p:xfrm>
          <a:off x="1847851" y="1303338"/>
          <a:ext cx="8424861" cy="47230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703586479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661604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 (</a:t>
                      </a:r>
                      <a:r>
                        <a:rPr lang="es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Efectos (</a:t>
                      </a:r>
                      <a:r>
                        <a:rPr lang="es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Impactos (</a:t>
                      </a:r>
                      <a:r>
                        <a:rPr lang="es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impacts</a:t>
                      </a:r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 materiales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 intermedios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 estructurales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Medio/corto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 nuestro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Fuera de nuestro control</a:t>
                      </a:r>
                    </a:p>
                  </a:txBody>
                  <a:tcPr marL="90000"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Fuera de nuestro control</a:t>
                      </a:r>
                    </a:p>
                  </a:txBody>
                  <a:tcPr marL="90000"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Incidencia indirecta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Variación de factores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tendencia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Normativos (legales)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 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Capacidades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Aptitudes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Potencialidades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Posibilidades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 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visión del mundo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Comportamientos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Significados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Normas sociales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Relaciones de poder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p.ej.</a:t>
                      </a: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29674"/>
                  </a:ext>
                </a:extLst>
              </a:tr>
              <a:tr h="38471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de ofimática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Superar los cursos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Mejorar la empleabilidad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9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Becas comedor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Subir rendimiento escolar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Reducir la pobreza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49616"/>
                  </a:ext>
                </a:extLst>
              </a:tr>
            </a:tbl>
          </a:graphicData>
        </a:graphic>
      </p:graphicFrame>
      <p:sp>
        <p:nvSpPr>
          <p:cNvPr id="3" name="Título 8">
            <a:extLst>
              <a:ext uri="{FF2B5EF4-FFF2-40B4-BE49-F238E27FC236}">
                <a16:creationId xmlns:a16="http://schemas.microsoft.com/office/drawing/2014/main" id="{027DB5AE-9855-9926-892A-547CFF744789}"/>
              </a:ext>
            </a:extLst>
          </p:cNvPr>
          <p:cNvSpPr txBox="1">
            <a:spLocks/>
          </p:cNvSpPr>
          <p:nvPr/>
        </p:nvSpPr>
        <p:spPr>
          <a:xfrm>
            <a:off x="407988" y="296862"/>
            <a:ext cx="8736012" cy="5762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sz="2800" b="1" dirty="0" err="1">
                <a:solidFill>
                  <a:schemeClr val="bg1"/>
                </a:solidFill>
                <a:latin typeface="Hanken Grotesk" panose="020B0604020202020204" charset="0"/>
              </a:rPr>
              <a:t>Resultados</a:t>
            </a:r>
            <a:r>
              <a:rPr lang="ca-ES" sz="2800" b="1" dirty="0">
                <a:solidFill>
                  <a:schemeClr val="bg1"/>
                </a:solidFill>
                <a:latin typeface="Hanken Grotesk" panose="020B0604020202020204" charset="0"/>
              </a:rPr>
              <a:t>, </a:t>
            </a:r>
            <a:r>
              <a:rPr lang="ca-ES" sz="2800" b="1" dirty="0" err="1">
                <a:solidFill>
                  <a:schemeClr val="bg1"/>
                </a:solidFill>
                <a:latin typeface="Hanken Grotesk" panose="020B0604020202020204" charset="0"/>
              </a:rPr>
              <a:t>efectos</a:t>
            </a:r>
            <a:r>
              <a:rPr lang="ca-ES" sz="2800" b="1" dirty="0">
                <a:solidFill>
                  <a:schemeClr val="bg1"/>
                </a:solidFill>
                <a:latin typeface="Hanken Grotesk" panose="020B0604020202020204" charset="0"/>
              </a:rPr>
              <a:t>, </a:t>
            </a:r>
            <a:r>
              <a:rPr lang="ca-ES" sz="2800" b="1" dirty="0" err="1">
                <a:solidFill>
                  <a:schemeClr val="bg1"/>
                </a:solidFill>
                <a:latin typeface="Hanken Grotesk" panose="020B0604020202020204" charset="0"/>
              </a:rPr>
              <a:t>impactos</a:t>
            </a:r>
            <a:endParaRPr lang="ca-ES" sz="2800" b="1" dirty="0">
              <a:solidFill>
                <a:schemeClr val="bg1"/>
              </a:solidFill>
              <a:latin typeface="Hanken Grotes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749596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971EA10B-8AA6-2825-1EC4-C6FE8710D219}"/>
              </a:ext>
            </a:extLst>
          </p:cNvPr>
          <p:cNvSpPr txBox="1"/>
          <p:nvPr/>
        </p:nvSpPr>
        <p:spPr>
          <a:xfrm>
            <a:off x="2577079" y="6222356"/>
            <a:ext cx="90730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noProof="0" dirty="0"/>
              <a:t>Blasco, J. (2009). </a:t>
            </a:r>
            <a:r>
              <a:rPr lang="es-ES" sz="900" i="1" noProof="0" dirty="0" err="1"/>
              <a:t>Avaluació</a:t>
            </a:r>
            <a:r>
              <a:rPr lang="es-ES" sz="900" i="1" noProof="0" dirty="0"/>
              <a:t> del </a:t>
            </a:r>
            <a:r>
              <a:rPr lang="es-ES" sz="900" i="1" noProof="0" dirty="0" err="1"/>
              <a:t>disseny</a:t>
            </a:r>
            <a:r>
              <a:rPr lang="es-ES" sz="900" noProof="0" dirty="0"/>
              <a:t>. </a:t>
            </a:r>
            <a:r>
              <a:rPr lang="es-ES" sz="900" noProof="0" dirty="0" err="1"/>
              <a:t>Guia</a:t>
            </a:r>
            <a:r>
              <a:rPr lang="es-ES" sz="900" noProof="0" dirty="0"/>
              <a:t> </a:t>
            </a:r>
            <a:r>
              <a:rPr lang="es-ES" sz="900" noProof="0" dirty="0" err="1"/>
              <a:t>pràctica</a:t>
            </a:r>
            <a:r>
              <a:rPr lang="es-ES" sz="900" noProof="0" dirty="0"/>
              <a:t> 3. </a:t>
            </a:r>
            <a:r>
              <a:rPr lang="es-ES" sz="900" noProof="0" dirty="0" err="1"/>
              <a:t>Col·lecció</a:t>
            </a:r>
            <a:r>
              <a:rPr lang="es-ES" sz="900" noProof="0" dirty="0"/>
              <a:t> </a:t>
            </a:r>
            <a:r>
              <a:rPr lang="es-ES" sz="900" noProof="0" dirty="0" err="1"/>
              <a:t>Ivàlua</a:t>
            </a:r>
            <a:r>
              <a:rPr lang="es-ES" sz="900" noProof="0" dirty="0"/>
              <a:t> de </a:t>
            </a:r>
            <a:r>
              <a:rPr lang="es-ES" sz="900" noProof="0" dirty="0" err="1"/>
              <a:t>guies</a:t>
            </a:r>
            <a:r>
              <a:rPr lang="es-ES" sz="900" noProof="0" dirty="0"/>
              <a:t> </a:t>
            </a:r>
            <a:r>
              <a:rPr lang="es-ES" sz="900" noProof="0" dirty="0" err="1"/>
              <a:t>pràctiques</a:t>
            </a:r>
            <a:r>
              <a:rPr lang="es-ES" sz="900" noProof="0" dirty="0"/>
              <a:t> sobre </a:t>
            </a:r>
            <a:r>
              <a:rPr lang="es-ES" sz="900" noProof="0" dirty="0" err="1"/>
              <a:t>avaluació</a:t>
            </a:r>
            <a:r>
              <a:rPr lang="es-ES" sz="900" noProof="0" dirty="0"/>
              <a:t> de polítiques públiques. Barcelona: </a:t>
            </a:r>
            <a:r>
              <a:rPr lang="es-ES" sz="900" noProof="0" dirty="0" err="1"/>
              <a:t>Ivàlua</a:t>
            </a:r>
            <a:endParaRPr lang="es-ES" sz="900" noProof="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88A2C4A-DBB2-B727-B259-8BA4F35EE8D5}"/>
              </a:ext>
            </a:extLst>
          </p:cNvPr>
          <p:cNvSpPr/>
          <p:nvPr/>
        </p:nvSpPr>
        <p:spPr>
          <a:xfrm>
            <a:off x="667629" y="1556792"/>
            <a:ext cx="1778430" cy="874216"/>
          </a:xfrm>
          <a:prstGeom prst="rect">
            <a:avLst/>
          </a:prstGeom>
          <a:solidFill>
            <a:srgbClr val="00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</a:p>
          <a:p>
            <a:pPr algn="ctr"/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(necesidades)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E32FE04-E56C-C4D4-F6B1-FC2CD1F71ED0}"/>
              </a:ext>
            </a:extLst>
          </p:cNvPr>
          <p:cNvSpPr/>
          <p:nvPr/>
        </p:nvSpPr>
        <p:spPr>
          <a:xfrm>
            <a:off x="2992208" y="1556792"/>
            <a:ext cx="1778430" cy="874216"/>
          </a:xfrm>
          <a:prstGeom prst="rect">
            <a:avLst/>
          </a:prstGeom>
          <a:solidFill>
            <a:srgbClr val="00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</a:p>
          <a:p>
            <a:pPr algn="ctr"/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600" i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759A26A-53CB-CAE1-E287-7E6604A54695}"/>
              </a:ext>
            </a:extLst>
          </p:cNvPr>
          <p:cNvSpPr/>
          <p:nvPr/>
        </p:nvSpPr>
        <p:spPr>
          <a:xfrm>
            <a:off x="5319908" y="1556792"/>
            <a:ext cx="1778430" cy="874216"/>
          </a:xfrm>
          <a:prstGeom prst="rect">
            <a:avLst/>
          </a:prstGeom>
          <a:solidFill>
            <a:srgbClr val="00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  <a:p>
            <a:pPr algn="ctr"/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(procesos)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B1251607-547A-5562-660E-961FF5F3826C}"/>
              </a:ext>
            </a:extLst>
          </p:cNvPr>
          <p:cNvCxnSpPr>
            <a:cxnSpLocks/>
            <a:stCxn id="19" idx="1"/>
            <a:endCxn id="18" idx="3"/>
          </p:cNvCxnSpPr>
          <p:nvPr/>
        </p:nvCxnSpPr>
        <p:spPr>
          <a:xfrm flipH="1">
            <a:off x="2446059" y="1993900"/>
            <a:ext cx="546149" cy="0"/>
          </a:xfrm>
          <a:prstGeom prst="straightConnector1">
            <a:avLst/>
          </a:prstGeom>
          <a:ln w="50800">
            <a:solidFill>
              <a:srgbClr val="00676C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CA1195B8-B0DB-10DE-FB82-C9E110C95596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>
          <a:xfrm flipH="1">
            <a:off x="4770638" y="1993900"/>
            <a:ext cx="549270" cy="0"/>
          </a:xfrm>
          <a:prstGeom prst="straightConnector1">
            <a:avLst/>
          </a:prstGeom>
          <a:ln w="50800">
            <a:solidFill>
              <a:srgbClr val="00676C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7591C37-4302-8882-7A7A-822778EAEFC2}"/>
              </a:ext>
            </a:extLst>
          </p:cNvPr>
          <p:cNvSpPr/>
          <p:nvPr/>
        </p:nvSpPr>
        <p:spPr>
          <a:xfrm>
            <a:off x="7647609" y="1556792"/>
            <a:ext cx="1778430" cy="874216"/>
          </a:xfrm>
          <a:prstGeom prst="rect">
            <a:avLst/>
          </a:prstGeom>
          <a:solidFill>
            <a:srgbClr val="00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Productos</a:t>
            </a:r>
          </a:p>
          <a:p>
            <a:pPr algn="ctr"/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pPr algn="ctr"/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600" i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DE78B4A-441F-C3C5-D6CB-FB78977A3EAB}"/>
              </a:ext>
            </a:extLst>
          </p:cNvPr>
          <p:cNvSpPr/>
          <p:nvPr/>
        </p:nvSpPr>
        <p:spPr>
          <a:xfrm>
            <a:off x="9975310" y="1556792"/>
            <a:ext cx="1778430" cy="874216"/>
          </a:xfrm>
          <a:prstGeom prst="rect">
            <a:avLst/>
          </a:prstGeom>
          <a:solidFill>
            <a:srgbClr val="00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Impactos</a:t>
            </a:r>
          </a:p>
          <a:p>
            <a:pPr algn="ctr"/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600" i="1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/>
            <a:r>
              <a:rPr lang="es-ES" sz="1600" i="1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99498E56-8CBC-34B9-3829-4E4FC7728FC4}"/>
              </a:ext>
            </a:extLst>
          </p:cNvPr>
          <p:cNvCxnSpPr>
            <a:cxnSpLocks/>
            <a:stCxn id="23" idx="1"/>
            <a:endCxn id="20" idx="3"/>
          </p:cNvCxnSpPr>
          <p:nvPr/>
        </p:nvCxnSpPr>
        <p:spPr>
          <a:xfrm flipH="1">
            <a:off x="7098338" y="1993900"/>
            <a:ext cx="549271" cy="0"/>
          </a:xfrm>
          <a:prstGeom prst="straightConnector1">
            <a:avLst/>
          </a:prstGeom>
          <a:ln w="50800">
            <a:solidFill>
              <a:srgbClr val="00676C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BE2E7BF2-73B9-6033-7356-95FF531C363C}"/>
              </a:ext>
            </a:extLst>
          </p:cNvPr>
          <p:cNvCxnSpPr>
            <a:cxnSpLocks/>
            <a:stCxn id="24" idx="1"/>
            <a:endCxn id="23" idx="3"/>
          </p:cNvCxnSpPr>
          <p:nvPr/>
        </p:nvCxnSpPr>
        <p:spPr>
          <a:xfrm flipH="1">
            <a:off x="9426039" y="1993900"/>
            <a:ext cx="549271" cy="0"/>
          </a:xfrm>
          <a:prstGeom prst="straightConnector1">
            <a:avLst/>
          </a:prstGeom>
          <a:ln w="50800">
            <a:solidFill>
              <a:srgbClr val="00676C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B5E8B43-105D-67C0-5B8F-08A653F6DF77}"/>
              </a:ext>
            </a:extLst>
          </p:cNvPr>
          <p:cNvSpPr/>
          <p:nvPr/>
        </p:nvSpPr>
        <p:spPr>
          <a:xfrm>
            <a:off x="664508" y="2575023"/>
            <a:ext cx="1778430" cy="1762522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s-ES" sz="1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Razón de la intervención</a:t>
            </a:r>
          </a:p>
          <a:p>
            <a:pPr algn="ctr"/>
            <a:endParaRPr lang="es-ES" sz="14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4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1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mortalidad infantil por enfermedades que se pueden prevenir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029B0AC-F97D-9F72-B71B-02F45190B0B4}"/>
              </a:ext>
            </a:extLst>
          </p:cNvPr>
          <p:cNvSpPr/>
          <p:nvPr/>
        </p:nvSpPr>
        <p:spPr>
          <a:xfrm>
            <a:off x="2992208" y="2575023"/>
            <a:ext cx="1778430" cy="1762522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s-ES" sz="1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se necesita</a:t>
            </a:r>
          </a:p>
          <a:p>
            <a:pPr algn="ctr"/>
            <a:endParaRPr lang="es-ES" sz="14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4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4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1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médicos, vacunas, vehículos, financiación</a:t>
            </a:r>
          </a:p>
          <a:p>
            <a:pPr algn="ctr"/>
            <a:endParaRPr lang="es-ES" sz="14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5D295AC-63E3-5A59-D634-B67A83ECFE54}"/>
              </a:ext>
            </a:extLst>
          </p:cNvPr>
          <p:cNvSpPr/>
          <p:nvPr/>
        </p:nvSpPr>
        <p:spPr>
          <a:xfrm>
            <a:off x="5319908" y="2575023"/>
            <a:ext cx="1778430" cy="1762522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s-ES" sz="1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hace la intervención</a:t>
            </a:r>
          </a:p>
          <a:p>
            <a:pPr algn="ctr"/>
            <a:endParaRPr lang="es-ES" sz="14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4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1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campaña de vacunaciones anuales</a:t>
            </a:r>
          </a:p>
          <a:p>
            <a:pPr algn="ctr"/>
            <a:endParaRPr lang="es-ES" sz="14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2F365CA-F421-1BB0-293B-1200BC207E29}"/>
              </a:ext>
            </a:extLst>
          </p:cNvPr>
          <p:cNvSpPr/>
          <p:nvPr/>
        </p:nvSpPr>
        <p:spPr>
          <a:xfrm>
            <a:off x="7647609" y="2575023"/>
            <a:ext cx="1778430" cy="1762522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s-ES" sz="1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productos de les actividades de la intervención</a:t>
            </a:r>
          </a:p>
          <a:p>
            <a:pPr algn="ctr"/>
            <a:endParaRPr lang="es-ES" sz="14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1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número de niños vacunados</a:t>
            </a:r>
          </a:p>
          <a:p>
            <a:pPr algn="ctr"/>
            <a:endParaRPr lang="es-ES" sz="14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D02BF15-342C-3219-57FB-1DE73FA9926E}"/>
              </a:ext>
            </a:extLst>
          </p:cNvPr>
          <p:cNvSpPr/>
          <p:nvPr/>
        </p:nvSpPr>
        <p:spPr>
          <a:xfrm>
            <a:off x="9975310" y="2575023"/>
            <a:ext cx="1778430" cy="1762522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s-ES" sz="1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 de corto, medio o largo alcance</a:t>
            </a:r>
          </a:p>
          <a:p>
            <a:pPr algn="ctr"/>
            <a:endParaRPr lang="es-ES" sz="14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1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reducción de la mortalidad infantil</a:t>
            </a:r>
          </a:p>
          <a:p>
            <a:pPr algn="ctr"/>
            <a:endParaRPr lang="es-ES" sz="14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lobo: línea con borde y barra de énfasis 31">
            <a:extLst>
              <a:ext uri="{FF2B5EF4-FFF2-40B4-BE49-F238E27FC236}">
                <a16:creationId xmlns:a16="http://schemas.microsoft.com/office/drawing/2014/main" id="{C8C417A6-C873-0437-E3BA-E5CA5E5DF4B1}"/>
              </a:ext>
            </a:extLst>
          </p:cNvPr>
          <p:cNvSpPr/>
          <p:nvPr/>
        </p:nvSpPr>
        <p:spPr>
          <a:xfrm>
            <a:off x="3267936" y="4441106"/>
            <a:ext cx="1502702" cy="1052838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es-ES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Hipótesis: hay que intervenir y asignar recursos</a:t>
            </a:r>
          </a:p>
        </p:txBody>
      </p:sp>
      <p:sp>
        <p:nvSpPr>
          <p:cNvPr id="33" name="Globo: línea con borde y barra de énfasis 32">
            <a:extLst>
              <a:ext uri="{FF2B5EF4-FFF2-40B4-BE49-F238E27FC236}">
                <a16:creationId xmlns:a16="http://schemas.microsoft.com/office/drawing/2014/main" id="{E2D1235A-76BB-F5C4-6927-47702682D546}"/>
              </a:ext>
            </a:extLst>
          </p:cNvPr>
          <p:cNvSpPr/>
          <p:nvPr/>
        </p:nvSpPr>
        <p:spPr>
          <a:xfrm>
            <a:off x="10251038" y="4441106"/>
            <a:ext cx="1502702" cy="1052838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Hipótesis: </a:t>
            </a:r>
            <a:r>
              <a:rPr lang="es-ES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productos o resultados tienen los impactos previstos</a:t>
            </a:r>
          </a:p>
        </p:txBody>
      </p:sp>
      <p:sp>
        <p:nvSpPr>
          <p:cNvPr id="34" name="Globo: línea con borde y barra de énfasis 33">
            <a:extLst>
              <a:ext uri="{FF2B5EF4-FFF2-40B4-BE49-F238E27FC236}">
                <a16:creationId xmlns:a16="http://schemas.microsoft.com/office/drawing/2014/main" id="{A5CE9A33-AB37-F70B-B6F4-392179EA6A5B}"/>
              </a:ext>
            </a:extLst>
          </p:cNvPr>
          <p:cNvSpPr/>
          <p:nvPr/>
        </p:nvSpPr>
        <p:spPr>
          <a:xfrm>
            <a:off x="5595636" y="4441106"/>
            <a:ext cx="1502702" cy="1052838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Hipótesis: </a:t>
            </a:r>
            <a:r>
              <a:rPr lang="es-ES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recursos son suficientes para las actividades</a:t>
            </a:r>
          </a:p>
        </p:txBody>
      </p:sp>
      <p:sp>
        <p:nvSpPr>
          <p:cNvPr id="35" name="Globo: línea con borde y barra de énfasis 34">
            <a:extLst>
              <a:ext uri="{FF2B5EF4-FFF2-40B4-BE49-F238E27FC236}">
                <a16:creationId xmlns:a16="http://schemas.microsoft.com/office/drawing/2014/main" id="{FA679C53-3E39-E7AD-0072-22FC0ABB3B51}"/>
              </a:ext>
            </a:extLst>
          </p:cNvPr>
          <p:cNvSpPr/>
          <p:nvPr/>
        </p:nvSpPr>
        <p:spPr>
          <a:xfrm>
            <a:off x="7923337" y="4441106"/>
            <a:ext cx="1502702" cy="1052838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Hipótesis: </a:t>
            </a:r>
            <a:r>
              <a:rPr lang="es-ES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actividades son adecuadas y pueden generar resultados</a:t>
            </a:r>
          </a:p>
        </p:txBody>
      </p:sp>
      <p:sp>
        <p:nvSpPr>
          <p:cNvPr id="4" name="Título 8">
            <a:extLst>
              <a:ext uri="{FF2B5EF4-FFF2-40B4-BE49-F238E27FC236}">
                <a16:creationId xmlns:a16="http://schemas.microsoft.com/office/drawing/2014/main" id="{B10762E3-E3A2-24D7-B6BC-E54854F9CEFE}"/>
              </a:ext>
            </a:extLst>
          </p:cNvPr>
          <p:cNvSpPr txBox="1">
            <a:spLocks/>
          </p:cNvSpPr>
          <p:nvPr/>
        </p:nvSpPr>
        <p:spPr>
          <a:xfrm>
            <a:off x="407988" y="296862"/>
            <a:ext cx="8736012" cy="5762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sz="2800" b="1" dirty="0">
                <a:solidFill>
                  <a:schemeClr val="bg1"/>
                </a:solidFill>
                <a:latin typeface="Hanken Grotesk" panose="020B0604020202020204" charset="0"/>
              </a:rPr>
              <a:t>La </a:t>
            </a:r>
            <a:r>
              <a:rPr lang="ca-ES" sz="2800" b="1" dirty="0" err="1">
                <a:solidFill>
                  <a:schemeClr val="bg1"/>
                </a:solidFill>
                <a:latin typeface="Hanken Grotesk" panose="020B0604020202020204" charset="0"/>
              </a:rPr>
              <a:t>Teoría</a:t>
            </a:r>
            <a:r>
              <a:rPr lang="ca-ES" sz="2800" b="1" dirty="0">
                <a:solidFill>
                  <a:schemeClr val="bg1"/>
                </a:solidFill>
                <a:latin typeface="Hanken Grotesk" panose="020B0604020202020204" charset="0"/>
              </a:rPr>
              <a:t> del </a:t>
            </a:r>
            <a:r>
              <a:rPr lang="ca-ES" sz="2800" b="1" dirty="0" err="1">
                <a:solidFill>
                  <a:schemeClr val="bg1"/>
                </a:solidFill>
                <a:latin typeface="Hanken Grotesk" panose="020B0604020202020204" charset="0"/>
              </a:rPr>
              <a:t>Cambio</a:t>
            </a:r>
            <a:endParaRPr lang="ca-ES" sz="2800" b="1" dirty="0">
              <a:solidFill>
                <a:schemeClr val="bg1"/>
              </a:solidFill>
              <a:latin typeface="Hanken Grotes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87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81F37-34B2-8425-43C6-6585CDF15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>
            <a:extLst>
              <a:ext uri="{FF2B5EF4-FFF2-40B4-BE49-F238E27FC236}">
                <a16:creationId xmlns:a16="http://schemas.microsoft.com/office/drawing/2014/main" id="{9D3EFEB9-8369-3821-1373-B1A7D3801BAB}"/>
              </a:ext>
            </a:extLst>
          </p:cNvPr>
          <p:cNvSpPr txBox="1">
            <a:spLocks/>
          </p:cNvSpPr>
          <p:nvPr/>
        </p:nvSpPr>
        <p:spPr>
          <a:xfrm>
            <a:off x="407988" y="296862"/>
            <a:ext cx="10423410" cy="5762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sz="2800" b="1" dirty="0">
                <a:solidFill>
                  <a:schemeClr val="bg1"/>
                </a:solidFill>
                <a:latin typeface="Hanken Grotesk" panose="020B0604020202020204" charset="0"/>
              </a:rPr>
              <a:t>La </a:t>
            </a:r>
            <a:r>
              <a:rPr lang="ca-ES" sz="2800" b="1" dirty="0" err="1">
                <a:solidFill>
                  <a:schemeClr val="bg1"/>
                </a:solidFill>
                <a:latin typeface="Hanken Grotesk" panose="020B0604020202020204" charset="0"/>
              </a:rPr>
              <a:t>Teoría</a:t>
            </a:r>
            <a:r>
              <a:rPr lang="ca-ES" sz="2800" b="1" dirty="0">
                <a:solidFill>
                  <a:schemeClr val="bg1"/>
                </a:solidFill>
                <a:latin typeface="Hanken Grotesk" panose="020B0604020202020204" charset="0"/>
              </a:rPr>
              <a:t> del </a:t>
            </a:r>
            <a:r>
              <a:rPr lang="ca-ES" sz="2800" b="1" dirty="0" err="1">
                <a:solidFill>
                  <a:schemeClr val="bg1"/>
                </a:solidFill>
                <a:latin typeface="Hanken Grotesk" panose="020B0604020202020204" charset="0"/>
              </a:rPr>
              <a:t>Cambio</a:t>
            </a:r>
            <a:r>
              <a:rPr lang="ca-ES" sz="2800" b="1" dirty="0">
                <a:solidFill>
                  <a:schemeClr val="bg1"/>
                </a:solidFill>
                <a:latin typeface="Hanken Grotesk" panose="020B0604020202020204" charset="0"/>
              </a:rPr>
              <a:t>: Open Data for </a:t>
            </a:r>
            <a:r>
              <a:rPr lang="ca-ES" sz="2800" b="1" dirty="0" err="1">
                <a:solidFill>
                  <a:schemeClr val="bg1"/>
                </a:solidFill>
                <a:latin typeface="Hanken Grotesk" panose="020B0604020202020204" charset="0"/>
              </a:rPr>
              <a:t>Development</a:t>
            </a:r>
            <a:r>
              <a:rPr lang="ca-ES" sz="2800" b="1" dirty="0">
                <a:solidFill>
                  <a:schemeClr val="bg1"/>
                </a:solidFill>
                <a:latin typeface="Hanken Grotesk" panose="020B0604020202020204" charset="0"/>
              </a:rPr>
              <a:t> (WB, IDRC)</a:t>
            </a:r>
          </a:p>
        </p:txBody>
      </p:sp>
      <p:pic>
        <p:nvPicPr>
          <p:cNvPr id="3" name="Imagen 2" descr="Diagrama&#10;&#10;El contenido generado por IA puede ser incorrecto.">
            <a:extLst>
              <a:ext uri="{FF2B5EF4-FFF2-40B4-BE49-F238E27FC236}">
                <a16:creationId xmlns:a16="http://schemas.microsoft.com/office/drawing/2014/main" id="{2F17E8AB-B613-123E-35E0-47370BD74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34" y="1093509"/>
            <a:ext cx="7656426" cy="57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1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F9B75-2094-2164-9C06-EC4B96863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>
            <a:extLst>
              <a:ext uri="{FF2B5EF4-FFF2-40B4-BE49-F238E27FC236}">
                <a16:creationId xmlns:a16="http://schemas.microsoft.com/office/drawing/2014/main" id="{5B93D380-339D-5CB6-6D04-E451EF4D1B40}"/>
              </a:ext>
            </a:extLst>
          </p:cNvPr>
          <p:cNvSpPr txBox="1">
            <a:spLocks/>
          </p:cNvSpPr>
          <p:nvPr/>
        </p:nvSpPr>
        <p:spPr>
          <a:xfrm>
            <a:off x="407988" y="296862"/>
            <a:ext cx="11130420" cy="5762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sz="2800" b="1" dirty="0">
                <a:solidFill>
                  <a:schemeClr val="bg1"/>
                </a:solidFill>
                <a:latin typeface="Hanken Grotesk" panose="020B0604020202020204" charset="0"/>
              </a:rPr>
              <a:t>La </a:t>
            </a:r>
            <a:r>
              <a:rPr lang="ca-ES" sz="2800" b="1" dirty="0" err="1">
                <a:solidFill>
                  <a:schemeClr val="bg1"/>
                </a:solidFill>
                <a:latin typeface="Hanken Grotesk" panose="020B0604020202020204" charset="0"/>
              </a:rPr>
              <a:t>Teoría</a:t>
            </a:r>
            <a:r>
              <a:rPr lang="ca-ES" sz="2800" b="1" dirty="0">
                <a:solidFill>
                  <a:schemeClr val="bg1"/>
                </a:solidFill>
                <a:latin typeface="Hanken Grotesk" panose="020B0604020202020204" charset="0"/>
              </a:rPr>
              <a:t> del </a:t>
            </a:r>
            <a:r>
              <a:rPr lang="ca-ES" sz="2800" b="1" dirty="0" err="1">
                <a:solidFill>
                  <a:schemeClr val="bg1"/>
                </a:solidFill>
                <a:latin typeface="Hanken Grotesk" panose="020B0604020202020204" charset="0"/>
              </a:rPr>
              <a:t>Cambio</a:t>
            </a:r>
            <a:r>
              <a:rPr lang="ca-ES" sz="2800" b="1" dirty="0">
                <a:solidFill>
                  <a:schemeClr val="bg1"/>
                </a:solidFill>
                <a:latin typeface="Hanken Grotesk" panose="020B0604020202020204" charset="0"/>
              </a:rPr>
              <a:t>: Escola d’Administració Pública de Catalunya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B25AF63-3BEE-3FE2-DDCD-2FE8F6369BFC}"/>
              </a:ext>
            </a:extLst>
          </p:cNvPr>
          <p:cNvGrpSpPr/>
          <p:nvPr/>
        </p:nvGrpSpPr>
        <p:grpSpPr>
          <a:xfrm>
            <a:off x="7743799" y="2196717"/>
            <a:ext cx="2476800" cy="2170703"/>
            <a:chOff x="6376912" y="1916832"/>
            <a:chExt cx="2476800" cy="2170703"/>
          </a:xfrm>
        </p:grpSpPr>
        <p:sp>
          <p:nvSpPr>
            <p:cNvPr id="5" name="Rectángulo 21">
              <a:extLst>
                <a:ext uri="{FF2B5EF4-FFF2-40B4-BE49-F238E27FC236}">
                  <a16:creationId xmlns:a16="http://schemas.microsoft.com/office/drawing/2014/main" id="{6DE4527E-2BC7-F438-5E10-79CE8CFD4024}"/>
                </a:ext>
              </a:extLst>
            </p:cNvPr>
            <p:cNvSpPr/>
            <p:nvPr/>
          </p:nvSpPr>
          <p:spPr>
            <a:xfrm>
              <a:off x="6376912" y="1916832"/>
              <a:ext cx="2476800" cy="61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Derechos civiles</a:t>
              </a:r>
            </a:p>
          </p:txBody>
        </p:sp>
        <p:sp>
          <p:nvSpPr>
            <p:cNvPr id="6" name="Rectángulo 21">
              <a:extLst>
                <a:ext uri="{FF2B5EF4-FFF2-40B4-BE49-F238E27FC236}">
                  <a16:creationId xmlns:a16="http://schemas.microsoft.com/office/drawing/2014/main" id="{C26BBFCF-2608-C358-4C9B-1C5494BCF8F0}"/>
                </a:ext>
              </a:extLst>
            </p:cNvPr>
            <p:cNvSpPr/>
            <p:nvPr/>
          </p:nvSpPr>
          <p:spPr>
            <a:xfrm>
              <a:off x="6376912" y="2696184"/>
              <a:ext cx="2476800" cy="61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Calidad institucional</a:t>
              </a:r>
            </a:p>
          </p:txBody>
        </p:sp>
        <p:sp>
          <p:nvSpPr>
            <p:cNvPr id="7" name="Rectángulo 21">
              <a:extLst>
                <a:ext uri="{FF2B5EF4-FFF2-40B4-BE49-F238E27FC236}">
                  <a16:creationId xmlns:a16="http://schemas.microsoft.com/office/drawing/2014/main" id="{D8B96B8C-1717-9630-91CD-9786EE6909AB}"/>
                </a:ext>
              </a:extLst>
            </p:cNvPr>
            <p:cNvSpPr/>
            <p:nvPr/>
          </p:nvSpPr>
          <p:spPr>
            <a:xfrm>
              <a:off x="6376912" y="3475535"/>
              <a:ext cx="2476800" cy="61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Emancipación personal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CB35AE82-7628-CBCB-B4A8-6DB7ABFF0083}"/>
              </a:ext>
            </a:extLst>
          </p:cNvPr>
          <p:cNvGrpSpPr/>
          <p:nvPr/>
        </p:nvGrpSpPr>
        <p:grpSpPr>
          <a:xfrm>
            <a:off x="1757636" y="1526736"/>
            <a:ext cx="8462963" cy="375528"/>
            <a:chOff x="395288" y="-494882"/>
            <a:chExt cx="8462963" cy="375528"/>
          </a:xfrm>
        </p:grpSpPr>
        <p:sp>
          <p:nvSpPr>
            <p:cNvPr id="9" name="Rectángulo 4">
              <a:extLst>
                <a:ext uri="{FF2B5EF4-FFF2-40B4-BE49-F238E27FC236}">
                  <a16:creationId xmlns:a16="http://schemas.microsoft.com/office/drawing/2014/main" id="{7592087A-C3C0-40C8-239D-A535197C1188}"/>
                </a:ext>
              </a:extLst>
            </p:cNvPr>
            <p:cNvSpPr/>
            <p:nvPr/>
          </p:nvSpPr>
          <p:spPr>
            <a:xfrm>
              <a:off x="5940153" y="-493754"/>
              <a:ext cx="2918098" cy="37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0" rIns="74295" bIns="371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ES" sz="1899">
                  <a:latin typeface="Arial Narrow" panose="020B0606020202030204" pitchFamily="34" charset="0"/>
                </a:rPr>
                <a:t>                  Impactos</a:t>
              </a:r>
            </a:p>
          </p:txBody>
        </p:sp>
        <p:graphicFrame>
          <p:nvGraphicFramePr>
            <p:cNvPr id="10" name="Diagrama 9">
              <a:extLst>
                <a:ext uri="{FF2B5EF4-FFF2-40B4-BE49-F238E27FC236}">
                  <a16:creationId xmlns:a16="http://schemas.microsoft.com/office/drawing/2014/main" id="{54015EBA-C958-D588-FD9F-2CA2E8FA51F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60718089"/>
                </p:ext>
              </p:extLst>
            </p:nvPr>
          </p:nvGraphicFramePr>
          <p:xfrm>
            <a:off x="395288" y="-494882"/>
            <a:ext cx="5760640" cy="3704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B01C0A4-A60C-A580-2298-AE3C5AF94C60}"/>
              </a:ext>
            </a:extLst>
          </p:cNvPr>
          <p:cNvGrpSpPr/>
          <p:nvPr/>
        </p:nvGrpSpPr>
        <p:grpSpPr>
          <a:xfrm>
            <a:off x="1765711" y="2196717"/>
            <a:ext cx="2887894" cy="2170703"/>
            <a:chOff x="398824" y="1916832"/>
            <a:chExt cx="2887894" cy="2170703"/>
          </a:xfrm>
        </p:grpSpPr>
        <p:sp>
          <p:nvSpPr>
            <p:cNvPr id="12" name="Rectángulo 21">
              <a:extLst>
                <a:ext uri="{FF2B5EF4-FFF2-40B4-BE49-F238E27FC236}">
                  <a16:creationId xmlns:a16="http://schemas.microsoft.com/office/drawing/2014/main" id="{238BFE95-5866-DF60-17EB-9057486F469B}"/>
                </a:ext>
              </a:extLst>
            </p:cNvPr>
            <p:cNvSpPr/>
            <p:nvPr/>
          </p:nvSpPr>
          <p:spPr>
            <a:xfrm>
              <a:off x="398824" y="1916832"/>
              <a:ext cx="24768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Gobierno Abierto</a:t>
              </a:r>
            </a:p>
          </p:txBody>
        </p:sp>
        <p:sp>
          <p:nvSpPr>
            <p:cNvPr id="13" name="Rectángulo 21">
              <a:extLst>
                <a:ext uri="{FF2B5EF4-FFF2-40B4-BE49-F238E27FC236}">
                  <a16:creationId xmlns:a16="http://schemas.microsoft.com/office/drawing/2014/main" id="{D6541560-8DEE-014E-A5A3-C4979F2ADF11}"/>
                </a:ext>
              </a:extLst>
            </p:cNvPr>
            <p:cNvSpPr/>
            <p:nvPr/>
          </p:nvSpPr>
          <p:spPr>
            <a:xfrm>
              <a:off x="398824" y="2696184"/>
              <a:ext cx="24768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Reformas en la Administración</a:t>
              </a:r>
            </a:p>
          </p:txBody>
        </p:sp>
        <p:sp>
          <p:nvSpPr>
            <p:cNvPr id="14" name="Rectángulo 21">
              <a:extLst>
                <a:ext uri="{FF2B5EF4-FFF2-40B4-BE49-F238E27FC236}">
                  <a16:creationId xmlns:a16="http://schemas.microsoft.com/office/drawing/2014/main" id="{0C3619FC-68CF-8819-72E3-5C96833C8930}"/>
                </a:ext>
              </a:extLst>
            </p:cNvPr>
            <p:cNvSpPr/>
            <p:nvPr/>
          </p:nvSpPr>
          <p:spPr>
            <a:xfrm>
              <a:off x="398824" y="3475535"/>
              <a:ext cx="24768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Política basada en evidencias</a:t>
              </a:r>
            </a:p>
          </p:txBody>
        </p:sp>
        <p:sp>
          <p:nvSpPr>
            <p:cNvPr id="15" name="Flecha: a la derecha 14">
              <a:extLst>
                <a:ext uri="{FF2B5EF4-FFF2-40B4-BE49-F238E27FC236}">
                  <a16:creationId xmlns:a16="http://schemas.microsoft.com/office/drawing/2014/main" id="{6DD86722-51F6-198F-78EF-52708C4D6180}"/>
                </a:ext>
              </a:extLst>
            </p:cNvPr>
            <p:cNvSpPr/>
            <p:nvPr/>
          </p:nvSpPr>
          <p:spPr>
            <a:xfrm>
              <a:off x="2976774" y="1916832"/>
              <a:ext cx="309944" cy="217070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F72C66C-E220-0E7F-3E23-3B754D123295}"/>
              </a:ext>
            </a:extLst>
          </p:cNvPr>
          <p:cNvGrpSpPr/>
          <p:nvPr/>
        </p:nvGrpSpPr>
        <p:grpSpPr>
          <a:xfrm>
            <a:off x="4752411" y="2196717"/>
            <a:ext cx="2890238" cy="2170703"/>
            <a:chOff x="3385524" y="1916832"/>
            <a:chExt cx="2890238" cy="2170703"/>
          </a:xfrm>
        </p:grpSpPr>
        <p:sp>
          <p:nvSpPr>
            <p:cNvPr id="17" name="Rectángulo 21">
              <a:extLst>
                <a:ext uri="{FF2B5EF4-FFF2-40B4-BE49-F238E27FC236}">
                  <a16:creationId xmlns:a16="http://schemas.microsoft.com/office/drawing/2014/main" id="{E97A60BC-FD8E-F3D9-470D-25BA529261F3}"/>
                </a:ext>
              </a:extLst>
            </p:cNvPr>
            <p:cNvSpPr/>
            <p:nvPr/>
          </p:nvSpPr>
          <p:spPr>
            <a:xfrm>
              <a:off x="3387868" y="1916832"/>
              <a:ext cx="2476800" cy="612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Ciudadanos comprometidos</a:t>
              </a:r>
            </a:p>
          </p:txBody>
        </p:sp>
        <p:sp>
          <p:nvSpPr>
            <p:cNvPr id="18" name="Rectángulo 21">
              <a:extLst>
                <a:ext uri="{FF2B5EF4-FFF2-40B4-BE49-F238E27FC236}">
                  <a16:creationId xmlns:a16="http://schemas.microsoft.com/office/drawing/2014/main" id="{342D8392-D712-EB4E-3AF5-8C3009CE371E}"/>
                </a:ext>
              </a:extLst>
            </p:cNvPr>
            <p:cNvSpPr/>
            <p:nvPr/>
          </p:nvSpPr>
          <p:spPr>
            <a:xfrm>
              <a:off x="3385524" y="2696184"/>
              <a:ext cx="2476800" cy="612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Servidores públicos competentes, capaces, comprometidos</a:t>
              </a:r>
            </a:p>
          </p:txBody>
        </p:sp>
        <p:sp>
          <p:nvSpPr>
            <p:cNvPr id="19" name="Rectángulo 21">
              <a:extLst>
                <a:ext uri="{FF2B5EF4-FFF2-40B4-BE49-F238E27FC236}">
                  <a16:creationId xmlns:a16="http://schemas.microsoft.com/office/drawing/2014/main" id="{F2B9A9E6-0730-9450-C9B2-CF3A49B15DFA}"/>
                </a:ext>
              </a:extLst>
            </p:cNvPr>
            <p:cNvSpPr/>
            <p:nvPr/>
          </p:nvSpPr>
          <p:spPr>
            <a:xfrm>
              <a:off x="3404244" y="3475535"/>
              <a:ext cx="2476800" cy="612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Instituciones </a:t>
              </a:r>
              <a:b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eficientes y eficaces</a:t>
              </a:r>
            </a:p>
          </p:txBody>
        </p:sp>
        <p:sp>
          <p:nvSpPr>
            <p:cNvPr id="20" name="Flecha: a la derecha 19">
              <a:extLst>
                <a:ext uri="{FF2B5EF4-FFF2-40B4-BE49-F238E27FC236}">
                  <a16:creationId xmlns:a16="http://schemas.microsoft.com/office/drawing/2014/main" id="{7C1514C6-978F-1E79-EC09-1C4090B54F85}"/>
                </a:ext>
              </a:extLst>
            </p:cNvPr>
            <p:cNvSpPr/>
            <p:nvPr/>
          </p:nvSpPr>
          <p:spPr>
            <a:xfrm>
              <a:off x="5965818" y="1916832"/>
              <a:ext cx="309944" cy="217070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8254CEE5-4081-55E8-CE46-DC5EEBAA95F0}"/>
              </a:ext>
            </a:extLst>
          </p:cNvPr>
          <p:cNvGrpSpPr/>
          <p:nvPr/>
        </p:nvGrpSpPr>
        <p:grpSpPr>
          <a:xfrm>
            <a:off x="1769183" y="4516227"/>
            <a:ext cx="8451416" cy="1532818"/>
            <a:chOff x="402296" y="4236342"/>
            <a:chExt cx="8451416" cy="1532818"/>
          </a:xfrm>
        </p:grpSpPr>
        <p:sp>
          <p:nvSpPr>
            <p:cNvPr id="22" name="Flecha: a la derecha 21">
              <a:extLst>
                <a:ext uri="{FF2B5EF4-FFF2-40B4-BE49-F238E27FC236}">
                  <a16:creationId xmlns:a16="http://schemas.microsoft.com/office/drawing/2014/main" id="{D4AB95CD-E482-A399-03F9-9EE5749549F9}"/>
                </a:ext>
              </a:extLst>
            </p:cNvPr>
            <p:cNvSpPr/>
            <p:nvPr/>
          </p:nvSpPr>
          <p:spPr>
            <a:xfrm>
              <a:off x="402296" y="4236342"/>
              <a:ext cx="8451416" cy="9000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Estado/Administración como plataforma</a:t>
              </a:r>
            </a:p>
          </p:txBody>
        </p:sp>
        <p:sp>
          <p:nvSpPr>
            <p:cNvPr id="23" name="Flecha: a la derecha 22">
              <a:extLst>
                <a:ext uri="{FF2B5EF4-FFF2-40B4-BE49-F238E27FC236}">
                  <a16:creationId xmlns:a16="http://schemas.microsoft.com/office/drawing/2014/main" id="{56CD9792-7D23-4735-3317-A8EC1F3F3143}"/>
                </a:ext>
              </a:extLst>
            </p:cNvPr>
            <p:cNvSpPr/>
            <p:nvPr/>
          </p:nvSpPr>
          <p:spPr>
            <a:xfrm>
              <a:off x="402296" y="4869160"/>
              <a:ext cx="8451416" cy="9000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2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Articulación del ecosistema de gobernanza pública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08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Shape"/>
          <p:cNvSpPr/>
          <p:nvPr/>
        </p:nvSpPr>
        <p:spPr>
          <a:xfrm>
            <a:off x="2669811" y="1320798"/>
            <a:ext cx="2520000" cy="327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47" extrusionOk="0">
                <a:moveTo>
                  <a:pt x="106" y="2385"/>
                </a:moveTo>
                <a:cubicBezTo>
                  <a:pt x="19" y="1981"/>
                  <a:pt x="-5" y="1412"/>
                  <a:pt x="43" y="913"/>
                </a:cubicBezTo>
                <a:cubicBezTo>
                  <a:pt x="97" y="361"/>
                  <a:pt x="228" y="-1"/>
                  <a:pt x="373" y="0"/>
                </a:cubicBezTo>
                <a:lnTo>
                  <a:pt x="19559" y="6"/>
                </a:lnTo>
                <a:cubicBezTo>
                  <a:pt x="19622" y="-12"/>
                  <a:pt x="19684" y="30"/>
                  <a:pt x="19742" y="129"/>
                </a:cubicBezTo>
                <a:cubicBezTo>
                  <a:pt x="19796" y="221"/>
                  <a:pt x="19844" y="361"/>
                  <a:pt x="19883" y="537"/>
                </a:cubicBezTo>
                <a:lnTo>
                  <a:pt x="21514" y="9784"/>
                </a:lnTo>
                <a:cubicBezTo>
                  <a:pt x="21556" y="10073"/>
                  <a:pt x="21579" y="10403"/>
                  <a:pt x="21579" y="10739"/>
                </a:cubicBezTo>
                <a:cubicBezTo>
                  <a:pt x="21580" y="11071"/>
                  <a:pt x="21559" y="11397"/>
                  <a:pt x="21519" y="11686"/>
                </a:cubicBezTo>
                <a:lnTo>
                  <a:pt x="19927" y="20744"/>
                </a:lnTo>
                <a:cubicBezTo>
                  <a:pt x="19889" y="20962"/>
                  <a:pt x="19840" y="21145"/>
                  <a:pt x="19783" y="21280"/>
                </a:cubicBezTo>
                <a:cubicBezTo>
                  <a:pt x="19721" y="21427"/>
                  <a:pt x="19652" y="21515"/>
                  <a:pt x="19581" y="21536"/>
                </a:cubicBezTo>
                <a:lnTo>
                  <a:pt x="365" y="21540"/>
                </a:lnTo>
                <a:cubicBezTo>
                  <a:pt x="246" y="21588"/>
                  <a:pt x="131" y="21374"/>
                  <a:pt x="62" y="20979"/>
                </a:cubicBezTo>
                <a:cubicBezTo>
                  <a:pt x="-10" y="20569"/>
                  <a:pt x="-20" y="20033"/>
                  <a:pt x="35" y="19584"/>
                </a:cubicBezTo>
                <a:lnTo>
                  <a:pt x="1411" y="11790"/>
                </a:lnTo>
                <a:cubicBezTo>
                  <a:pt x="1466" y="11487"/>
                  <a:pt x="1494" y="11118"/>
                  <a:pt x="1492" y="10741"/>
                </a:cubicBezTo>
                <a:cubicBezTo>
                  <a:pt x="1490" y="10437"/>
                  <a:pt x="1468" y="10140"/>
                  <a:pt x="1428" y="9884"/>
                </a:cubicBezTo>
                <a:lnTo>
                  <a:pt x="106" y="2385"/>
                </a:lnTo>
                <a:close/>
              </a:path>
            </a:pathLst>
          </a:custGeom>
          <a:solidFill>
            <a:srgbClr val="00676C"/>
          </a:solidFill>
          <a:ln w="3175">
            <a:miter lim="400000"/>
          </a:ln>
        </p:spPr>
        <p:txBody>
          <a:bodyPr lIns="19050" tIns="19050" rIns="19050" bIns="19050" anchor="ctr"/>
          <a:lstStyle/>
          <a:p>
            <a:pPr defTabSz="764325"/>
            <a:endParaRPr lang="es-E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64" name="Stage 02"/>
          <p:cNvSpPr txBox="1"/>
          <p:nvPr/>
        </p:nvSpPr>
        <p:spPr>
          <a:xfrm>
            <a:off x="3602706" y="1369120"/>
            <a:ext cx="654211" cy="2846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19050" tIns="19050" rIns="19050" bIns="19050">
            <a:spAutoFit/>
          </a:bodyPr>
          <a:lstStyle>
            <a:lvl1pPr defTabSz="325120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pPr algn="ctr"/>
            <a: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Corto</a:t>
            </a:r>
          </a:p>
        </p:txBody>
      </p:sp>
      <p:sp>
        <p:nvSpPr>
          <p:cNvPr id="1265" name="Shape"/>
          <p:cNvSpPr/>
          <p:nvPr/>
        </p:nvSpPr>
        <p:spPr>
          <a:xfrm>
            <a:off x="5327850" y="1320798"/>
            <a:ext cx="2520000" cy="327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47" extrusionOk="0">
                <a:moveTo>
                  <a:pt x="106" y="2385"/>
                </a:moveTo>
                <a:cubicBezTo>
                  <a:pt x="19" y="1981"/>
                  <a:pt x="-5" y="1412"/>
                  <a:pt x="43" y="913"/>
                </a:cubicBezTo>
                <a:cubicBezTo>
                  <a:pt x="97" y="361"/>
                  <a:pt x="228" y="-1"/>
                  <a:pt x="373" y="0"/>
                </a:cubicBezTo>
                <a:lnTo>
                  <a:pt x="19559" y="6"/>
                </a:lnTo>
                <a:cubicBezTo>
                  <a:pt x="19622" y="-12"/>
                  <a:pt x="19684" y="30"/>
                  <a:pt x="19742" y="129"/>
                </a:cubicBezTo>
                <a:cubicBezTo>
                  <a:pt x="19796" y="221"/>
                  <a:pt x="19844" y="361"/>
                  <a:pt x="19883" y="537"/>
                </a:cubicBezTo>
                <a:lnTo>
                  <a:pt x="21514" y="9784"/>
                </a:lnTo>
                <a:cubicBezTo>
                  <a:pt x="21556" y="10073"/>
                  <a:pt x="21579" y="10403"/>
                  <a:pt x="21579" y="10739"/>
                </a:cubicBezTo>
                <a:cubicBezTo>
                  <a:pt x="21580" y="11071"/>
                  <a:pt x="21559" y="11397"/>
                  <a:pt x="21519" y="11686"/>
                </a:cubicBezTo>
                <a:lnTo>
                  <a:pt x="19927" y="20744"/>
                </a:lnTo>
                <a:cubicBezTo>
                  <a:pt x="19889" y="20962"/>
                  <a:pt x="19840" y="21145"/>
                  <a:pt x="19783" y="21280"/>
                </a:cubicBezTo>
                <a:cubicBezTo>
                  <a:pt x="19721" y="21427"/>
                  <a:pt x="19652" y="21515"/>
                  <a:pt x="19581" y="21536"/>
                </a:cubicBezTo>
                <a:lnTo>
                  <a:pt x="365" y="21540"/>
                </a:lnTo>
                <a:cubicBezTo>
                  <a:pt x="246" y="21588"/>
                  <a:pt x="131" y="21374"/>
                  <a:pt x="62" y="20979"/>
                </a:cubicBezTo>
                <a:cubicBezTo>
                  <a:pt x="-10" y="20569"/>
                  <a:pt x="-20" y="20033"/>
                  <a:pt x="35" y="19584"/>
                </a:cubicBezTo>
                <a:lnTo>
                  <a:pt x="1411" y="11790"/>
                </a:lnTo>
                <a:cubicBezTo>
                  <a:pt x="1466" y="11487"/>
                  <a:pt x="1494" y="11118"/>
                  <a:pt x="1492" y="10741"/>
                </a:cubicBezTo>
                <a:cubicBezTo>
                  <a:pt x="1490" y="10437"/>
                  <a:pt x="1468" y="10140"/>
                  <a:pt x="1428" y="9884"/>
                </a:cubicBezTo>
                <a:lnTo>
                  <a:pt x="106" y="2385"/>
                </a:lnTo>
                <a:close/>
              </a:path>
            </a:pathLst>
          </a:custGeom>
          <a:solidFill>
            <a:srgbClr val="00676C"/>
          </a:solidFill>
          <a:ln w="3175">
            <a:miter lim="400000"/>
          </a:ln>
        </p:spPr>
        <p:txBody>
          <a:bodyPr lIns="19050" tIns="19050" rIns="19050" bIns="19050" anchor="ctr"/>
          <a:lstStyle/>
          <a:p>
            <a:pPr defTabSz="764325"/>
            <a:endParaRPr lang="es-E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66" name="Stage 03"/>
          <p:cNvSpPr txBox="1"/>
          <p:nvPr/>
        </p:nvSpPr>
        <p:spPr>
          <a:xfrm>
            <a:off x="6260745" y="1369120"/>
            <a:ext cx="654211" cy="2846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19050" tIns="19050" rIns="19050" bIns="19050">
            <a:spAutoFit/>
          </a:bodyPr>
          <a:lstStyle>
            <a:lvl1pPr defTabSz="325120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pPr algn="ctr"/>
            <a: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</a:t>
            </a:r>
          </a:p>
        </p:txBody>
      </p:sp>
      <p:sp>
        <p:nvSpPr>
          <p:cNvPr id="1267" name="Shape"/>
          <p:cNvSpPr/>
          <p:nvPr/>
        </p:nvSpPr>
        <p:spPr>
          <a:xfrm>
            <a:off x="8032549" y="1320798"/>
            <a:ext cx="2520000" cy="327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47" extrusionOk="0">
                <a:moveTo>
                  <a:pt x="106" y="2385"/>
                </a:moveTo>
                <a:cubicBezTo>
                  <a:pt x="19" y="1981"/>
                  <a:pt x="-5" y="1412"/>
                  <a:pt x="43" y="913"/>
                </a:cubicBezTo>
                <a:cubicBezTo>
                  <a:pt x="97" y="361"/>
                  <a:pt x="228" y="-1"/>
                  <a:pt x="373" y="0"/>
                </a:cubicBezTo>
                <a:lnTo>
                  <a:pt x="19559" y="6"/>
                </a:lnTo>
                <a:cubicBezTo>
                  <a:pt x="19622" y="-12"/>
                  <a:pt x="19684" y="30"/>
                  <a:pt x="19742" y="129"/>
                </a:cubicBezTo>
                <a:cubicBezTo>
                  <a:pt x="19796" y="221"/>
                  <a:pt x="19844" y="361"/>
                  <a:pt x="19883" y="537"/>
                </a:cubicBezTo>
                <a:lnTo>
                  <a:pt x="21514" y="9784"/>
                </a:lnTo>
                <a:cubicBezTo>
                  <a:pt x="21556" y="10073"/>
                  <a:pt x="21579" y="10403"/>
                  <a:pt x="21579" y="10739"/>
                </a:cubicBezTo>
                <a:cubicBezTo>
                  <a:pt x="21580" y="11071"/>
                  <a:pt x="21559" y="11397"/>
                  <a:pt x="21519" y="11686"/>
                </a:cubicBezTo>
                <a:lnTo>
                  <a:pt x="19927" y="20744"/>
                </a:lnTo>
                <a:cubicBezTo>
                  <a:pt x="19889" y="20962"/>
                  <a:pt x="19840" y="21145"/>
                  <a:pt x="19783" y="21280"/>
                </a:cubicBezTo>
                <a:cubicBezTo>
                  <a:pt x="19721" y="21427"/>
                  <a:pt x="19652" y="21515"/>
                  <a:pt x="19581" y="21536"/>
                </a:cubicBezTo>
                <a:lnTo>
                  <a:pt x="365" y="21540"/>
                </a:lnTo>
                <a:cubicBezTo>
                  <a:pt x="246" y="21588"/>
                  <a:pt x="131" y="21374"/>
                  <a:pt x="62" y="20979"/>
                </a:cubicBezTo>
                <a:cubicBezTo>
                  <a:pt x="-10" y="20569"/>
                  <a:pt x="-20" y="20033"/>
                  <a:pt x="35" y="19584"/>
                </a:cubicBezTo>
                <a:lnTo>
                  <a:pt x="1411" y="11790"/>
                </a:lnTo>
                <a:cubicBezTo>
                  <a:pt x="1466" y="11487"/>
                  <a:pt x="1494" y="11118"/>
                  <a:pt x="1492" y="10741"/>
                </a:cubicBezTo>
                <a:cubicBezTo>
                  <a:pt x="1490" y="10437"/>
                  <a:pt x="1468" y="10140"/>
                  <a:pt x="1428" y="9884"/>
                </a:cubicBezTo>
                <a:lnTo>
                  <a:pt x="106" y="2385"/>
                </a:lnTo>
                <a:close/>
              </a:path>
            </a:pathLst>
          </a:custGeom>
          <a:solidFill>
            <a:srgbClr val="00676C"/>
          </a:solidFill>
          <a:ln w="3175">
            <a:miter lim="400000"/>
          </a:ln>
        </p:spPr>
        <p:txBody>
          <a:bodyPr lIns="19050" tIns="19050" rIns="19050" bIns="19050" anchor="ctr"/>
          <a:lstStyle/>
          <a:p>
            <a:pPr defTabSz="764325"/>
            <a:endParaRPr lang="es-E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68" name="Stage 04"/>
          <p:cNvSpPr txBox="1"/>
          <p:nvPr/>
        </p:nvSpPr>
        <p:spPr>
          <a:xfrm>
            <a:off x="8830126" y="1369120"/>
            <a:ext cx="924846" cy="2846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19050" tIns="19050" rIns="19050" bIns="19050">
            <a:spAutoFit/>
          </a:bodyPr>
          <a:lstStyle>
            <a:lvl1pPr defTabSz="325120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pPr algn="ctr"/>
            <a: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Largo</a:t>
            </a:r>
          </a:p>
        </p:txBody>
      </p:sp>
      <p:sp>
        <p:nvSpPr>
          <p:cNvPr id="1271" name="Rounded Rectangle"/>
          <p:cNvSpPr/>
          <p:nvPr/>
        </p:nvSpPr>
        <p:spPr>
          <a:xfrm>
            <a:off x="913162" y="1928145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1087078" hangingPunct="0"/>
            <a:endParaRPr lang="es-ES" sz="1600" noProof="0" dirty="0">
              <a:solidFill>
                <a:srgbClr val="FFFFFF"/>
              </a:solidFill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72" name="1. Type text here"/>
          <p:cNvSpPr txBox="1"/>
          <p:nvPr/>
        </p:nvSpPr>
        <p:spPr>
          <a:xfrm>
            <a:off x="1012720" y="2088932"/>
            <a:ext cx="1344386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es-ES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</a:t>
            </a:r>
          </a:p>
        </p:txBody>
      </p:sp>
      <p:sp>
        <p:nvSpPr>
          <p:cNvPr id="1273" name="Shape"/>
          <p:cNvSpPr/>
          <p:nvPr/>
        </p:nvSpPr>
        <p:spPr>
          <a:xfrm>
            <a:off x="2661865" y="2095417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74" name="Rounded Rectangle"/>
          <p:cNvSpPr/>
          <p:nvPr/>
        </p:nvSpPr>
        <p:spPr>
          <a:xfrm>
            <a:off x="2946890" y="1928145"/>
            <a:ext cx="1965842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676C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1087078" hangingPunct="0"/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75" name="Type information here."/>
          <p:cNvSpPr txBox="1"/>
          <p:nvPr/>
        </p:nvSpPr>
        <p:spPr>
          <a:xfrm>
            <a:off x="3043935" y="2088932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Actuación </a:t>
            </a:r>
          </a:p>
        </p:txBody>
      </p:sp>
      <p:sp>
        <p:nvSpPr>
          <p:cNvPr id="1276" name="Shape"/>
          <p:cNvSpPr/>
          <p:nvPr/>
        </p:nvSpPr>
        <p:spPr>
          <a:xfrm>
            <a:off x="5319904" y="2095417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77" name="Rounded Rectangle"/>
          <p:cNvSpPr/>
          <p:nvPr/>
        </p:nvSpPr>
        <p:spPr>
          <a:xfrm>
            <a:off x="5604928" y="1928145"/>
            <a:ext cx="1965844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676C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78" name="Type information here."/>
          <p:cNvSpPr txBox="1"/>
          <p:nvPr/>
        </p:nvSpPr>
        <p:spPr>
          <a:xfrm>
            <a:off x="5701973" y="2088932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Actuación </a:t>
            </a:r>
          </a:p>
        </p:txBody>
      </p:sp>
      <p:sp>
        <p:nvSpPr>
          <p:cNvPr id="1279" name="Shape"/>
          <p:cNvSpPr/>
          <p:nvPr/>
        </p:nvSpPr>
        <p:spPr>
          <a:xfrm>
            <a:off x="8024603" y="2095417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80" name="Rounded Rectangle"/>
          <p:cNvSpPr/>
          <p:nvPr/>
        </p:nvSpPr>
        <p:spPr>
          <a:xfrm>
            <a:off x="8309628" y="1928145"/>
            <a:ext cx="1965842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676C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81" name="Type information here."/>
          <p:cNvSpPr txBox="1"/>
          <p:nvPr/>
        </p:nvSpPr>
        <p:spPr>
          <a:xfrm>
            <a:off x="8406673" y="2088932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Actuación </a:t>
            </a:r>
          </a:p>
        </p:txBody>
      </p:sp>
      <p:sp>
        <p:nvSpPr>
          <p:cNvPr id="1289" name="Rounded Rectangle"/>
          <p:cNvSpPr/>
          <p:nvPr/>
        </p:nvSpPr>
        <p:spPr>
          <a:xfrm>
            <a:off x="913162" y="2605586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cs typeface="Arial" panose="020B0604020202020204" pitchFamily="34" charset="0"/>
            </a:endParaRPr>
          </a:p>
        </p:txBody>
      </p:sp>
      <p:sp>
        <p:nvSpPr>
          <p:cNvPr id="1290" name="2. Type text here"/>
          <p:cNvSpPr txBox="1"/>
          <p:nvPr/>
        </p:nvSpPr>
        <p:spPr>
          <a:xfrm>
            <a:off x="1012720" y="2766373"/>
            <a:ext cx="1344386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es-ES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Economía</a:t>
            </a:r>
          </a:p>
        </p:txBody>
      </p:sp>
      <p:sp>
        <p:nvSpPr>
          <p:cNvPr id="1291" name="Shape"/>
          <p:cNvSpPr/>
          <p:nvPr/>
        </p:nvSpPr>
        <p:spPr>
          <a:xfrm>
            <a:off x="2661865" y="2772857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92" name="Rounded Rectangle"/>
          <p:cNvSpPr/>
          <p:nvPr/>
        </p:nvSpPr>
        <p:spPr>
          <a:xfrm>
            <a:off x="2946890" y="2605586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676C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93" name="Type information here."/>
          <p:cNvSpPr txBox="1"/>
          <p:nvPr/>
        </p:nvSpPr>
        <p:spPr>
          <a:xfrm>
            <a:off x="3043935" y="2766373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Actuación </a:t>
            </a:r>
          </a:p>
        </p:txBody>
      </p:sp>
      <p:sp>
        <p:nvSpPr>
          <p:cNvPr id="1294" name="Shape"/>
          <p:cNvSpPr/>
          <p:nvPr/>
        </p:nvSpPr>
        <p:spPr>
          <a:xfrm>
            <a:off x="5319904" y="2772857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95" name="Rounded Rectangle"/>
          <p:cNvSpPr/>
          <p:nvPr/>
        </p:nvSpPr>
        <p:spPr>
          <a:xfrm>
            <a:off x="5604928" y="2605586"/>
            <a:ext cx="1965844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676C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96" name="Type information here."/>
          <p:cNvSpPr txBox="1"/>
          <p:nvPr/>
        </p:nvSpPr>
        <p:spPr>
          <a:xfrm>
            <a:off x="5701973" y="2766373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Actuación </a:t>
            </a:r>
          </a:p>
        </p:txBody>
      </p:sp>
      <p:sp>
        <p:nvSpPr>
          <p:cNvPr id="1297" name="Shape"/>
          <p:cNvSpPr/>
          <p:nvPr/>
        </p:nvSpPr>
        <p:spPr>
          <a:xfrm>
            <a:off x="8024603" y="2772857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98" name="Rounded Rectangle"/>
          <p:cNvSpPr/>
          <p:nvPr/>
        </p:nvSpPr>
        <p:spPr>
          <a:xfrm>
            <a:off x="8309628" y="2605586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676C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99" name="Type information here."/>
          <p:cNvSpPr txBox="1"/>
          <p:nvPr/>
        </p:nvSpPr>
        <p:spPr>
          <a:xfrm>
            <a:off x="8406673" y="2766373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Actuación </a:t>
            </a:r>
          </a:p>
        </p:txBody>
      </p:sp>
      <p:sp>
        <p:nvSpPr>
          <p:cNvPr id="1307" name="Rounded Rectangle"/>
          <p:cNvSpPr/>
          <p:nvPr/>
        </p:nvSpPr>
        <p:spPr>
          <a:xfrm>
            <a:off x="913162" y="3283027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cs typeface="Arial" panose="020B0604020202020204" pitchFamily="34" charset="0"/>
            </a:endParaRPr>
          </a:p>
        </p:txBody>
      </p:sp>
      <p:sp>
        <p:nvSpPr>
          <p:cNvPr id="1308" name="3. Type text here"/>
          <p:cNvSpPr txBox="1"/>
          <p:nvPr/>
        </p:nvSpPr>
        <p:spPr>
          <a:xfrm>
            <a:off x="1012720" y="3443814"/>
            <a:ext cx="1344386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es-ES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</a:t>
            </a:r>
          </a:p>
        </p:txBody>
      </p:sp>
      <p:sp>
        <p:nvSpPr>
          <p:cNvPr id="1309" name="Shape"/>
          <p:cNvSpPr/>
          <p:nvPr/>
        </p:nvSpPr>
        <p:spPr>
          <a:xfrm>
            <a:off x="2661865" y="3450298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10" name="Rounded Rectangle"/>
          <p:cNvSpPr/>
          <p:nvPr/>
        </p:nvSpPr>
        <p:spPr>
          <a:xfrm>
            <a:off x="2946890" y="3283027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676C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11" name="Type information here."/>
          <p:cNvSpPr txBox="1"/>
          <p:nvPr/>
        </p:nvSpPr>
        <p:spPr>
          <a:xfrm>
            <a:off x="3043935" y="3443814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Actuación </a:t>
            </a:r>
          </a:p>
        </p:txBody>
      </p:sp>
      <p:sp>
        <p:nvSpPr>
          <p:cNvPr id="1312" name="Shape"/>
          <p:cNvSpPr/>
          <p:nvPr/>
        </p:nvSpPr>
        <p:spPr>
          <a:xfrm>
            <a:off x="5319904" y="3450298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13" name="Rounded Rectangle"/>
          <p:cNvSpPr/>
          <p:nvPr/>
        </p:nvSpPr>
        <p:spPr>
          <a:xfrm>
            <a:off x="5604928" y="3283027"/>
            <a:ext cx="1965844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676C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14" name="Type information here."/>
          <p:cNvSpPr txBox="1"/>
          <p:nvPr/>
        </p:nvSpPr>
        <p:spPr>
          <a:xfrm>
            <a:off x="5701973" y="3443814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Actuación </a:t>
            </a:r>
          </a:p>
        </p:txBody>
      </p:sp>
      <p:sp>
        <p:nvSpPr>
          <p:cNvPr id="1315" name="Shape"/>
          <p:cNvSpPr/>
          <p:nvPr/>
        </p:nvSpPr>
        <p:spPr>
          <a:xfrm>
            <a:off x="8024603" y="3450298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16" name="Rounded Rectangle"/>
          <p:cNvSpPr/>
          <p:nvPr/>
        </p:nvSpPr>
        <p:spPr>
          <a:xfrm>
            <a:off x="8309628" y="3283027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676C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17" name="Type information here."/>
          <p:cNvSpPr txBox="1"/>
          <p:nvPr/>
        </p:nvSpPr>
        <p:spPr>
          <a:xfrm>
            <a:off x="8406673" y="3443814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Actuación </a:t>
            </a:r>
          </a:p>
        </p:txBody>
      </p:sp>
      <p:sp>
        <p:nvSpPr>
          <p:cNvPr id="1325" name="Rounded Rectangle"/>
          <p:cNvSpPr/>
          <p:nvPr/>
        </p:nvSpPr>
        <p:spPr>
          <a:xfrm>
            <a:off x="913162" y="3960469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cs typeface="Arial" panose="020B0604020202020204" pitchFamily="34" charset="0"/>
            </a:endParaRPr>
          </a:p>
        </p:txBody>
      </p:sp>
      <p:sp>
        <p:nvSpPr>
          <p:cNvPr id="1326" name="4. Type text here"/>
          <p:cNvSpPr txBox="1"/>
          <p:nvPr/>
        </p:nvSpPr>
        <p:spPr>
          <a:xfrm>
            <a:off x="1012720" y="4121256"/>
            <a:ext cx="1344386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es-ES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</a:t>
            </a:r>
          </a:p>
        </p:txBody>
      </p:sp>
      <p:sp>
        <p:nvSpPr>
          <p:cNvPr id="1327" name="Shape"/>
          <p:cNvSpPr/>
          <p:nvPr/>
        </p:nvSpPr>
        <p:spPr>
          <a:xfrm>
            <a:off x="2661865" y="4127741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28" name="Rounded Rectangle"/>
          <p:cNvSpPr/>
          <p:nvPr/>
        </p:nvSpPr>
        <p:spPr>
          <a:xfrm>
            <a:off x="2946890" y="3960469"/>
            <a:ext cx="1965842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676C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29" name="Type information here."/>
          <p:cNvSpPr txBox="1"/>
          <p:nvPr/>
        </p:nvSpPr>
        <p:spPr>
          <a:xfrm>
            <a:off x="3043935" y="4121256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Actuación </a:t>
            </a:r>
          </a:p>
        </p:txBody>
      </p:sp>
      <p:sp>
        <p:nvSpPr>
          <p:cNvPr id="1330" name="Shape"/>
          <p:cNvSpPr/>
          <p:nvPr/>
        </p:nvSpPr>
        <p:spPr>
          <a:xfrm>
            <a:off x="5319904" y="4127741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31" name="Rounded Rectangle"/>
          <p:cNvSpPr/>
          <p:nvPr/>
        </p:nvSpPr>
        <p:spPr>
          <a:xfrm>
            <a:off x="5604928" y="3960469"/>
            <a:ext cx="1965844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676C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32" name="Type information here."/>
          <p:cNvSpPr txBox="1"/>
          <p:nvPr/>
        </p:nvSpPr>
        <p:spPr>
          <a:xfrm>
            <a:off x="5701973" y="4121256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Actuación </a:t>
            </a:r>
          </a:p>
        </p:txBody>
      </p:sp>
      <p:sp>
        <p:nvSpPr>
          <p:cNvPr id="1333" name="Shape"/>
          <p:cNvSpPr/>
          <p:nvPr/>
        </p:nvSpPr>
        <p:spPr>
          <a:xfrm>
            <a:off x="8024603" y="4127741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34" name="Rounded Rectangle"/>
          <p:cNvSpPr/>
          <p:nvPr/>
        </p:nvSpPr>
        <p:spPr>
          <a:xfrm>
            <a:off x="8309628" y="3960469"/>
            <a:ext cx="1965842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676C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35" name="Type information here."/>
          <p:cNvSpPr txBox="1"/>
          <p:nvPr/>
        </p:nvSpPr>
        <p:spPr>
          <a:xfrm>
            <a:off x="8406673" y="4121256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Actuación </a:t>
            </a:r>
          </a:p>
        </p:txBody>
      </p:sp>
      <p:sp>
        <p:nvSpPr>
          <p:cNvPr id="1343" name="Rounded Rectangle"/>
          <p:cNvSpPr/>
          <p:nvPr/>
        </p:nvSpPr>
        <p:spPr>
          <a:xfrm>
            <a:off x="913162" y="4637910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cs typeface="Arial" panose="020B0604020202020204" pitchFamily="34" charset="0"/>
            </a:endParaRPr>
          </a:p>
        </p:txBody>
      </p:sp>
      <p:sp>
        <p:nvSpPr>
          <p:cNvPr id="1344" name="5. Type text here"/>
          <p:cNvSpPr txBox="1"/>
          <p:nvPr/>
        </p:nvSpPr>
        <p:spPr>
          <a:xfrm>
            <a:off x="1012720" y="4798697"/>
            <a:ext cx="1553286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es-ES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 ambiente</a:t>
            </a:r>
          </a:p>
        </p:txBody>
      </p:sp>
      <p:sp>
        <p:nvSpPr>
          <p:cNvPr id="1345" name="Shape"/>
          <p:cNvSpPr/>
          <p:nvPr/>
        </p:nvSpPr>
        <p:spPr>
          <a:xfrm>
            <a:off x="2661865" y="4805181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46" name="Rounded Rectangle"/>
          <p:cNvSpPr/>
          <p:nvPr/>
        </p:nvSpPr>
        <p:spPr>
          <a:xfrm>
            <a:off x="2946890" y="4637910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676C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47" name="Type information here."/>
          <p:cNvSpPr txBox="1"/>
          <p:nvPr/>
        </p:nvSpPr>
        <p:spPr>
          <a:xfrm>
            <a:off x="3043935" y="4798697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Actuación </a:t>
            </a:r>
          </a:p>
        </p:txBody>
      </p:sp>
      <p:sp>
        <p:nvSpPr>
          <p:cNvPr id="1348" name="Shape"/>
          <p:cNvSpPr/>
          <p:nvPr/>
        </p:nvSpPr>
        <p:spPr>
          <a:xfrm>
            <a:off x="5319904" y="4805181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49" name="Rounded Rectangle"/>
          <p:cNvSpPr/>
          <p:nvPr/>
        </p:nvSpPr>
        <p:spPr>
          <a:xfrm>
            <a:off x="5604928" y="4637910"/>
            <a:ext cx="1965844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676C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50" name="Type information here."/>
          <p:cNvSpPr txBox="1"/>
          <p:nvPr/>
        </p:nvSpPr>
        <p:spPr>
          <a:xfrm>
            <a:off x="5701973" y="4798697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Actuación </a:t>
            </a:r>
          </a:p>
        </p:txBody>
      </p:sp>
      <p:sp>
        <p:nvSpPr>
          <p:cNvPr id="1351" name="Shape"/>
          <p:cNvSpPr/>
          <p:nvPr/>
        </p:nvSpPr>
        <p:spPr>
          <a:xfrm>
            <a:off x="8024603" y="4805181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52" name="Rounded Rectangle"/>
          <p:cNvSpPr/>
          <p:nvPr/>
        </p:nvSpPr>
        <p:spPr>
          <a:xfrm>
            <a:off x="8309628" y="4637910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676C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53" name="Type information here."/>
          <p:cNvSpPr txBox="1"/>
          <p:nvPr/>
        </p:nvSpPr>
        <p:spPr>
          <a:xfrm>
            <a:off x="8406673" y="4798697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Actuación </a:t>
            </a:r>
          </a:p>
        </p:txBody>
      </p:sp>
      <p:sp>
        <p:nvSpPr>
          <p:cNvPr id="99" name="Rounded Rectangle">
            <a:extLst>
              <a:ext uri="{FF2B5EF4-FFF2-40B4-BE49-F238E27FC236}">
                <a16:creationId xmlns:a16="http://schemas.microsoft.com/office/drawing/2014/main" id="{C046BAAF-8DE4-453A-83A3-C62E5D7D898D}"/>
              </a:ext>
            </a:extLst>
          </p:cNvPr>
          <p:cNvSpPr/>
          <p:nvPr/>
        </p:nvSpPr>
        <p:spPr>
          <a:xfrm>
            <a:off x="913162" y="5314278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cs typeface="Arial" panose="020B0604020202020204" pitchFamily="34" charset="0"/>
            </a:endParaRPr>
          </a:p>
        </p:txBody>
      </p:sp>
      <p:sp>
        <p:nvSpPr>
          <p:cNvPr id="100" name="5. Type text here">
            <a:extLst>
              <a:ext uri="{FF2B5EF4-FFF2-40B4-BE49-F238E27FC236}">
                <a16:creationId xmlns:a16="http://schemas.microsoft.com/office/drawing/2014/main" id="{F2CEC35B-73F9-466C-B637-12CDDD526E15}"/>
              </a:ext>
            </a:extLst>
          </p:cNvPr>
          <p:cNvSpPr txBox="1"/>
          <p:nvPr/>
        </p:nvSpPr>
        <p:spPr>
          <a:xfrm>
            <a:off x="1012720" y="5475065"/>
            <a:ext cx="1344386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es-ES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Normativa</a:t>
            </a:r>
          </a:p>
        </p:txBody>
      </p:sp>
      <p:sp>
        <p:nvSpPr>
          <p:cNvPr id="101" name="Shape">
            <a:extLst>
              <a:ext uri="{FF2B5EF4-FFF2-40B4-BE49-F238E27FC236}">
                <a16:creationId xmlns:a16="http://schemas.microsoft.com/office/drawing/2014/main" id="{9DE6CCD9-C450-47E0-86FB-F089434EBA59}"/>
              </a:ext>
            </a:extLst>
          </p:cNvPr>
          <p:cNvSpPr/>
          <p:nvPr/>
        </p:nvSpPr>
        <p:spPr>
          <a:xfrm>
            <a:off x="2661865" y="5481549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2" name="Rounded Rectangle">
            <a:extLst>
              <a:ext uri="{FF2B5EF4-FFF2-40B4-BE49-F238E27FC236}">
                <a16:creationId xmlns:a16="http://schemas.microsoft.com/office/drawing/2014/main" id="{23703DE4-2A81-4C34-9ADF-DF4875B571CF}"/>
              </a:ext>
            </a:extLst>
          </p:cNvPr>
          <p:cNvSpPr/>
          <p:nvPr/>
        </p:nvSpPr>
        <p:spPr>
          <a:xfrm>
            <a:off x="2946890" y="5314278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676C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3" name="Type information here.">
            <a:extLst>
              <a:ext uri="{FF2B5EF4-FFF2-40B4-BE49-F238E27FC236}">
                <a16:creationId xmlns:a16="http://schemas.microsoft.com/office/drawing/2014/main" id="{D8A4BB1B-9799-4D6D-AE6C-F61447744022}"/>
              </a:ext>
            </a:extLst>
          </p:cNvPr>
          <p:cNvSpPr txBox="1"/>
          <p:nvPr/>
        </p:nvSpPr>
        <p:spPr>
          <a:xfrm>
            <a:off x="3043935" y="5475065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Actuación </a:t>
            </a:r>
          </a:p>
        </p:txBody>
      </p:sp>
      <p:sp>
        <p:nvSpPr>
          <p:cNvPr id="104" name="Shape">
            <a:extLst>
              <a:ext uri="{FF2B5EF4-FFF2-40B4-BE49-F238E27FC236}">
                <a16:creationId xmlns:a16="http://schemas.microsoft.com/office/drawing/2014/main" id="{E0CE54CB-97C5-4633-933D-F0F57A7CCFF3}"/>
              </a:ext>
            </a:extLst>
          </p:cNvPr>
          <p:cNvSpPr/>
          <p:nvPr/>
        </p:nvSpPr>
        <p:spPr>
          <a:xfrm>
            <a:off x="5319904" y="5481549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5" name="Rounded Rectangle">
            <a:extLst>
              <a:ext uri="{FF2B5EF4-FFF2-40B4-BE49-F238E27FC236}">
                <a16:creationId xmlns:a16="http://schemas.microsoft.com/office/drawing/2014/main" id="{0606FA1F-D5E1-4B3A-84A3-929E6A5DF4B1}"/>
              </a:ext>
            </a:extLst>
          </p:cNvPr>
          <p:cNvSpPr/>
          <p:nvPr/>
        </p:nvSpPr>
        <p:spPr>
          <a:xfrm>
            <a:off x="5604928" y="5314278"/>
            <a:ext cx="1965844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676C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6" name="Type information here.">
            <a:extLst>
              <a:ext uri="{FF2B5EF4-FFF2-40B4-BE49-F238E27FC236}">
                <a16:creationId xmlns:a16="http://schemas.microsoft.com/office/drawing/2014/main" id="{33992BA4-30D4-4CCF-AF1F-FACAFE6CA18C}"/>
              </a:ext>
            </a:extLst>
          </p:cNvPr>
          <p:cNvSpPr txBox="1"/>
          <p:nvPr/>
        </p:nvSpPr>
        <p:spPr>
          <a:xfrm>
            <a:off x="5701973" y="5475065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Actuación </a:t>
            </a:r>
          </a:p>
        </p:txBody>
      </p:sp>
      <p:sp>
        <p:nvSpPr>
          <p:cNvPr id="107" name="Shape">
            <a:extLst>
              <a:ext uri="{FF2B5EF4-FFF2-40B4-BE49-F238E27FC236}">
                <a16:creationId xmlns:a16="http://schemas.microsoft.com/office/drawing/2014/main" id="{88C647AB-929F-4EB9-86FB-596E8EE693D8}"/>
              </a:ext>
            </a:extLst>
          </p:cNvPr>
          <p:cNvSpPr/>
          <p:nvPr/>
        </p:nvSpPr>
        <p:spPr>
          <a:xfrm>
            <a:off x="8024603" y="5481549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8" name="Rounded Rectangle">
            <a:extLst>
              <a:ext uri="{FF2B5EF4-FFF2-40B4-BE49-F238E27FC236}">
                <a16:creationId xmlns:a16="http://schemas.microsoft.com/office/drawing/2014/main" id="{30B4F945-7373-480A-9203-34E81B4C6367}"/>
              </a:ext>
            </a:extLst>
          </p:cNvPr>
          <p:cNvSpPr/>
          <p:nvPr/>
        </p:nvSpPr>
        <p:spPr>
          <a:xfrm>
            <a:off x="8309628" y="5314278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676C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9" name="Type information here.">
            <a:extLst>
              <a:ext uri="{FF2B5EF4-FFF2-40B4-BE49-F238E27FC236}">
                <a16:creationId xmlns:a16="http://schemas.microsoft.com/office/drawing/2014/main" id="{B822EC74-390D-4164-9DC9-4C632BCC08D3}"/>
              </a:ext>
            </a:extLst>
          </p:cNvPr>
          <p:cNvSpPr txBox="1"/>
          <p:nvPr/>
        </p:nvSpPr>
        <p:spPr>
          <a:xfrm>
            <a:off x="8406673" y="5475065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Actuación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DC0C833-AF55-49A3-E513-4AA9FB7E3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Mapa dinámico de actuaciones sistémicas (</a:t>
            </a:r>
            <a:r>
              <a:rPr lang="es-ES" dirty="0" err="1"/>
              <a:t>PESTELds</a:t>
            </a:r>
            <a:r>
              <a:rPr lang="es-ES" dirty="0"/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D7BE0090-3C58-201B-B570-5EC220DD3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66398db88_0_7">
            <a:extLst>
              <a:ext uri="{FF2B5EF4-FFF2-40B4-BE49-F238E27FC236}">
                <a16:creationId xmlns:a16="http://schemas.microsoft.com/office/drawing/2014/main" id="{F52F37DF-EB7A-C621-11F9-FDFF2FBC4C9C}"/>
              </a:ext>
            </a:extLst>
          </p:cNvPr>
          <p:cNvSpPr txBox="1"/>
          <p:nvPr/>
        </p:nvSpPr>
        <p:spPr>
          <a:xfrm>
            <a:off x="638175" y="2270125"/>
            <a:ext cx="10966449" cy="2735508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600" b="1" noProof="0">
                <a:solidFill>
                  <a:srgbClr val="20124D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Taller: La Teoría del Cambio</a:t>
            </a:r>
            <a:endParaRPr lang="es-ES" noProof="0">
              <a:solidFill>
                <a:srgbClr val="20124D"/>
              </a:solidFill>
            </a:endParaRPr>
          </a:p>
        </p:txBody>
      </p:sp>
      <p:pic>
        <p:nvPicPr>
          <p:cNvPr id="87" name="Google Shape;87;g3866398db88_0_7">
            <a:extLst>
              <a:ext uri="{FF2B5EF4-FFF2-40B4-BE49-F238E27FC236}">
                <a16:creationId xmlns:a16="http://schemas.microsoft.com/office/drawing/2014/main" id="{C6750BE6-201F-52D9-4C86-D597719103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8184" y="355562"/>
            <a:ext cx="1603290" cy="396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988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5E59F-4605-2B15-A85C-506B7B995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8">
            <a:extLst>
              <a:ext uri="{FF2B5EF4-FFF2-40B4-BE49-F238E27FC236}">
                <a16:creationId xmlns:a16="http://schemas.microsoft.com/office/drawing/2014/main" id="{77236388-66D8-0AD0-7958-DE87B6B2AEBF}"/>
              </a:ext>
            </a:extLst>
          </p:cNvPr>
          <p:cNvSpPr txBox="1">
            <a:spLocks/>
          </p:cNvSpPr>
          <p:nvPr/>
        </p:nvSpPr>
        <p:spPr>
          <a:xfrm>
            <a:off x="407988" y="296862"/>
            <a:ext cx="8736012" cy="5762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noProof="0" dirty="0">
                <a:solidFill>
                  <a:schemeClr val="bg1"/>
                </a:solidFill>
                <a:latin typeface="Hanken Grotesk" panose="020B0604020202020204" charset="0"/>
              </a:rPr>
              <a:t>Teoría del cambio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F019F35-EFCC-DE2A-1ADE-0D7DDA243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881938"/>
            <a:ext cx="1584000" cy="38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8000" tIns="154800" rIns="198000" bIns="154800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1600" b="1" noProof="0" dirty="0">
                <a:solidFill>
                  <a:srgbClr val="00676C"/>
                </a:solidFill>
              </a:rPr>
              <a:t>Resultados</a:t>
            </a:r>
          </a:p>
        </p:txBody>
      </p:sp>
      <p:sp>
        <p:nvSpPr>
          <p:cNvPr id="4" name="Text Box 52">
            <a:extLst>
              <a:ext uri="{FF2B5EF4-FFF2-40B4-BE49-F238E27FC236}">
                <a16:creationId xmlns:a16="http://schemas.microsoft.com/office/drawing/2014/main" id="{34537370-AB1F-9D19-B466-8B9884448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2417" y="1881938"/>
            <a:ext cx="1584000" cy="3881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8000" tIns="154800" rIns="198000" bIns="154800" anchor="ctr" anchorCtr="0">
            <a:noAutofit/>
          </a:bodyPr>
          <a:lstStyle/>
          <a:p>
            <a:pPr algn="ctr">
              <a:defRPr/>
            </a:pPr>
            <a:r>
              <a:rPr lang="es-ES" sz="16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8C477EA-E63C-FDDB-5D2F-A6C9998602D4}"/>
              </a:ext>
            </a:extLst>
          </p:cNvPr>
          <p:cNvSpPr/>
          <p:nvPr/>
        </p:nvSpPr>
        <p:spPr>
          <a:xfrm>
            <a:off x="6095824" y="2438130"/>
            <a:ext cx="1584176" cy="658187"/>
          </a:xfrm>
          <a:prstGeom prst="rect">
            <a:avLst/>
          </a:prstGeom>
          <a:solidFill>
            <a:srgbClr val="00676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</a:p>
        </p:txBody>
      </p:sp>
      <p:cxnSp>
        <p:nvCxnSpPr>
          <p:cNvPr id="7" name="Conector curvado 84">
            <a:extLst>
              <a:ext uri="{FF2B5EF4-FFF2-40B4-BE49-F238E27FC236}">
                <a16:creationId xmlns:a16="http://schemas.microsoft.com/office/drawing/2014/main" id="{CA16CA73-4D02-7FD6-AF04-70D48439D3FC}"/>
              </a:ext>
            </a:extLst>
          </p:cNvPr>
          <p:cNvCxnSpPr>
            <a:cxnSpLocks/>
            <a:stCxn id="8" idx="1"/>
            <a:endCxn id="5" idx="3"/>
          </p:cNvCxnSpPr>
          <p:nvPr/>
        </p:nvCxnSpPr>
        <p:spPr>
          <a:xfrm rot="10800000">
            <a:off x="7680001" y="2767224"/>
            <a:ext cx="672241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5A814A3C-1FB8-B840-A541-957F1973839F}"/>
              </a:ext>
            </a:extLst>
          </p:cNvPr>
          <p:cNvSpPr/>
          <p:nvPr/>
        </p:nvSpPr>
        <p:spPr>
          <a:xfrm>
            <a:off x="8352241" y="2438130"/>
            <a:ext cx="1584176" cy="658187"/>
          </a:xfrm>
          <a:prstGeom prst="rect">
            <a:avLst/>
          </a:prstGeom>
          <a:solidFill>
            <a:srgbClr val="00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</a:p>
        </p:txBody>
      </p:sp>
      <p:cxnSp>
        <p:nvCxnSpPr>
          <p:cNvPr id="9" name="Conector curvado 84">
            <a:extLst>
              <a:ext uri="{FF2B5EF4-FFF2-40B4-BE49-F238E27FC236}">
                <a16:creationId xmlns:a16="http://schemas.microsoft.com/office/drawing/2014/main" id="{4FAC54C5-1C9A-FCB2-ECF2-6B9599B409F1}"/>
              </a:ext>
            </a:extLst>
          </p:cNvPr>
          <p:cNvCxnSpPr>
            <a:cxnSpLocks/>
            <a:stCxn id="10" idx="1"/>
            <a:endCxn id="5" idx="3"/>
          </p:cNvCxnSpPr>
          <p:nvPr/>
        </p:nvCxnSpPr>
        <p:spPr>
          <a:xfrm rot="10800000">
            <a:off x="7680001" y="2767224"/>
            <a:ext cx="672241" cy="99573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BE8D2441-507D-8C05-14C4-F76E0AC01E44}"/>
              </a:ext>
            </a:extLst>
          </p:cNvPr>
          <p:cNvSpPr/>
          <p:nvPr/>
        </p:nvSpPr>
        <p:spPr>
          <a:xfrm>
            <a:off x="8352241" y="3433860"/>
            <a:ext cx="1584176" cy="658187"/>
          </a:xfrm>
          <a:prstGeom prst="rect">
            <a:avLst/>
          </a:prstGeom>
          <a:solidFill>
            <a:srgbClr val="00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F9C6BFA-9698-C40B-4FD7-70F215AEB0DE}"/>
              </a:ext>
            </a:extLst>
          </p:cNvPr>
          <p:cNvSpPr/>
          <p:nvPr/>
        </p:nvSpPr>
        <p:spPr>
          <a:xfrm>
            <a:off x="8352241" y="4429589"/>
            <a:ext cx="1584176" cy="658187"/>
          </a:xfrm>
          <a:prstGeom prst="rect">
            <a:avLst/>
          </a:prstGeom>
          <a:solidFill>
            <a:srgbClr val="00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D179909-05C9-2474-9418-D655362007BD}"/>
              </a:ext>
            </a:extLst>
          </p:cNvPr>
          <p:cNvSpPr/>
          <p:nvPr/>
        </p:nvSpPr>
        <p:spPr>
          <a:xfrm>
            <a:off x="3839408" y="2438130"/>
            <a:ext cx="1584176" cy="6581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6EBA1B1-5505-34B3-DB39-9F0A75F0D8F0}"/>
              </a:ext>
            </a:extLst>
          </p:cNvPr>
          <p:cNvSpPr/>
          <p:nvPr/>
        </p:nvSpPr>
        <p:spPr>
          <a:xfrm>
            <a:off x="1582992" y="2438130"/>
            <a:ext cx="1584176" cy="6581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</a:t>
            </a:r>
          </a:p>
        </p:txBody>
      </p:sp>
      <p:cxnSp>
        <p:nvCxnSpPr>
          <p:cNvPr id="14" name="Conector curvado 84">
            <a:extLst>
              <a:ext uri="{FF2B5EF4-FFF2-40B4-BE49-F238E27FC236}">
                <a16:creationId xmlns:a16="http://schemas.microsoft.com/office/drawing/2014/main" id="{19F29934-1084-814E-DF00-7F3A6A389040}"/>
              </a:ext>
            </a:extLst>
          </p:cNvPr>
          <p:cNvCxnSpPr>
            <a:cxnSpLocks/>
            <a:stCxn id="5" idx="1"/>
            <a:endCxn id="12" idx="3"/>
          </p:cNvCxnSpPr>
          <p:nvPr/>
        </p:nvCxnSpPr>
        <p:spPr>
          <a:xfrm rot="10800000">
            <a:off x="5423584" y="2767224"/>
            <a:ext cx="672240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curvado 84">
            <a:extLst>
              <a:ext uri="{FF2B5EF4-FFF2-40B4-BE49-F238E27FC236}">
                <a16:creationId xmlns:a16="http://schemas.microsoft.com/office/drawing/2014/main" id="{8570017A-A4C4-7C99-F7DD-2FC0218C05D1}"/>
              </a:ext>
            </a:extLst>
          </p:cNvPr>
          <p:cNvCxnSpPr>
            <a:cxnSpLocks/>
            <a:stCxn id="12" idx="1"/>
            <a:endCxn id="13" idx="3"/>
          </p:cNvCxnSpPr>
          <p:nvPr/>
        </p:nvCxnSpPr>
        <p:spPr>
          <a:xfrm rot="10800000">
            <a:off x="3167168" y="2767224"/>
            <a:ext cx="672240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34">
            <a:extLst>
              <a:ext uri="{FF2B5EF4-FFF2-40B4-BE49-F238E27FC236}">
                <a16:creationId xmlns:a16="http://schemas.microsoft.com/office/drawing/2014/main" id="{36206652-49AA-7AF4-7893-15CCEA0BD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992" y="1881938"/>
            <a:ext cx="1584000" cy="38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8000" tIns="154800" rIns="198000" bIns="154800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1600" b="1" noProof="0" dirty="0">
                <a:solidFill>
                  <a:srgbClr val="00676C"/>
                </a:solidFill>
              </a:rPr>
              <a:t>Recursos</a:t>
            </a:r>
          </a:p>
        </p:txBody>
      </p:sp>
      <p:sp>
        <p:nvSpPr>
          <p:cNvPr id="17" name="Text Box 52">
            <a:extLst>
              <a:ext uri="{FF2B5EF4-FFF2-40B4-BE49-F238E27FC236}">
                <a16:creationId xmlns:a16="http://schemas.microsoft.com/office/drawing/2014/main" id="{1421F8BA-150F-0169-EEE3-AAFD212D4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408" y="1881938"/>
            <a:ext cx="1584000" cy="3881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8000" tIns="154800" rIns="198000" bIns="154800" anchor="ctr" anchorCtr="0">
            <a:noAutofit/>
          </a:bodyPr>
          <a:lstStyle/>
          <a:p>
            <a:pPr algn="ctr">
              <a:defRPr/>
            </a:pPr>
            <a:r>
              <a:rPr lang="es-ES" sz="16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AD48A4D-1537-DDE8-5E01-520B86067322}"/>
              </a:ext>
            </a:extLst>
          </p:cNvPr>
          <p:cNvSpPr/>
          <p:nvPr/>
        </p:nvSpPr>
        <p:spPr>
          <a:xfrm>
            <a:off x="6095824" y="3433860"/>
            <a:ext cx="1584176" cy="658187"/>
          </a:xfrm>
          <a:prstGeom prst="rect">
            <a:avLst/>
          </a:prstGeom>
          <a:solidFill>
            <a:srgbClr val="00676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1678B39-65F4-280D-A95C-25D985B56FD0}"/>
              </a:ext>
            </a:extLst>
          </p:cNvPr>
          <p:cNvSpPr/>
          <p:nvPr/>
        </p:nvSpPr>
        <p:spPr>
          <a:xfrm>
            <a:off x="6095824" y="4429589"/>
            <a:ext cx="1584176" cy="658187"/>
          </a:xfrm>
          <a:prstGeom prst="rect">
            <a:avLst/>
          </a:prstGeom>
          <a:solidFill>
            <a:srgbClr val="00676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DE59453-C0C9-D814-EE92-D4017B22175D}"/>
              </a:ext>
            </a:extLst>
          </p:cNvPr>
          <p:cNvSpPr/>
          <p:nvPr/>
        </p:nvSpPr>
        <p:spPr>
          <a:xfrm>
            <a:off x="3839232" y="3433859"/>
            <a:ext cx="1584176" cy="6581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C7D4207-DBD4-1B4C-6FBF-9EEB376ED908}"/>
              </a:ext>
            </a:extLst>
          </p:cNvPr>
          <p:cNvSpPr/>
          <p:nvPr/>
        </p:nvSpPr>
        <p:spPr>
          <a:xfrm>
            <a:off x="3839232" y="4429589"/>
            <a:ext cx="1584176" cy="6581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DD45F7D-7451-29E4-9132-8B57F3BBFBB2}"/>
              </a:ext>
            </a:extLst>
          </p:cNvPr>
          <p:cNvSpPr/>
          <p:nvPr/>
        </p:nvSpPr>
        <p:spPr>
          <a:xfrm>
            <a:off x="1584555" y="3433859"/>
            <a:ext cx="1584176" cy="6581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817D46D-5146-F7D9-D24B-47BEE3F82229}"/>
              </a:ext>
            </a:extLst>
          </p:cNvPr>
          <p:cNvSpPr/>
          <p:nvPr/>
        </p:nvSpPr>
        <p:spPr>
          <a:xfrm>
            <a:off x="1584555" y="4429589"/>
            <a:ext cx="1584176" cy="6581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</a:t>
            </a:r>
          </a:p>
        </p:txBody>
      </p:sp>
      <p:cxnSp>
        <p:nvCxnSpPr>
          <p:cNvPr id="24" name="Conector curvado 84">
            <a:extLst>
              <a:ext uri="{FF2B5EF4-FFF2-40B4-BE49-F238E27FC236}">
                <a16:creationId xmlns:a16="http://schemas.microsoft.com/office/drawing/2014/main" id="{3A5F6E2D-A572-35EC-0F24-21E8856ECF33}"/>
              </a:ext>
            </a:extLst>
          </p:cNvPr>
          <p:cNvCxnSpPr>
            <a:cxnSpLocks/>
            <a:stCxn id="12" idx="1"/>
            <a:endCxn id="22" idx="3"/>
          </p:cNvCxnSpPr>
          <p:nvPr/>
        </p:nvCxnSpPr>
        <p:spPr>
          <a:xfrm rot="10800000" flipV="1">
            <a:off x="3168732" y="2767223"/>
            <a:ext cx="670677" cy="995729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curvado 84">
            <a:extLst>
              <a:ext uri="{FF2B5EF4-FFF2-40B4-BE49-F238E27FC236}">
                <a16:creationId xmlns:a16="http://schemas.microsoft.com/office/drawing/2014/main" id="{6765B7AD-ED83-C64D-0DF9-EDC24056ABF6}"/>
              </a:ext>
            </a:extLst>
          </p:cNvPr>
          <p:cNvCxnSpPr>
            <a:cxnSpLocks/>
            <a:stCxn id="20" idx="1"/>
            <a:endCxn id="22" idx="3"/>
          </p:cNvCxnSpPr>
          <p:nvPr/>
        </p:nvCxnSpPr>
        <p:spPr>
          <a:xfrm rot="10800000">
            <a:off x="3168732" y="3762953"/>
            <a:ext cx="670501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curvado 84">
            <a:extLst>
              <a:ext uri="{FF2B5EF4-FFF2-40B4-BE49-F238E27FC236}">
                <a16:creationId xmlns:a16="http://schemas.microsoft.com/office/drawing/2014/main" id="{A574C112-52FB-1C9C-E3F1-B1EE7107F165}"/>
              </a:ext>
            </a:extLst>
          </p:cNvPr>
          <p:cNvCxnSpPr>
            <a:cxnSpLocks/>
            <a:stCxn id="21" idx="1"/>
            <a:endCxn id="23" idx="3"/>
          </p:cNvCxnSpPr>
          <p:nvPr/>
        </p:nvCxnSpPr>
        <p:spPr>
          <a:xfrm rot="10800000">
            <a:off x="3168732" y="4758683"/>
            <a:ext cx="670501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curvado 84">
            <a:extLst>
              <a:ext uri="{FF2B5EF4-FFF2-40B4-BE49-F238E27FC236}">
                <a16:creationId xmlns:a16="http://schemas.microsoft.com/office/drawing/2014/main" id="{BAE88475-4154-41CD-4FC6-F9306F77EE71}"/>
              </a:ext>
            </a:extLst>
          </p:cNvPr>
          <p:cNvCxnSpPr>
            <a:cxnSpLocks/>
            <a:stCxn id="18" idx="1"/>
            <a:endCxn id="21" idx="3"/>
          </p:cNvCxnSpPr>
          <p:nvPr/>
        </p:nvCxnSpPr>
        <p:spPr>
          <a:xfrm rot="10800000" flipV="1">
            <a:off x="5423408" y="3762953"/>
            <a:ext cx="672416" cy="995729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curvado 84">
            <a:extLst>
              <a:ext uri="{FF2B5EF4-FFF2-40B4-BE49-F238E27FC236}">
                <a16:creationId xmlns:a16="http://schemas.microsoft.com/office/drawing/2014/main" id="{3EB67692-43A5-031E-7300-B06F5470DD3C}"/>
              </a:ext>
            </a:extLst>
          </p:cNvPr>
          <p:cNvCxnSpPr>
            <a:cxnSpLocks/>
            <a:stCxn id="18" idx="1"/>
            <a:endCxn id="20" idx="3"/>
          </p:cNvCxnSpPr>
          <p:nvPr/>
        </p:nvCxnSpPr>
        <p:spPr>
          <a:xfrm rot="10800000">
            <a:off x="5423408" y="3762954"/>
            <a:ext cx="672416" cy="1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curvado 84">
            <a:extLst>
              <a:ext uri="{FF2B5EF4-FFF2-40B4-BE49-F238E27FC236}">
                <a16:creationId xmlns:a16="http://schemas.microsoft.com/office/drawing/2014/main" id="{6D554985-9078-1FD0-7B69-6F4CE87CE7C5}"/>
              </a:ext>
            </a:extLst>
          </p:cNvPr>
          <p:cNvCxnSpPr>
            <a:cxnSpLocks/>
            <a:stCxn id="19" idx="1"/>
            <a:endCxn id="21" idx="3"/>
          </p:cNvCxnSpPr>
          <p:nvPr/>
        </p:nvCxnSpPr>
        <p:spPr>
          <a:xfrm rot="10800000">
            <a:off x="5423408" y="4758683"/>
            <a:ext cx="672416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curvado 84">
            <a:extLst>
              <a:ext uri="{FF2B5EF4-FFF2-40B4-BE49-F238E27FC236}">
                <a16:creationId xmlns:a16="http://schemas.microsoft.com/office/drawing/2014/main" id="{DFEA47A0-6451-B283-9941-3404A790F8D8}"/>
              </a:ext>
            </a:extLst>
          </p:cNvPr>
          <p:cNvCxnSpPr>
            <a:cxnSpLocks/>
            <a:stCxn id="11" idx="1"/>
            <a:endCxn id="19" idx="3"/>
          </p:cNvCxnSpPr>
          <p:nvPr/>
        </p:nvCxnSpPr>
        <p:spPr>
          <a:xfrm rot="10800000">
            <a:off x="7680001" y="4758683"/>
            <a:ext cx="672241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curvado 84">
            <a:extLst>
              <a:ext uri="{FF2B5EF4-FFF2-40B4-BE49-F238E27FC236}">
                <a16:creationId xmlns:a16="http://schemas.microsoft.com/office/drawing/2014/main" id="{40D5E068-0AA6-6549-5E60-FBEA110E115C}"/>
              </a:ext>
            </a:extLst>
          </p:cNvPr>
          <p:cNvCxnSpPr>
            <a:cxnSpLocks/>
            <a:stCxn id="8" idx="1"/>
            <a:endCxn id="18" idx="3"/>
          </p:cNvCxnSpPr>
          <p:nvPr/>
        </p:nvCxnSpPr>
        <p:spPr>
          <a:xfrm rot="10800000" flipV="1">
            <a:off x="7680001" y="2767224"/>
            <a:ext cx="672241" cy="99573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oogle Shape;87;g3866398db88_0_7">
            <a:extLst>
              <a:ext uri="{FF2B5EF4-FFF2-40B4-BE49-F238E27FC236}">
                <a16:creationId xmlns:a16="http://schemas.microsoft.com/office/drawing/2014/main" id="{3C63E4FE-C147-D38B-7BC8-3B5AFA3134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98184" y="355562"/>
            <a:ext cx="1603290" cy="396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46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8204CBB2-1AF6-EC20-5259-4D2E0A58B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9">
            <a:extLst>
              <a:ext uri="{FF2B5EF4-FFF2-40B4-BE49-F238E27FC236}">
                <a16:creationId xmlns:a16="http://schemas.microsoft.com/office/drawing/2014/main" id="{DD216E70-9CF5-C5EC-2D52-DB81CBB4286D}"/>
              </a:ext>
            </a:extLst>
          </p:cNvPr>
          <p:cNvSpPr txBox="1"/>
          <p:nvPr/>
        </p:nvSpPr>
        <p:spPr>
          <a:xfrm>
            <a:off x="638175" y="1714500"/>
            <a:ext cx="9039300" cy="467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800" b="1" noProof="0" dirty="0">
                <a:solidFill>
                  <a:srgbClr val="20124D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Índice de la sesión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s-ES" sz="2800" b="1" noProof="0" dirty="0">
              <a:solidFill>
                <a:srgbClr val="20124D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  <a:p>
            <a:pPr lvl="0">
              <a:buClr>
                <a:schemeClr val="dk1"/>
              </a:buClr>
            </a:pPr>
            <a:r>
              <a:rPr lang="es-ES" sz="3600" b="1" noProof="0" dirty="0">
                <a:solidFill>
                  <a:srgbClr val="20124D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Organización y modelos de liderazgo</a:t>
            </a:r>
          </a:p>
          <a:p>
            <a:pPr lvl="0">
              <a:buClr>
                <a:schemeClr val="dk1"/>
              </a:buClr>
            </a:pPr>
            <a:r>
              <a:rPr lang="es-ES" sz="3600" b="1" noProof="0" dirty="0">
                <a:solidFill>
                  <a:srgbClr val="20124D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Metodologías específicas y recursos</a:t>
            </a:r>
          </a:p>
          <a:p>
            <a:pPr marL="571500" lvl="0" indent="-57150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s-ES" sz="3200" b="1" noProof="0" dirty="0">
                <a:solidFill>
                  <a:srgbClr val="20124D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El Mapa de Actores</a:t>
            </a:r>
          </a:p>
          <a:p>
            <a:pPr marL="571500" lvl="0" indent="-57150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20124D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La Teoría del Cambio</a:t>
            </a:r>
          </a:p>
          <a:p>
            <a:pPr marL="571500" lvl="0" indent="-57150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20124D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Misiones: gobernanza y gestión del cambio</a:t>
            </a:r>
            <a:endParaRPr lang="es-ES" sz="3200" b="1" noProof="0" dirty="0">
              <a:solidFill>
                <a:srgbClr val="20124D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s-ES" noProof="0" dirty="0">
              <a:solidFill>
                <a:srgbClr val="20124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s-ES" sz="3200" noProof="0" dirty="0">
              <a:solidFill>
                <a:srgbClr val="20124D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800" noProof="0" dirty="0">
                <a:solidFill>
                  <a:srgbClr val="20124D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Ismael Peña-López y Ricard Fernández</a:t>
            </a:r>
            <a:endParaRPr lang="es-ES" sz="3600" b="1" noProof="0" dirty="0">
              <a:solidFill>
                <a:srgbClr val="20124D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</p:spTree>
    <p:extLst>
      <p:ext uri="{BB962C8B-B14F-4D97-AF65-F5344CB8AC3E}">
        <p14:creationId xmlns:p14="http://schemas.microsoft.com/office/powerpoint/2010/main" val="1015907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6C053324-5136-4635-B2C2-26E5C9D9A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3866398db88_0_7">
            <a:extLst>
              <a:ext uri="{FF2B5EF4-FFF2-40B4-BE49-F238E27FC236}">
                <a16:creationId xmlns:a16="http://schemas.microsoft.com/office/drawing/2014/main" id="{FBC98607-8C9E-3ABE-7D03-31A0676634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8184" y="355562"/>
            <a:ext cx="1603290" cy="3969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6;g3866398db88_0_7">
            <a:extLst>
              <a:ext uri="{FF2B5EF4-FFF2-40B4-BE49-F238E27FC236}">
                <a16:creationId xmlns:a16="http://schemas.microsoft.com/office/drawing/2014/main" id="{A1E3C7DE-C673-816C-8D77-A560B8CA5607}"/>
              </a:ext>
            </a:extLst>
          </p:cNvPr>
          <p:cNvSpPr txBox="1"/>
          <p:nvPr/>
        </p:nvSpPr>
        <p:spPr>
          <a:xfrm>
            <a:off x="638175" y="2270125"/>
            <a:ext cx="10966449" cy="2735508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lvl="0">
              <a:buClr>
                <a:schemeClr val="dk1"/>
              </a:buClr>
            </a:pPr>
            <a:r>
              <a:rPr lang="es-ES" sz="3600" b="1" dirty="0">
                <a:solidFill>
                  <a:srgbClr val="20124D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Misiones: Gobernanza y gestión del cambio</a:t>
            </a:r>
            <a:endParaRPr lang="es-ES" noProof="0" dirty="0">
              <a:solidFill>
                <a:srgbClr val="2012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09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386638ff110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8184" y="355562"/>
            <a:ext cx="1603290" cy="3969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Agrupa 32">
            <a:extLst>
              <a:ext uri="{FF2B5EF4-FFF2-40B4-BE49-F238E27FC236}">
                <a16:creationId xmlns:a16="http://schemas.microsoft.com/office/drawing/2014/main" id="{31B376B2-B615-F4E4-F56B-3B1DBDE8FCC5}"/>
              </a:ext>
            </a:extLst>
          </p:cNvPr>
          <p:cNvGrpSpPr/>
          <p:nvPr/>
        </p:nvGrpSpPr>
        <p:grpSpPr>
          <a:xfrm>
            <a:off x="1" y="1110248"/>
            <a:ext cx="12011961" cy="5620953"/>
            <a:chOff x="-272907" y="1044433"/>
            <a:chExt cx="9008971" cy="4215717"/>
          </a:xfrm>
        </p:grpSpPr>
        <p:grpSp>
          <p:nvGrpSpPr>
            <p:cNvPr id="3" name="Agrupa 31">
              <a:extLst>
                <a:ext uri="{FF2B5EF4-FFF2-40B4-BE49-F238E27FC236}">
                  <a16:creationId xmlns:a16="http://schemas.microsoft.com/office/drawing/2014/main" id="{F132441D-050A-642D-702D-8B04D748EF5B}"/>
                </a:ext>
              </a:extLst>
            </p:cNvPr>
            <p:cNvGrpSpPr/>
            <p:nvPr/>
          </p:nvGrpSpPr>
          <p:grpSpPr>
            <a:xfrm>
              <a:off x="367532" y="1372150"/>
              <a:ext cx="8368532" cy="3888000"/>
              <a:chOff x="367532" y="1372150"/>
              <a:chExt cx="8368532" cy="3888000"/>
            </a:xfrm>
          </p:grpSpPr>
          <p:cxnSp>
            <p:nvCxnSpPr>
              <p:cNvPr id="8" name="Connector recte 34">
                <a:extLst>
                  <a:ext uri="{FF2B5EF4-FFF2-40B4-BE49-F238E27FC236}">
                    <a16:creationId xmlns:a16="http://schemas.microsoft.com/office/drawing/2014/main" id="{8F714575-17E8-BF0E-C0BC-58E6E550BC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532" y="1372150"/>
                <a:ext cx="0" cy="3888000"/>
              </a:xfrm>
              <a:prstGeom prst="line">
                <a:avLst/>
              </a:prstGeom>
              <a:solidFill>
                <a:srgbClr val="FFC5C5"/>
              </a:solidFill>
              <a:ln w="50800">
                <a:solidFill>
                  <a:srgbClr val="00676C"/>
                </a:solidFill>
                <a:headEnd type="non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" name="Connector recte 37">
                <a:extLst>
                  <a:ext uri="{FF2B5EF4-FFF2-40B4-BE49-F238E27FC236}">
                    <a16:creationId xmlns:a16="http://schemas.microsoft.com/office/drawing/2014/main" id="{C3556B61-D5D0-B3D2-376A-494E4128F6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7532" y="1395291"/>
                <a:ext cx="8368532" cy="0"/>
              </a:xfrm>
              <a:prstGeom prst="line">
                <a:avLst/>
              </a:prstGeom>
              <a:solidFill>
                <a:srgbClr val="FFC5C5"/>
              </a:solidFill>
              <a:ln w="50800">
                <a:solidFill>
                  <a:srgbClr val="00676C"/>
                </a:solidFill>
                <a:headEnd type="triangl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" name="Rectangle 45">
              <a:extLst>
                <a:ext uri="{FF2B5EF4-FFF2-40B4-BE49-F238E27FC236}">
                  <a16:creationId xmlns:a16="http://schemas.microsoft.com/office/drawing/2014/main" id="{BC99750E-132C-8109-4622-0C5A9F7721A2}"/>
                </a:ext>
              </a:extLst>
            </p:cNvPr>
            <p:cNvSpPr/>
            <p:nvPr/>
          </p:nvSpPr>
          <p:spPr>
            <a:xfrm>
              <a:off x="508367" y="1044433"/>
              <a:ext cx="8075297" cy="3088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noProof="0" dirty="0">
                  <a:solidFill>
                    <a:schemeClr val="tx1"/>
                  </a:solidFill>
                  <a:latin typeface="Hanken Grotesk" panose="020B0604020202020204" charset="0"/>
                  <a:cs typeface="Arial" pitchFamily="34" charset="0"/>
                </a:rPr>
                <a:t>Institucionalización: formal/vinculante vs. informal/no-vinculante</a:t>
              </a:r>
            </a:p>
          </p:txBody>
        </p:sp>
        <p:sp>
          <p:nvSpPr>
            <p:cNvPr id="5" name="Rectángulo 17">
              <a:extLst>
                <a:ext uri="{FF2B5EF4-FFF2-40B4-BE49-F238E27FC236}">
                  <a16:creationId xmlns:a16="http://schemas.microsoft.com/office/drawing/2014/main" id="{DBCCC34F-F3B0-0DC9-404C-A6A9B3339743}"/>
                </a:ext>
              </a:extLst>
            </p:cNvPr>
            <p:cNvSpPr/>
            <p:nvPr/>
          </p:nvSpPr>
          <p:spPr>
            <a:xfrm rot="16200000">
              <a:off x="-543058" y="1843093"/>
              <a:ext cx="1152302" cy="61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000" tIns="48000" rIns="48000" bIns="48000" rtlCol="0" anchor="ctr"/>
            <a:lstStyle/>
            <a:p>
              <a:pPr algn="ctr"/>
              <a:r>
                <a:rPr lang="es-ES" sz="1600" noProof="0" dirty="0">
                  <a:solidFill>
                    <a:schemeClr val="tx1"/>
                  </a:solidFill>
                  <a:latin typeface="Hanken Grotesk" panose="020B0604020202020204" charset="0"/>
                  <a:cs typeface="Arial" pitchFamily="34" charset="0"/>
                </a:rPr>
                <a:t>Representativa</a:t>
              </a:r>
            </a:p>
          </p:txBody>
        </p:sp>
        <p:sp>
          <p:nvSpPr>
            <p:cNvPr id="6" name="Rectángulo 18">
              <a:extLst>
                <a:ext uri="{FF2B5EF4-FFF2-40B4-BE49-F238E27FC236}">
                  <a16:creationId xmlns:a16="http://schemas.microsoft.com/office/drawing/2014/main" id="{FC799AB0-A286-03E3-8CC6-B4C90B299E43}"/>
                </a:ext>
              </a:extLst>
            </p:cNvPr>
            <p:cNvSpPr/>
            <p:nvPr/>
          </p:nvSpPr>
          <p:spPr>
            <a:xfrm rot="16200000">
              <a:off x="-543058" y="4281493"/>
              <a:ext cx="1152302" cy="61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000" tIns="48000" rIns="48000" bIns="48000" rtlCol="0" anchor="ctr"/>
            <a:lstStyle/>
            <a:p>
              <a:pPr algn="ctr"/>
              <a:r>
                <a:rPr lang="es-ES" sz="1600" noProof="0" dirty="0">
                  <a:solidFill>
                    <a:schemeClr val="tx1"/>
                  </a:solidFill>
                  <a:latin typeface="Hanken Grotesk" panose="020B0604020202020204" charset="0"/>
                  <a:cs typeface="Arial" pitchFamily="34" charset="0"/>
                </a:rPr>
                <a:t>Directa</a:t>
              </a:r>
            </a:p>
          </p:txBody>
        </p:sp>
        <p:sp>
          <p:nvSpPr>
            <p:cNvPr id="7" name="Rectángulo 19">
              <a:extLst>
                <a:ext uri="{FF2B5EF4-FFF2-40B4-BE49-F238E27FC236}">
                  <a16:creationId xmlns:a16="http://schemas.microsoft.com/office/drawing/2014/main" id="{06658A6D-923E-70B5-9477-049100224DD1}"/>
                </a:ext>
              </a:extLst>
            </p:cNvPr>
            <p:cNvSpPr/>
            <p:nvPr/>
          </p:nvSpPr>
          <p:spPr>
            <a:xfrm rot="16200000">
              <a:off x="-543058" y="3062292"/>
              <a:ext cx="1152302" cy="6120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48000" tIns="48000" rIns="48000" bIns="48000" anchor="ctr"/>
            <a:lstStyle/>
            <a:p>
              <a:pPr algn="ctr">
                <a:spcBef>
                  <a:spcPct val="0"/>
                </a:spcBef>
              </a:pPr>
              <a:r>
                <a:rPr lang="es-ES" sz="1600" noProof="0" dirty="0">
                  <a:solidFill>
                    <a:schemeClr val="tx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Participativa Deliberativa​</a:t>
              </a:r>
            </a:p>
          </p:txBody>
        </p:sp>
      </p:grpSp>
      <p:grpSp>
        <p:nvGrpSpPr>
          <p:cNvPr id="10" name="Agrupa 33">
            <a:extLst>
              <a:ext uri="{FF2B5EF4-FFF2-40B4-BE49-F238E27FC236}">
                <a16:creationId xmlns:a16="http://schemas.microsoft.com/office/drawing/2014/main" id="{2C124D3F-61EA-FD85-3288-C04C9B432776}"/>
              </a:ext>
            </a:extLst>
          </p:cNvPr>
          <p:cNvGrpSpPr/>
          <p:nvPr/>
        </p:nvGrpSpPr>
        <p:grpSpPr>
          <a:xfrm>
            <a:off x="1041699" y="1814924"/>
            <a:ext cx="10767063" cy="4787600"/>
            <a:chOff x="687406" y="1276350"/>
            <a:chExt cx="8075297" cy="3590700"/>
          </a:xfrm>
        </p:grpSpPr>
        <p:sp>
          <p:nvSpPr>
            <p:cNvPr id="11" name="Rectángulo 6">
              <a:extLst>
                <a:ext uri="{FF2B5EF4-FFF2-40B4-BE49-F238E27FC236}">
                  <a16:creationId xmlns:a16="http://schemas.microsoft.com/office/drawing/2014/main" id="{D90D6EFE-93E8-B17A-63B5-7C1ECAE50238}"/>
                </a:ext>
              </a:extLst>
            </p:cNvPr>
            <p:cNvSpPr/>
            <p:nvPr/>
          </p:nvSpPr>
          <p:spPr>
            <a:xfrm>
              <a:off x="7682703" y="2495550"/>
              <a:ext cx="1080000" cy="1152300"/>
            </a:xfrm>
            <a:prstGeom prst="rect">
              <a:avLst/>
            </a:prstGeom>
            <a:solidFill>
              <a:srgbClr val="00676C"/>
            </a:solidFill>
            <a:ln>
              <a:solidFill>
                <a:srgbClr val="0067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000" tIns="48000" rIns="48000" bIns="48000" rtlCol="0" anchor="ctr"/>
            <a:lstStyle/>
            <a:p>
              <a:pPr algn="ctr"/>
              <a:r>
                <a:rPr lang="es-ES" sz="1500" noProof="0" dirty="0">
                  <a:solidFill>
                    <a:schemeClr val="bg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Consulta </a:t>
              </a:r>
            </a:p>
            <a:p>
              <a:pPr algn="ctr"/>
              <a:r>
                <a:rPr lang="es-ES" sz="1500" noProof="0" dirty="0" err="1">
                  <a:solidFill>
                    <a:schemeClr val="bg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pre-legislativa</a:t>
              </a:r>
              <a:endParaRPr lang="es-ES" sz="1500" noProof="0" dirty="0">
                <a:solidFill>
                  <a:schemeClr val="bg1"/>
                </a:solidFill>
                <a:latin typeface="Hanken Grotesk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12" name="Rectángulo 7">
              <a:extLst>
                <a:ext uri="{FF2B5EF4-FFF2-40B4-BE49-F238E27FC236}">
                  <a16:creationId xmlns:a16="http://schemas.microsoft.com/office/drawing/2014/main" id="{CFBFFCB5-E87F-70D3-37A5-C52969337225}"/>
                </a:ext>
              </a:extLst>
            </p:cNvPr>
            <p:cNvSpPr/>
            <p:nvPr/>
          </p:nvSpPr>
          <p:spPr>
            <a:xfrm>
              <a:off x="7682703" y="3714750"/>
              <a:ext cx="1080000" cy="1152300"/>
            </a:xfrm>
            <a:prstGeom prst="rect">
              <a:avLst/>
            </a:prstGeom>
            <a:solidFill>
              <a:srgbClr val="00676C"/>
            </a:solidFill>
            <a:ln>
              <a:solidFill>
                <a:srgbClr val="0067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000" tIns="48000" rIns="48000" bIns="48000" anchor="ctr"/>
            <a:lstStyle/>
            <a:p>
              <a:pPr algn="ctr"/>
              <a:r>
                <a:rPr lang="es-ES" sz="1500" noProof="0" dirty="0">
                  <a:solidFill>
                    <a:schemeClr val="bg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Referéndum</a:t>
              </a:r>
            </a:p>
          </p:txBody>
        </p:sp>
        <p:sp>
          <p:nvSpPr>
            <p:cNvPr id="13" name="Rectángulo 8">
              <a:extLst>
                <a:ext uri="{FF2B5EF4-FFF2-40B4-BE49-F238E27FC236}">
                  <a16:creationId xmlns:a16="http://schemas.microsoft.com/office/drawing/2014/main" id="{15D2CD58-9565-BC96-65D5-462F11817157}"/>
                </a:ext>
              </a:extLst>
            </p:cNvPr>
            <p:cNvSpPr/>
            <p:nvPr/>
          </p:nvSpPr>
          <p:spPr>
            <a:xfrm>
              <a:off x="6516821" y="2495550"/>
              <a:ext cx="1080000" cy="1152300"/>
            </a:xfrm>
            <a:prstGeom prst="rect">
              <a:avLst/>
            </a:prstGeom>
            <a:solidFill>
              <a:srgbClr val="00676C"/>
            </a:solidFill>
            <a:ln>
              <a:solidFill>
                <a:srgbClr val="0067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000" tIns="48000" rIns="48000" bIns="48000" rtlCol="0" anchor="ctr"/>
            <a:lstStyle/>
            <a:p>
              <a:pPr algn="ctr"/>
              <a:r>
                <a:rPr lang="es-ES" sz="1500" noProof="0" dirty="0">
                  <a:solidFill>
                    <a:schemeClr val="bg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Consejo asesor</a:t>
              </a:r>
            </a:p>
            <a:p>
              <a:pPr algn="ctr"/>
              <a:r>
                <a:rPr lang="es-ES" sz="1500" noProof="0" dirty="0">
                  <a:solidFill>
                    <a:schemeClr val="bg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Asamblea ciudadana</a:t>
              </a:r>
              <a:br>
                <a:rPr lang="es-ES" sz="1500" noProof="0" dirty="0">
                  <a:solidFill>
                    <a:schemeClr val="bg1"/>
                  </a:solidFill>
                  <a:latin typeface="Hanken Grotesk" panose="020B0604020202020204" charset="0"/>
                  <a:cs typeface="Arial" panose="020B0604020202020204" pitchFamily="34" charset="0"/>
                </a:rPr>
              </a:br>
              <a:r>
                <a:rPr lang="es-ES" sz="1500" noProof="0" dirty="0" err="1">
                  <a:solidFill>
                    <a:schemeClr val="bg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Mini-público</a:t>
              </a:r>
              <a:endParaRPr lang="es-ES" sz="1500" noProof="0" dirty="0">
                <a:solidFill>
                  <a:schemeClr val="bg1"/>
                </a:solidFill>
                <a:latin typeface="Hanken Grotesk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14" name="Rectángulo 9">
              <a:extLst>
                <a:ext uri="{FF2B5EF4-FFF2-40B4-BE49-F238E27FC236}">
                  <a16:creationId xmlns:a16="http://schemas.microsoft.com/office/drawing/2014/main" id="{5DFCA15A-5B85-3847-62BD-B705B4AD669B}"/>
                </a:ext>
              </a:extLst>
            </p:cNvPr>
            <p:cNvSpPr/>
            <p:nvPr/>
          </p:nvSpPr>
          <p:spPr>
            <a:xfrm>
              <a:off x="5350938" y="2495550"/>
              <a:ext cx="1080000" cy="1152300"/>
            </a:xfrm>
            <a:prstGeom prst="rect">
              <a:avLst/>
            </a:prstGeom>
            <a:solidFill>
              <a:srgbClr val="DAF6EB"/>
            </a:solidFill>
            <a:ln>
              <a:solidFill>
                <a:srgbClr val="DAF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000" tIns="48000" rIns="48000" bIns="48000" anchor="ctr"/>
            <a:lstStyle/>
            <a:p>
              <a:pPr algn="ctr"/>
              <a:r>
                <a:rPr lang="es-ES" sz="1500" noProof="0">
                  <a:solidFill>
                    <a:schemeClr val="tx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Proceso participativo</a:t>
              </a:r>
            </a:p>
            <a:p>
              <a:pPr algn="ctr"/>
              <a:r>
                <a:rPr lang="es-ES" sz="1500" noProof="0" dirty="0">
                  <a:solidFill>
                    <a:schemeClr val="tx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Proceso deliberativo</a:t>
              </a:r>
            </a:p>
            <a:p>
              <a:pPr algn="ctr"/>
              <a:r>
                <a:rPr lang="es-ES" sz="1500" noProof="0" dirty="0">
                  <a:solidFill>
                    <a:schemeClr val="tx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Mediación</a:t>
              </a:r>
            </a:p>
          </p:txBody>
        </p:sp>
        <p:sp>
          <p:nvSpPr>
            <p:cNvPr id="15" name="Rectángulo 10">
              <a:extLst>
                <a:ext uri="{FF2B5EF4-FFF2-40B4-BE49-F238E27FC236}">
                  <a16:creationId xmlns:a16="http://schemas.microsoft.com/office/drawing/2014/main" id="{BBEABDB8-DF57-410D-17FB-56354DEC7513}"/>
                </a:ext>
              </a:extLst>
            </p:cNvPr>
            <p:cNvSpPr/>
            <p:nvPr/>
          </p:nvSpPr>
          <p:spPr>
            <a:xfrm>
              <a:off x="6516821" y="1276350"/>
              <a:ext cx="1080000" cy="1152300"/>
            </a:xfrm>
            <a:prstGeom prst="rect">
              <a:avLst/>
            </a:prstGeom>
            <a:solidFill>
              <a:srgbClr val="00676C"/>
            </a:solidFill>
            <a:ln>
              <a:solidFill>
                <a:srgbClr val="0067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000" tIns="48000" rIns="48000" bIns="48000" rtlCol="0" anchor="ctr"/>
            <a:lstStyle/>
            <a:p>
              <a:pPr algn="ctr"/>
              <a:r>
                <a:rPr lang="es-ES" sz="1500" noProof="0" dirty="0">
                  <a:solidFill>
                    <a:schemeClr val="bg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Consejo</a:t>
              </a:r>
            </a:p>
            <a:p>
              <a:pPr algn="ctr"/>
              <a:r>
                <a:rPr lang="es-ES" sz="1500" dirty="0">
                  <a:solidFill>
                    <a:schemeClr val="bg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Comité</a:t>
              </a:r>
            </a:p>
            <a:p>
              <a:pPr algn="ctr"/>
              <a:r>
                <a:rPr lang="es-ES" sz="1500" noProof="0" dirty="0">
                  <a:solidFill>
                    <a:schemeClr val="bg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Comisión</a:t>
              </a:r>
            </a:p>
          </p:txBody>
        </p:sp>
        <p:sp>
          <p:nvSpPr>
            <p:cNvPr id="16" name="Rectángulo 11">
              <a:extLst>
                <a:ext uri="{FF2B5EF4-FFF2-40B4-BE49-F238E27FC236}">
                  <a16:creationId xmlns:a16="http://schemas.microsoft.com/office/drawing/2014/main" id="{B9C061B3-9158-D4F6-CE72-C9604AE446AD}"/>
                </a:ext>
              </a:extLst>
            </p:cNvPr>
            <p:cNvSpPr/>
            <p:nvPr/>
          </p:nvSpPr>
          <p:spPr>
            <a:xfrm>
              <a:off x="3019172" y="2495550"/>
              <a:ext cx="1080000" cy="1152300"/>
            </a:xfrm>
            <a:prstGeom prst="rect">
              <a:avLst/>
            </a:prstGeom>
            <a:solidFill>
              <a:srgbClr val="D1FDFF"/>
            </a:solidFill>
            <a:ln w="19050">
              <a:solidFill>
                <a:srgbClr val="D1FDFF"/>
              </a:solidFill>
              <a:miter lim="800000"/>
              <a:headEnd/>
              <a:tailEnd/>
            </a:ln>
          </p:spPr>
          <p:txBody>
            <a:bodyPr lIns="48000" tIns="48000" rIns="48000" bIns="48000" anchor="ctr"/>
            <a:lstStyle/>
            <a:p>
              <a:pPr algn="ctr"/>
              <a:r>
                <a:rPr lang="es-ES" sz="1500" noProof="0" dirty="0">
                  <a:solidFill>
                    <a:srgbClr val="000000"/>
                  </a:solidFill>
                  <a:latin typeface="Hanken Grotesk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Formulario de opinión</a:t>
              </a:r>
            </a:p>
            <a:p>
              <a:pPr algn="ctr"/>
              <a:r>
                <a:rPr lang="es-ES" sz="1500" dirty="0" err="1">
                  <a:latin typeface="Hanken Grotesk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Co-diseño</a:t>
              </a:r>
              <a:endParaRPr lang="es-ES" sz="1500" noProof="0" dirty="0">
                <a:solidFill>
                  <a:srgbClr val="000000"/>
                </a:solidFill>
                <a:latin typeface="Hanken Grotesk" panose="020B060402020202020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S" sz="1500" i="1" noProof="0" dirty="0">
                  <a:latin typeface="Hanken Grotesk" panose="020B0604020202020204" charset="0"/>
                  <a:cs typeface="Arial" panose="020B0604020202020204" pitchFamily="34" charset="0"/>
                </a:rPr>
                <a:t>Living </a:t>
              </a:r>
              <a:r>
                <a:rPr lang="es-ES" sz="1500" i="1" noProof="0" dirty="0" err="1">
                  <a:latin typeface="Hanken Grotesk" panose="020B0604020202020204" charset="0"/>
                  <a:cs typeface="Arial" panose="020B0604020202020204" pitchFamily="34" charset="0"/>
                </a:rPr>
                <a:t>lab</a:t>
              </a:r>
              <a:endParaRPr lang="es-ES" sz="1500" i="1" noProof="0" dirty="0">
                <a:latin typeface="Hanken Grotesk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17" name="Rectángulo 12">
              <a:extLst>
                <a:ext uri="{FF2B5EF4-FFF2-40B4-BE49-F238E27FC236}">
                  <a16:creationId xmlns:a16="http://schemas.microsoft.com/office/drawing/2014/main" id="{00C4F5EC-DC9D-8689-E3E4-298ABB96AA57}"/>
                </a:ext>
              </a:extLst>
            </p:cNvPr>
            <p:cNvSpPr/>
            <p:nvPr/>
          </p:nvSpPr>
          <p:spPr>
            <a:xfrm>
              <a:off x="6516821" y="3714750"/>
              <a:ext cx="1080000" cy="1152300"/>
            </a:xfrm>
            <a:prstGeom prst="rect">
              <a:avLst/>
            </a:prstGeom>
            <a:solidFill>
              <a:srgbClr val="00676C"/>
            </a:solidFill>
            <a:ln>
              <a:solidFill>
                <a:srgbClr val="0067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000" tIns="48000" rIns="48000" bIns="48000" rtlCol="0" anchor="ctr"/>
            <a:lstStyle/>
            <a:p>
              <a:pPr algn="ctr"/>
              <a:r>
                <a:rPr lang="es-ES" sz="1500" noProof="0" dirty="0" err="1">
                  <a:solidFill>
                    <a:schemeClr val="bg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Co-decisión</a:t>
              </a:r>
              <a:endParaRPr lang="es-ES" sz="1500" noProof="0" dirty="0">
                <a:solidFill>
                  <a:schemeClr val="bg1"/>
                </a:solidFill>
                <a:latin typeface="Hanken Grotesk" panose="020B0604020202020204" charset="0"/>
                <a:cs typeface="Arial" panose="020B0604020202020204" pitchFamily="34" charset="0"/>
              </a:endParaRPr>
            </a:p>
            <a:p>
              <a:pPr algn="ctr"/>
              <a:r>
                <a:rPr lang="es-ES" sz="1500" noProof="0" dirty="0" err="1">
                  <a:solidFill>
                    <a:schemeClr val="bg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Co-gestión</a:t>
              </a:r>
              <a:endParaRPr lang="es-ES" sz="1500" noProof="0" dirty="0">
                <a:solidFill>
                  <a:schemeClr val="bg1"/>
                </a:solidFill>
                <a:latin typeface="Hanken Grotesk" panose="020B0604020202020204" charset="0"/>
                <a:cs typeface="Arial" panose="020B0604020202020204" pitchFamily="34" charset="0"/>
              </a:endParaRPr>
            </a:p>
            <a:p>
              <a:pPr algn="ctr"/>
              <a:r>
                <a:rPr lang="es-ES" sz="1500" noProof="0" dirty="0">
                  <a:solidFill>
                    <a:schemeClr val="bg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Consorcios</a:t>
              </a:r>
              <a:r>
                <a:rPr lang="es-ES" sz="1500" dirty="0">
                  <a:solidFill>
                    <a:schemeClr val="bg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, </a:t>
              </a:r>
              <a:r>
                <a:rPr lang="es-ES" sz="1500" noProof="0" dirty="0">
                  <a:solidFill>
                    <a:schemeClr val="bg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partenariados</a:t>
              </a:r>
            </a:p>
          </p:txBody>
        </p:sp>
        <p:sp>
          <p:nvSpPr>
            <p:cNvPr id="18" name="Rectángulo 16">
              <a:extLst>
                <a:ext uri="{FF2B5EF4-FFF2-40B4-BE49-F238E27FC236}">
                  <a16:creationId xmlns:a16="http://schemas.microsoft.com/office/drawing/2014/main" id="{F5291F87-9FEB-9A82-30BA-379B69526E77}"/>
                </a:ext>
              </a:extLst>
            </p:cNvPr>
            <p:cNvSpPr/>
            <p:nvPr/>
          </p:nvSpPr>
          <p:spPr>
            <a:xfrm>
              <a:off x="7682703" y="1276350"/>
              <a:ext cx="1080000" cy="1152300"/>
            </a:xfrm>
            <a:prstGeom prst="rect">
              <a:avLst/>
            </a:prstGeom>
            <a:solidFill>
              <a:srgbClr val="00676C"/>
            </a:solidFill>
            <a:ln>
              <a:solidFill>
                <a:srgbClr val="0067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000" tIns="48000" rIns="48000" bIns="48000" rtlCol="0" anchor="ctr"/>
            <a:lstStyle/>
            <a:p>
              <a:pPr algn="ctr"/>
              <a:r>
                <a:rPr lang="es-ES" sz="1500" noProof="0" dirty="0">
                  <a:solidFill>
                    <a:schemeClr val="bg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Elecciones</a:t>
              </a:r>
            </a:p>
          </p:txBody>
        </p:sp>
        <p:sp>
          <p:nvSpPr>
            <p:cNvPr id="19" name="Rectángulo 20">
              <a:extLst>
                <a:ext uri="{FF2B5EF4-FFF2-40B4-BE49-F238E27FC236}">
                  <a16:creationId xmlns:a16="http://schemas.microsoft.com/office/drawing/2014/main" id="{5CBD4E35-773B-E20C-4889-FA4F6C8CBCDE}"/>
                </a:ext>
              </a:extLst>
            </p:cNvPr>
            <p:cNvSpPr/>
            <p:nvPr/>
          </p:nvSpPr>
          <p:spPr>
            <a:xfrm>
              <a:off x="4185055" y="3714750"/>
              <a:ext cx="1080000" cy="1152300"/>
            </a:xfrm>
            <a:prstGeom prst="rect">
              <a:avLst/>
            </a:prstGeom>
            <a:solidFill>
              <a:srgbClr val="DAF6EB"/>
            </a:solidFill>
            <a:ln>
              <a:solidFill>
                <a:srgbClr val="DAF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000" tIns="48000" rIns="48000" bIns="48000" anchor="ctr"/>
            <a:lstStyle/>
            <a:p>
              <a:pPr algn="ctr"/>
              <a:r>
                <a:rPr lang="es-ES" sz="1500" noProof="0" dirty="0">
                  <a:solidFill>
                    <a:schemeClr val="tx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Consulta ciudadana</a:t>
              </a:r>
            </a:p>
            <a:p>
              <a:pPr algn="ctr">
                <a:buNone/>
              </a:pPr>
              <a:r>
                <a:rPr lang="es-ES" sz="1500" noProof="0" dirty="0">
                  <a:solidFill>
                    <a:srgbClr val="000000"/>
                  </a:solidFill>
                  <a:latin typeface="Hanken Grotesk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Encuesta, sondeo</a:t>
              </a:r>
            </a:p>
            <a:p>
              <a:pPr algn="ctr"/>
              <a:r>
                <a:rPr lang="es-ES" sz="1500" i="1" noProof="0" dirty="0">
                  <a:solidFill>
                    <a:srgbClr val="000000"/>
                  </a:solidFill>
                  <a:latin typeface="Hanken Grotesk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Crowdsourcing</a:t>
              </a:r>
            </a:p>
          </p:txBody>
        </p:sp>
        <p:sp>
          <p:nvSpPr>
            <p:cNvPr id="20" name="Rectángulo 21">
              <a:extLst>
                <a:ext uri="{FF2B5EF4-FFF2-40B4-BE49-F238E27FC236}">
                  <a16:creationId xmlns:a16="http://schemas.microsoft.com/office/drawing/2014/main" id="{800628FD-49F6-3B99-9C34-7979385E9B89}"/>
                </a:ext>
              </a:extLst>
            </p:cNvPr>
            <p:cNvSpPr/>
            <p:nvPr/>
          </p:nvSpPr>
          <p:spPr>
            <a:xfrm>
              <a:off x="5350938" y="3714750"/>
              <a:ext cx="1080000" cy="1152300"/>
            </a:xfrm>
            <a:prstGeom prst="rect">
              <a:avLst/>
            </a:prstGeom>
            <a:solidFill>
              <a:srgbClr val="DAF6EB"/>
            </a:solidFill>
            <a:ln>
              <a:solidFill>
                <a:srgbClr val="DAF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000" tIns="48000" rIns="48000" bIns="48000" anchor="ctr"/>
            <a:lstStyle/>
            <a:p>
              <a:pPr algn="ctr"/>
              <a:r>
                <a:rPr lang="es-ES" sz="1500" noProof="0" dirty="0">
                  <a:solidFill>
                    <a:schemeClr val="tx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Presupuesto participativo</a:t>
              </a:r>
            </a:p>
            <a:p>
              <a:pPr algn="ctr"/>
              <a:r>
                <a:rPr lang="es-ES" sz="1500" dirty="0">
                  <a:solidFill>
                    <a:schemeClr val="tx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Litigación estratégica</a:t>
              </a:r>
              <a:endParaRPr lang="es-ES" sz="1500" noProof="0" dirty="0">
                <a:solidFill>
                  <a:schemeClr val="tx1"/>
                </a:solidFill>
                <a:latin typeface="Hanken Grotesk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21" name="Rectángulo 22">
              <a:extLst>
                <a:ext uri="{FF2B5EF4-FFF2-40B4-BE49-F238E27FC236}">
                  <a16:creationId xmlns:a16="http://schemas.microsoft.com/office/drawing/2014/main" id="{A4126E02-495F-6E50-19D3-137350A8BCDB}"/>
                </a:ext>
              </a:extLst>
            </p:cNvPr>
            <p:cNvSpPr/>
            <p:nvPr/>
          </p:nvSpPr>
          <p:spPr>
            <a:xfrm>
              <a:off x="5350938" y="1276350"/>
              <a:ext cx="1080000" cy="1152300"/>
            </a:xfrm>
            <a:prstGeom prst="rect">
              <a:avLst/>
            </a:prstGeom>
            <a:solidFill>
              <a:srgbClr val="DAF6EB"/>
            </a:solidFill>
            <a:ln>
              <a:solidFill>
                <a:srgbClr val="DAF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000" tIns="48000" rIns="48000" bIns="48000" rtlCol="0" anchor="ctr"/>
            <a:lstStyle/>
            <a:p>
              <a:pPr algn="ctr"/>
              <a:r>
                <a:rPr lang="es-ES" sz="1500" noProof="0" dirty="0">
                  <a:solidFill>
                    <a:schemeClr val="tx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Iniciativa legislativa popular</a:t>
              </a:r>
            </a:p>
          </p:txBody>
        </p:sp>
        <p:sp>
          <p:nvSpPr>
            <p:cNvPr id="22" name="Rectángulo 23">
              <a:extLst>
                <a:ext uri="{FF2B5EF4-FFF2-40B4-BE49-F238E27FC236}">
                  <a16:creationId xmlns:a16="http://schemas.microsoft.com/office/drawing/2014/main" id="{1182B86C-FBBD-A5FA-425D-ED2F0789DF4E}"/>
                </a:ext>
              </a:extLst>
            </p:cNvPr>
            <p:cNvSpPr/>
            <p:nvPr/>
          </p:nvSpPr>
          <p:spPr>
            <a:xfrm>
              <a:off x="1853289" y="2495550"/>
              <a:ext cx="1080000" cy="1152300"/>
            </a:xfrm>
            <a:prstGeom prst="rect">
              <a:avLst/>
            </a:prstGeom>
            <a:solidFill>
              <a:srgbClr val="D1FDFF"/>
            </a:solidFill>
            <a:ln w="19050">
              <a:solidFill>
                <a:srgbClr val="D1FDFF"/>
              </a:solidFill>
              <a:miter lim="800000"/>
              <a:headEnd/>
              <a:tailEnd/>
            </a:ln>
          </p:spPr>
          <p:txBody>
            <a:bodyPr lIns="48000" tIns="48000" rIns="48000" bIns="48000" anchor="ctr"/>
            <a:lstStyle/>
            <a:p>
              <a:pPr algn="ctr"/>
              <a:r>
                <a:rPr lang="es-ES" sz="1500" noProof="0">
                  <a:latin typeface="Hanken Grotesk" panose="020B0604020202020204" charset="0"/>
                  <a:cs typeface="Arial" panose="020B0604020202020204" pitchFamily="34" charset="0"/>
                </a:rPr>
                <a:t>Sensibilización</a:t>
              </a:r>
            </a:p>
            <a:p>
              <a:pPr algn="ctr"/>
              <a:r>
                <a:rPr lang="es-ES" sz="1500" noProof="0" dirty="0">
                  <a:latin typeface="Hanken Grotesk" panose="020B0604020202020204" charset="0"/>
                  <a:cs typeface="Arial" panose="020B0604020202020204" pitchFamily="34" charset="0"/>
                </a:rPr>
                <a:t>Incidencia</a:t>
              </a:r>
            </a:p>
          </p:txBody>
        </p:sp>
        <p:sp>
          <p:nvSpPr>
            <p:cNvPr id="23" name="Rectángulo 24">
              <a:extLst>
                <a:ext uri="{FF2B5EF4-FFF2-40B4-BE49-F238E27FC236}">
                  <a16:creationId xmlns:a16="http://schemas.microsoft.com/office/drawing/2014/main" id="{711DB77C-84FD-C4E1-36CF-88F5E3A2901E}"/>
                </a:ext>
              </a:extLst>
            </p:cNvPr>
            <p:cNvSpPr/>
            <p:nvPr/>
          </p:nvSpPr>
          <p:spPr>
            <a:xfrm>
              <a:off x="1853289" y="3714750"/>
              <a:ext cx="1080000" cy="1152300"/>
            </a:xfrm>
            <a:prstGeom prst="rect">
              <a:avLst/>
            </a:prstGeom>
            <a:solidFill>
              <a:srgbClr val="D1FDFF"/>
            </a:solidFill>
            <a:ln w="19050">
              <a:solidFill>
                <a:srgbClr val="D1FDFF"/>
              </a:solidFill>
              <a:miter lim="800000"/>
              <a:headEnd/>
              <a:tailEnd/>
            </a:ln>
          </p:spPr>
          <p:txBody>
            <a:bodyPr lIns="48000" tIns="48000" rIns="48000" bIns="48000" anchor="ctr"/>
            <a:lstStyle/>
            <a:p>
              <a:pPr algn="ctr"/>
              <a:r>
                <a:rPr lang="es-ES" sz="1500" noProof="0" dirty="0">
                  <a:latin typeface="Hanken Grotesk" panose="020B0604020202020204" charset="0"/>
                  <a:cs typeface="Arial" panose="020B0604020202020204" pitchFamily="34" charset="0"/>
                </a:rPr>
                <a:t>Economía social y solidaria</a:t>
              </a:r>
            </a:p>
            <a:p>
              <a:pPr algn="ctr"/>
              <a:r>
                <a:rPr lang="es-ES" sz="1500" dirty="0" err="1">
                  <a:latin typeface="Hanken Grotesk" panose="020B0604020202020204" charset="0"/>
                  <a:cs typeface="Arial" panose="020B0604020202020204" pitchFamily="34" charset="0"/>
                </a:rPr>
                <a:t>Auto-gestión</a:t>
              </a:r>
              <a:endParaRPr lang="es-ES" sz="1500" noProof="0" dirty="0">
                <a:latin typeface="Hanken Grotesk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24" name="Rectángulo 25">
              <a:extLst>
                <a:ext uri="{FF2B5EF4-FFF2-40B4-BE49-F238E27FC236}">
                  <a16:creationId xmlns:a16="http://schemas.microsoft.com/office/drawing/2014/main" id="{25D8DD30-2D7E-06B1-96A4-D04F9F11BBCF}"/>
                </a:ext>
              </a:extLst>
            </p:cNvPr>
            <p:cNvSpPr/>
            <p:nvPr/>
          </p:nvSpPr>
          <p:spPr>
            <a:xfrm>
              <a:off x="4185055" y="1276350"/>
              <a:ext cx="1080000" cy="1152300"/>
            </a:xfrm>
            <a:prstGeom prst="rect">
              <a:avLst/>
            </a:prstGeom>
            <a:solidFill>
              <a:srgbClr val="DAF6EB"/>
            </a:solidFill>
            <a:ln>
              <a:solidFill>
                <a:srgbClr val="DAF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8000" rIns="36000" bIns="48000" anchor="ctr"/>
            <a:lstStyle/>
            <a:p>
              <a:pPr algn="ctr"/>
              <a:r>
                <a:rPr lang="es-ES" sz="1500" noProof="0" dirty="0">
                  <a:solidFill>
                    <a:schemeClr val="tx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Comparecencia</a:t>
              </a:r>
            </a:p>
            <a:p>
              <a:pPr algn="ctr"/>
              <a:r>
                <a:rPr lang="es-ES" sz="1500" noProof="0" dirty="0">
                  <a:solidFill>
                    <a:schemeClr val="tx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Audiencia pública</a:t>
              </a:r>
            </a:p>
          </p:txBody>
        </p:sp>
        <p:sp>
          <p:nvSpPr>
            <p:cNvPr id="25" name="Rectángulo 28">
              <a:extLst>
                <a:ext uri="{FF2B5EF4-FFF2-40B4-BE49-F238E27FC236}">
                  <a16:creationId xmlns:a16="http://schemas.microsoft.com/office/drawing/2014/main" id="{B000C813-6CF9-4DCF-61E1-CC35B14EBDF5}"/>
                </a:ext>
              </a:extLst>
            </p:cNvPr>
            <p:cNvSpPr/>
            <p:nvPr/>
          </p:nvSpPr>
          <p:spPr>
            <a:xfrm>
              <a:off x="4185055" y="2495550"/>
              <a:ext cx="1080000" cy="1152300"/>
            </a:xfrm>
            <a:prstGeom prst="rect">
              <a:avLst/>
            </a:prstGeom>
            <a:solidFill>
              <a:srgbClr val="DAF6EB"/>
            </a:solidFill>
            <a:ln>
              <a:solidFill>
                <a:srgbClr val="DAF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000" tIns="48000" rIns="48000" bIns="48000" anchor="ctr"/>
            <a:lstStyle/>
            <a:p>
              <a:pPr algn="ctr"/>
              <a:r>
                <a:rPr lang="es-ES" sz="1500" noProof="0" dirty="0">
                  <a:solidFill>
                    <a:schemeClr val="tx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Observatorio </a:t>
              </a:r>
              <a:br>
                <a:rPr lang="es-ES" sz="1500" noProof="0" dirty="0">
                  <a:solidFill>
                    <a:schemeClr val="tx1"/>
                  </a:solidFill>
                  <a:latin typeface="Hanken Grotesk" panose="020B0604020202020204" charset="0"/>
                  <a:cs typeface="Arial" panose="020B0604020202020204" pitchFamily="34" charset="0"/>
                </a:rPr>
              </a:br>
              <a:r>
                <a:rPr lang="es-ES" sz="1500" noProof="0" dirty="0">
                  <a:solidFill>
                    <a:schemeClr val="tx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Ciencia ciudadana</a:t>
              </a:r>
            </a:p>
            <a:p>
              <a:pPr algn="ctr"/>
              <a:r>
                <a:rPr lang="es-ES" sz="1500" noProof="0" dirty="0">
                  <a:solidFill>
                    <a:schemeClr val="tx1"/>
                  </a:solidFill>
                  <a:latin typeface="Hanken Grotesk" panose="020B0604020202020204" charset="0"/>
                  <a:cs typeface="Arial" panose="020B0604020202020204" pitchFamily="34" charset="0"/>
                </a:rPr>
                <a:t>Comunidad de práctica</a:t>
              </a:r>
            </a:p>
          </p:txBody>
        </p:sp>
        <p:sp>
          <p:nvSpPr>
            <p:cNvPr id="26" name="Rectángulo 97">
              <a:extLst>
                <a:ext uri="{FF2B5EF4-FFF2-40B4-BE49-F238E27FC236}">
                  <a16:creationId xmlns:a16="http://schemas.microsoft.com/office/drawing/2014/main" id="{4D03E44B-E732-5266-A873-30DBBC753834}"/>
                </a:ext>
              </a:extLst>
            </p:cNvPr>
            <p:cNvSpPr/>
            <p:nvPr/>
          </p:nvSpPr>
          <p:spPr>
            <a:xfrm>
              <a:off x="1853289" y="1276350"/>
              <a:ext cx="1080000" cy="1152300"/>
            </a:xfrm>
            <a:prstGeom prst="rect">
              <a:avLst/>
            </a:prstGeom>
            <a:solidFill>
              <a:srgbClr val="D1FDFF"/>
            </a:solidFill>
            <a:ln w="19050">
              <a:solidFill>
                <a:srgbClr val="D1FDFF"/>
              </a:solidFill>
              <a:miter lim="800000"/>
              <a:headEnd/>
              <a:tailEnd/>
            </a:ln>
          </p:spPr>
          <p:txBody>
            <a:bodyPr lIns="48000" tIns="48000" rIns="48000" bIns="48000" anchor="ctr"/>
            <a:lstStyle/>
            <a:p>
              <a:pPr algn="ctr"/>
              <a:r>
                <a:rPr lang="es-ES" sz="1500" noProof="0" dirty="0">
                  <a:latin typeface="Hanken Grotesk" panose="020B0604020202020204" charset="0"/>
                  <a:cs typeface="Arial" panose="020B0604020202020204" pitchFamily="34" charset="0"/>
                </a:rPr>
                <a:t>Grupo de interés</a:t>
              </a:r>
            </a:p>
            <a:p>
              <a:pPr algn="ctr"/>
              <a:r>
                <a:rPr lang="es-ES" sz="1500" noProof="0" dirty="0">
                  <a:solidFill>
                    <a:srgbClr val="000000"/>
                  </a:solidFill>
                  <a:latin typeface="Hanken Grotesk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Alertadores</a:t>
              </a:r>
              <a:endParaRPr lang="es-ES" sz="1500" noProof="0" dirty="0">
                <a:latin typeface="Hanken Grotesk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27" name="Rectángulo 98">
              <a:extLst>
                <a:ext uri="{FF2B5EF4-FFF2-40B4-BE49-F238E27FC236}">
                  <a16:creationId xmlns:a16="http://schemas.microsoft.com/office/drawing/2014/main" id="{4263F27F-7317-9C3D-E8FE-7D01E5710F23}"/>
                </a:ext>
              </a:extLst>
            </p:cNvPr>
            <p:cNvSpPr/>
            <p:nvPr/>
          </p:nvSpPr>
          <p:spPr>
            <a:xfrm>
              <a:off x="3019172" y="1276350"/>
              <a:ext cx="1080000" cy="1152300"/>
            </a:xfrm>
            <a:prstGeom prst="rect">
              <a:avLst/>
            </a:prstGeom>
            <a:solidFill>
              <a:srgbClr val="D1FDFF"/>
            </a:solidFill>
            <a:ln w="19050">
              <a:solidFill>
                <a:srgbClr val="D1FDFF"/>
              </a:solidFill>
              <a:miter lim="800000"/>
              <a:headEnd/>
              <a:tailEnd/>
            </a:ln>
          </p:spPr>
          <p:txBody>
            <a:bodyPr lIns="48000" tIns="48000" rIns="48000" bIns="48000" anchor="ctr"/>
            <a:lstStyle/>
            <a:p>
              <a:pPr algn="ctr"/>
              <a:r>
                <a:rPr lang="es-ES" sz="1500" noProof="0" dirty="0">
                  <a:latin typeface="Hanken Grotesk" panose="020B0604020202020204" charset="0"/>
                  <a:cs typeface="Arial" panose="020B0604020202020204" pitchFamily="34" charset="0"/>
                </a:rPr>
                <a:t>Diálogo competitivo en contratación pública</a:t>
              </a:r>
            </a:p>
          </p:txBody>
        </p:sp>
        <p:sp>
          <p:nvSpPr>
            <p:cNvPr id="28" name="Rectángulo 99">
              <a:extLst>
                <a:ext uri="{FF2B5EF4-FFF2-40B4-BE49-F238E27FC236}">
                  <a16:creationId xmlns:a16="http://schemas.microsoft.com/office/drawing/2014/main" id="{6E293E00-5627-C67F-CD6A-152ECA21D5A0}"/>
                </a:ext>
              </a:extLst>
            </p:cNvPr>
            <p:cNvSpPr/>
            <p:nvPr/>
          </p:nvSpPr>
          <p:spPr>
            <a:xfrm>
              <a:off x="3019172" y="3714750"/>
              <a:ext cx="1080000" cy="1152300"/>
            </a:xfrm>
            <a:prstGeom prst="rect">
              <a:avLst/>
            </a:prstGeom>
            <a:solidFill>
              <a:srgbClr val="D1FDFF"/>
            </a:solidFill>
            <a:ln w="19050">
              <a:solidFill>
                <a:srgbClr val="D1FDFF"/>
              </a:solidFill>
              <a:miter lim="800000"/>
              <a:headEnd/>
              <a:tailEnd/>
            </a:ln>
          </p:spPr>
          <p:txBody>
            <a:bodyPr lIns="48000" tIns="48000" rIns="48000" bIns="48000" anchor="ctr"/>
            <a:lstStyle/>
            <a:p>
              <a:pPr algn="ctr"/>
              <a:r>
                <a:rPr lang="es-ES" sz="1500" noProof="0" dirty="0">
                  <a:latin typeface="Hanken Grotesk" panose="020B0604020202020204" charset="0"/>
                  <a:cs typeface="Arial" panose="020B0604020202020204" pitchFamily="34" charset="0"/>
                </a:rPr>
                <a:t>Contratación pública social Tercer sector social</a:t>
              </a:r>
            </a:p>
            <a:p>
              <a:pPr algn="ctr"/>
              <a:r>
                <a:rPr lang="es-ES" sz="1500" i="1" noProof="0" dirty="0">
                  <a:latin typeface="Hanken Grotesk" panose="020B0604020202020204" charset="0"/>
                  <a:cs typeface="Arial" panose="020B0604020202020204" pitchFamily="34" charset="0"/>
                </a:rPr>
                <a:t>Matchfunding</a:t>
              </a:r>
            </a:p>
          </p:txBody>
        </p:sp>
        <p:sp>
          <p:nvSpPr>
            <p:cNvPr id="29" name="Rectángulo 2">
              <a:extLst>
                <a:ext uri="{FF2B5EF4-FFF2-40B4-BE49-F238E27FC236}">
                  <a16:creationId xmlns:a16="http://schemas.microsoft.com/office/drawing/2014/main" id="{F0715411-329C-9D36-70ED-1B025BE472C4}"/>
                </a:ext>
              </a:extLst>
            </p:cNvPr>
            <p:cNvSpPr/>
            <p:nvPr/>
          </p:nvSpPr>
          <p:spPr>
            <a:xfrm>
              <a:off x="687406" y="2495550"/>
              <a:ext cx="1080000" cy="11523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lIns="48000" tIns="48000" rIns="48000" bIns="48000" anchor="ctr"/>
            <a:lstStyle/>
            <a:p>
              <a:pPr algn="ctr"/>
              <a:r>
                <a:rPr lang="es-ES" sz="1500" noProof="0" dirty="0">
                  <a:solidFill>
                    <a:srgbClr val="000000"/>
                  </a:solidFill>
                  <a:latin typeface="Hanken Grotesk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Medios y redes sociales</a:t>
              </a:r>
            </a:p>
            <a:p>
              <a:pPr algn="ctr"/>
              <a:r>
                <a:rPr lang="es-ES" sz="1500" dirty="0">
                  <a:latin typeface="Hanken Grotesk" panose="020B0604020202020204" charset="0"/>
                  <a:cs typeface="Arial" panose="020B0604020202020204" pitchFamily="34" charset="0"/>
                </a:rPr>
                <a:t>Portales de gobierno abierto</a:t>
              </a:r>
              <a:endParaRPr lang="es-ES" sz="1500" noProof="0" dirty="0">
                <a:latin typeface="Hanken Grotesk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30" name="Rectángulo 3">
              <a:extLst>
                <a:ext uri="{FF2B5EF4-FFF2-40B4-BE49-F238E27FC236}">
                  <a16:creationId xmlns:a16="http://schemas.microsoft.com/office/drawing/2014/main" id="{1481E9A7-F7F7-8B96-2B7B-5BDBA288D509}"/>
                </a:ext>
              </a:extLst>
            </p:cNvPr>
            <p:cNvSpPr/>
            <p:nvPr/>
          </p:nvSpPr>
          <p:spPr>
            <a:xfrm>
              <a:off x="687406" y="3714750"/>
              <a:ext cx="1080000" cy="11523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lIns="48000" tIns="48000" rIns="48000" bIns="48000" anchor="ctr"/>
            <a:lstStyle/>
            <a:p>
              <a:pPr algn="ctr"/>
              <a:r>
                <a:rPr lang="es-ES" sz="1500" noProof="0" dirty="0" err="1">
                  <a:latin typeface="Hanken Grotesk" panose="020B0604020202020204" charset="0"/>
                  <a:cs typeface="Arial" panose="020B0604020202020204" pitchFamily="34" charset="0"/>
                </a:rPr>
                <a:t>Manifesta-ciones</a:t>
              </a:r>
              <a:endParaRPr lang="es-ES" sz="1500" noProof="0" dirty="0">
                <a:latin typeface="Hanken Grotesk" panose="020B0604020202020204" charset="0"/>
                <a:cs typeface="Arial" panose="020B0604020202020204" pitchFamily="34" charset="0"/>
              </a:endParaRPr>
            </a:p>
            <a:p>
              <a:pPr algn="ctr"/>
              <a:r>
                <a:rPr lang="es-ES" sz="1500" noProof="0" dirty="0">
                  <a:latin typeface="Hanken Grotesk" panose="020B0604020202020204" charset="0"/>
                  <a:cs typeface="Arial" panose="020B0604020202020204" pitchFamily="34" charset="0"/>
                </a:rPr>
                <a:t>Datos abiertos</a:t>
              </a:r>
            </a:p>
          </p:txBody>
        </p:sp>
        <p:sp>
          <p:nvSpPr>
            <p:cNvPr id="31" name="Rectángulo 4">
              <a:extLst>
                <a:ext uri="{FF2B5EF4-FFF2-40B4-BE49-F238E27FC236}">
                  <a16:creationId xmlns:a16="http://schemas.microsoft.com/office/drawing/2014/main" id="{73727A24-EA42-9F53-1416-9D74B28C5E2C}"/>
                </a:ext>
              </a:extLst>
            </p:cNvPr>
            <p:cNvSpPr/>
            <p:nvPr/>
          </p:nvSpPr>
          <p:spPr>
            <a:xfrm>
              <a:off x="687406" y="1276350"/>
              <a:ext cx="1080000" cy="11523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lIns="48000" tIns="48000" rIns="48000" bIns="48000" anchor="ctr"/>
            <a:lstStyle/>
            <a:p>
              <a:pPr algn="ctr"/>
              <a:r>
                <a:rPr lang="es-ES" sz="1500" noProof="0" dirty="0">
                  <a:solidFill>
                    <a:srgbClr val="000000"/>
                  </a:solidFill>
                  <a:latin typeface="Hanken Grotesk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Canales oficiales</a:t>
              </a:r>
            </a:p>
            <a:p>
              <a:pPr algn="ctr"/>
              <a:r>
                <a:rPr lang="es-ES" sz="1500" noProof="0" dirty="0">
                  <a:latin typeface="Hanken Grotesk" panose="020B0604020202020204" charset="0"/>
                  <a:cs typeface="Arial" panose="020B0604020202020204" pitchFamily="34" charset="0"/>
                </a:rPr>
                <a:t>Militancia en ONG, partidos, sindicatos</a:t>
              </a:r>
            </a:p>
          </p:txBody>
        </p:sp>
      </p:grpSp>
      <p:sp>
        <p:nvSpPr>
          <p:cNvPr id="33" name="Título 8">
            <a:extLst>
              <a:ext uri="{FF2B5EF4-FFF2-40B4-BE49-F238E27FC236}">
                <a16:creationId xmlns:a16="http://schemas.microsoft.com/office/drawing/2014/main" id="{E1ED5AA5-AB6D-1CAC-3596-5D56284BED9B}"/>
              </a:ext>
            </a:extLst>
          </p:cNvPr>
          <p:cNvSpPr txBox="1">
            <a:spLocks/>
          </p:cNvSpPr>
          <p:nvPr/>
        </p:nvSpPr>
        <p:spPr>
          <a:xfrm>
            <a:off x="407988" y="296862"/>
            <a:ext cx="8736012" cy="5762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noProof="0" dirty="0">
                <a:solidFill>
                  <a:schemeClr val="bg1"/>
                </a:solidFill>
                <a:latin typeface="Hanken Grotesk" panose="020B0604020202020204" charset="0"/>
              </a:rPr>
              <a:t>Modos de participación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8184" y="355562"/>
            <a:ext cx="1603291" cy="39691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0"/>
          <p:cNvSpPr txBox="1"/>
          <p:nvPr/>
        </p:nvSpPr>
        <p:spPr>
          <a:xfrm>
            <a:off x="641600" y="2134325"/>
            <a:ext cx="10475100" cy="3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20124D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05638E3-F689-8BC6-C5D0-CAA8B6309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298670"/>
              </p:ext>
            </p:extLst>
          </p:nvPr>
        </p:nvGraphicFramePr>
        <p:xfrm>
          <a:off x="431801" y="1268414"/>
          <a:ext cx="11424839" cy="511069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808279">
                  <a:extLst>
                    <a:ext uri="{9D8B030D-6E8A-4147-A177-3AD203B41FA5}">
                      <a16:colId xmlns:a16="http://schemas.microsoft.com/office/drawing/2014/main" val="2455986502"/>
                    </a:ext>
                  </a:extLst>
                </a:gridCol>
                <a:gridCol w="3807463">
                  <a:extLst>
                    <a:ext uri="{9D8B030D-6E8A-4147-A177-3AD203B41FA5}">
                      <a16:colId xmlns:a16="http://schemas.microsoft.com/office/drawing/2014/main" val="3980242874"/>
                    </a:ext>
                  </a:extLst>
                </a:gridCol>
                <a:gridCol w="3809097">
                  <a:extLst>
                    <a:ext uri="{9D8B030D-6E8A-4147-A177-3AD203B41FA5}">
                      <a16:colId xmlns:a16="http://schemas.microsoft.com/office/drawing/2014/main" val="7633115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Canvas</a:t>
                      </a:r>
                      <a:r>
                        <a:rPr lang="es-ES" sz="14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Planificación de la Misión </a:t>
                      </a:r>
                      <a:br>
                        <a:rPr lang="es-ES" sz="14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4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Nombre:</a:t>
                      </a:r>
                      <a:endParaRPr lang="es-ES" sz="1400" b="1" kern="12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Definición: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173755"/>
                  </a:ext>
                </a:extLst>
              </a:tr>
              <a:tr h="276968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641768"/>
                  </a:ext>
                </a:extLst>
              </a:tr>
              <a:tr h="7895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Área/Sector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Dominios dónde la misión se aplica o tiene impacto.</a:t>
                      </a: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Área/Sector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Área/Sector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26085"/>
                  </a:ext>
                </a:extLst>
              </a:tr>
              <a:tr h="276968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Misión Proyectos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404887"/>
                  </a:ext>
                </a:extLst>
              </a:tr>
              <a:tr h="128867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 conjunto coordinado de actividades con objetivos, cronograma y​ recursos definidos, destinados a contribuir a los objetivos de la misión dentro sectores o sistemas específicos.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872499"/>
                  </a:ext>
                </a:extLst>
              </a:tr>
              <a:tr h="5270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890562"/>
                  </a:ext>
                </a:extLst>
              </a:tr>
              <a:tr h="5270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560752"/>
                  </a:ext>
                </a:extLst>
              </a:tr>
              <a:tr h="5270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243284"/>
                  </a:ext>
                </a:extLst>
              </a:tr>
            </a:tbl>
          </a:graphicData>
        </a:graphic>
      </p:graphicFrame>
      <p:sp>
        <p:nvSpPr>
          <p:cNvPr id="3" name="Título 8">
            <a:extLst>
              <a:ext uri="{FF2B5EF4-FFF2-40B4-BE49-F238E27FC236}">
                <a16:creationId xmlns:a16="http://schemas.microsoft.com/office/drawing/2014/main" id="{6511545F-23F2-E2DF-FF0A-64A24BF9B936}"/>
              </a:ext>
            </a:extLst>
          </p:cNvPr>
          <p:cNvSpPr txBox="1">
            <a:spLocks/>
          </p:cNvSpPr>
          <p:nvPr/>
        </p:nvSpPr>
        <p:spPr>
          <a:xfrm>
            <a:off x="407988" y="296862"/>
            <a:ext cx="8736012" cy="5762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sz="2800" b="1" dirty="0">
                <a:solidFill>
                  <a:schemeClr val="bg1"/>
                </a:solidFill>
                <a:latin typeface="Hanken Grotesk" panose="020B0604020202020204" charset="0"/>
              </a:rPr>
              <a:t>O</a:t>
            </a:r>
            <a:r>
              <a:rPr lang="es-ES" sz="2800" b="1" dirty="0" err="1">
                <a:solidFill>
                  <a:schemeClr val="bg1"/>
                </a:solidFill>
                <a:latin typeface="Hanken Grotesk" panose="020B0604020202020204" charset="0"/>
              </a:rPr>
              <a:t>rientación</a:t>
            </a:r>
            <a:r>
              <a:rPr lang="es-ES" sz="2800" b="1" dirty="0">
                <a:solidFill>
                  <a:schemeClr val="bg1"/>
                </a:solidFill>
                <a:latin typeface="Hanken Grotesk" panose="020B0604020202020204" charset="0"/>
              </a:rPr>
              <a:t> a misiones</a:t>
            </a:r>
            <a:endParaRPr lang="es-ES" sz="2800" b="1" noProof="0" dirty="0">
              <a:solidFill>
                <a:schemeClr val="bg1"/>
              </a:solidFill>
              <a:latin typeface="Hanken Grotesk" panose="020B060402020202020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386638ff110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8184" y="355562"/>
            <a:ext cx="1603290" cy="3969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AD10C7F-B407-F71C-B700-07DB88B36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45143"/>
              </p:ext>
            </p:extLst>
          </p:nvPr>
        </p:nvGraphicFramePr>
        <p:xfrm>
          <a:off x="526068" y="1176437"/>
          <a:ext cx="3622180" cy="5665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180">
                  <a:extLst>
                    <a:ext uri="{9D8B030D-6E8A-4147-A177-3AD203B41FA5}">
                      <a16:colId xmlns:a16="http://schemas.microsoft.com/office/drawing/2014/main" val="2546754869"/>
                    </a:ext>
                  </a:extLst>
                </a:gridCol>
              </a:tblGrid>
              <a:tr h="748772">
                <a:tc>
                  <a:txBody>
                    <a:bodyPr/>
                    <a:lstStyle/>
                    <a:p>
                      <a:r>
                        <a:rPr lang="es-ES" sz="1400" noProof="0" dirty="0">
                          <a:latin typeface="Hanken Grotesk" panose="020B0604020202020204" charset="0"/>
                          <a:cs typeface="Arial" panose="020B0604020202020204" pitchFamily="34" charset="0"/>
                        </a:rPr>
                        <a:t>Área estratégica de la misión</a:t>
                      </a:r>
                      <a:br>
                        <a:rPr lang="es-ES" sz="1400" noProof="0" dirty="0">
                          <a:latin typeface="Hanken Grotesk" panose="020B0604020202020204" charset="0"/>
                          <a:cs typeface="Arial" panose="020B0604020202020204" pitchFamily="34" charset="0"/>
                        </a:rPr>
                      </a:br>
                      <a:r>
                        <a:rPr lang="es-ES" sz="1400" noProof="0" dirty="0" err="1">
                          <a:latin typeface="Hanken Grotesk" panose="020B0604020202020204" charset="0"/>
                          <a:cs typeface="Arial" panose="020B0604020202020204" pitchFamily="34" charset="0"/>
                        </a:rPr>
                        <a:t>Canvas</a:t>
                      </a:r>
                      <a:r>
                        <a:rPr lang="es-ES" sz="1400" noProof="0" dirty="0">
                          <a:latin typeface="Hanken Grotesk" panose="020B0604020202020204" charset="0"/>
                          <a:cs typeface="Arial" panose="020B0604020202020204" pitchFamily="34" charset="0"/>
                        </a:rPr>
                        <a:t> del proceso:</a:t>
                      </a: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601605"/>
                  </a:ext>
                </a:extLst>
              </a:tr>
              <a:tr h="1385532">
                <a:tc>
                  <a:txBody>
                    <a:bodyPr/>
                    <a:lstStyle/>
                    <a:p>
                      <a:r>
                        <a:rPr lang="es-ES" sz="12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Impacto</a:t>
                      </a:r>
                      <a:endParaRPr lang="es-ES" sz="1400" kern="1200" noProof="0" dirty="0">
                        <a:solidFill>
                          <a:schemeClr val="dk1"/>
                        </a:solidFill>
                        <a:effectLst/>
                        <a:latin typeface="Hanken Grotesk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2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Enfoque estratégico que moldea la elección de los desafíos sociales y fortalece la legitimidad de acciones específicas destinadas a lograr objetivos claros y mensurables.</a:t>
                      </a:r>
                      <a:endParaRPr lang="es-ES" sz="1200" noProof="0" dirty="0">
                        <a:solidFill>
                          <a:schemeClr val="tx1"/>
                        </a:solidFill>
                        <a:latin typeface="Hanken Grotes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326010"/>
                  </a:ext>
                </a:extLst>
              </a:tr>
              <a:tr h="1072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Resultados del sistema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Cambios medidos a lo largo de los sistemas, alineados con los objetivos de la misión y rastreados a través de hitos e indicadores definidos.</a:t>
                      </a: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552543"/>
                  </a:ext>
                </a:extLst>
              </a:tr>
              <a:tr h="1072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Resultados y funciones de la misión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Efectos tangibles o roles institucionalizados desplegados directamente vinculados con la misión, medidos en relación con objetivos e hitos específicos.</a:t>
                      </a: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18080"/>
                  </a:ext>
                </a:extLst>
              </a:tr>
              <a:tr h="13855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Productos y tecnologías facilitadoras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Herramientas, productos y mecanismos que apoyan la implementación de políticas, garantizando intervenciones efectivas y promoviendo soluciones de abajo hacia arriba a través de una cartera específica de instrumentos.</a:t>
                      </a: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02908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F24B5F9-89D8-8A00-43E0-8E8D40B53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314427"/>
              </p:ext>
            </p:extLst>
          </p:nvPr>
        </p:nvGraphicFramePr>
        <p:xfrm>
          <a:off x="4145469" y="1168923"/>
          <a:ext cx="3622180" cy="5665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180">
                  <a:extLst>
                    <a:ext uri="{9D8B030D-6E8A-4147-A177-3AD203B41FA5}">
                      <a16:colId xmlns:a16="http://schemas.microsoft.com/office/drawing/2014/main" val="2546754869"/>
                    </a:ext>
                  </a:extLst>
                </a:gridCol>
              </a:tblGrid>
              <a:tr h="734749">
                <a:tc>
                  <a:txBody>
                    <a:bodyPr/>
                    <a:lstStyle/>
                    <a:p>
                      <a:r>
                        <a:rPr lang="es-ES" sz="16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Área estratégica y proceso:</a:t>
                      </a: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601605"/>
                  </a:ext>
                </a:extLst>
              </a:tr>
              <a:tr h="2517717">
                <a:tc>
                  <a:txBody>
                    <a:bodyPr/>
                    <a:lstStyle/>
                    <a:p>
                      <a:r>
                        <a:rPr lang="es-ES" sz="12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Actores y roles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2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Partes interesadas diversas que participan en la misión, cada una de las cuales aporta responsabilidades, recursos y experiencia específicos.</a:t>
                      </a: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326010"/>
                  </a:ext>
                </a:extLst>
              </a:tr>
              <a:tr h="12197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2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Órganos de gobernanza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2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Compromiso institucionalizado para la coordinación de políticas, garantizando la alineación, la supervisión y la coherencia entre los actores y las acciones dentro de la misión.</a:t>
                      </a: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552543"/>
                  </a:ext>
                </a:extLst>
              </a:tr>
              <a:tr h="11929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2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Instrumentos de compromiso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2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Herramientas planificadas y estructuradas para facilitar la colaboración entre las partes interesadas y/o mejorar la coordinación de actividades.</a:t>
                      </a: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18080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F2D27E1-50A9-BB0E-9A81-C05D6950D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938954"/>
              </p:ext>
            </p:extLst>
          </p:nvPr>
        </p:nvGraphicFramePr>
        <p:xfrm>
          <a:off x="7768165" y="1169834"/>
          <a:ext cx="3622180" cy="5678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180">
                  <a:extLst>
                    <a:ext uri="{9D8B030D-6E8A-4147-A177-3AD203B41FA5}">
                      <a16:colId xmlns:a16="http://schemas.microsoft.com/office/drawing/2014/main" val="2546754869"/>
                    </a:ext>
                  </a:extLst>
                </a:gridCol>
              </a:tblGrid>
              <a:tr h="725274">
                <a:tc>
                  <a:txBody>
                    <a:bodyPr/>
                    <a:lstStyle/>
                    <a:p>
                      <a:endParaRPr lang="es-ES" sz="1400" b="1" kern="1200" noProof="0" dirty="0">
                        <a:solidFill>
                          <a:srgbClr val="00676C"/>
                        </a:solidFill>
                        <a:effectLst/>
                        <a:latin typeface="Hanken Grotesk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601605"/>
                  </a:ext>
                </a:extLst>
              </a:tr>
              <a:tr h="1257248">
                <a:tc>
                  <a:txBody>
                    <a:bodyPr/>
                    <a:lstStyle/>
                    <a:p>
                      <a:r>
                        <a:rPr lang="es-ES" sz="12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Activos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2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Contribuciones tangibles e intangibles a la misión (p.ej. conocimiento, tecnología, financiación, poder político o legislativo, capacidad de ejecución y autoridad para la toma de decisiones) movilizadas por los actores involucrados.</a:t>
                      </a: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326010"/>
                  </a:ext>
                </a:extLst>
              </a:tr>
              <a:tr h="1005798">
                <a:tc>
                  <a:txBody>
                    <a:bodyPr/>
                    <a:lstStyle/>
                    <a:p>
                      <a:r>
                        <a:rPr lang="es-ES" sz="12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Objetivo de compromiso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2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Aclara por qué es necesaria la participación </a:t>
                      </a:r>
                      <a:r>
                        <a:rPr lang="ca-ES" sz="1200" kern="120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s-ES" sz="12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 p.ej. para alinear intereses, generar legitimidad, movilizar recursos o mejorar la eficacia de las políticas.</a:t>
                      </a: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552543"/>
                  </a:ext>
                </a:extLst>
              </a:tr>
              <a:tr h="100579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Alcance del compromiso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2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Define lo que está abierto a discusión o influencia </a:t>
                      </a:r>
                      <a:r>
                        <a:rPr lang="ca-ES" sz="1200" kern="120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s-ES" sz="12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 p.ej. opciones de diseño del sistema, gobernanza de datos, consideraciones éticas o el propósito estratégico de la misión.</a:t>
                      </a: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18080"/>
                  </a:ext>
                </a:extLst>
              </a:tr>
              <a:tr h="841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Nombramiento de actores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Cómo se seleccionan los actores para los órganos de gobernanza o se les invita a participar en procesos de participación formal.</a:t>
                      </a:r>
                      <a:endParaRPr lang="es-ES" sz="1400" noProof="0" dirty="0">
                        <a:latin typeface="Hanken Grotes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131393"/>
                  </a:ext>
                </a:extLst>
              </a:tr>
              <a:tr h="841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Convocatoria de actores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Cómo se reúnen los actores para participar en la misión: mediante reuniones, foros, consultas o procesos de colaboración..</a:t>
                      </a:r>
                      <a:endParaRPr lang="es-ES" sz="1400" noProof="0" dirty="0">
                        <a:latin typeface="Hanken Grotes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214015"/>
                  </a:ext>
                </a:extLst>
              </a:tr>
            </a:tbl>
          </a:graphicData>
        </a:graphic>
      </p:graphicFrame>
      <p:sp>
        <p:nvSpPr>
          <p:cNvPr id="2" name="Título 8">
            <a:extLst>
              <a:ext uri="{FF2B5EF4-FFF2-40B4-BE49-F238E27FC236}">
                <a16:creationId xmlns:a16="http://schemas.microsoft.com/office/drawing/2014/main" id="{A7306BAC-03B1-14E2-B6AE-CEDF40C7EE9C}"/>
              </a:ext>
            </a:extLst>
          </p:cNvPr>
          <p:cNvSpPr txBox="1">
            <a:spLocks/>
          </p:cNvSpPr>
          <p:nvPr/>
        </p:nvSpPr>
        <p:spPr>
          <a:xfrm>
            <a:off x="407988" y="296862"/>
            <a:ext cx="8736012" cy="5762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noProof="0" dirty="0">
                <a:solidFill>
                  <a:schemeClr val="bg1"/>
                </a:solidFill>
                <a:latin typeface="Hanken Grotesk" panose="020B0604020202020204" charset="0"/>
              </a:rPr>
              <a:t>Gobernanza de la misión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89A41-DB2B-ACDF-D134-E786D73E3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6F5BADD-C0D6-E66F-55B7-5E1E2E767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639441"/>
              </p:ext>
            </p:extLst>
          </p:nvPr>
        </p:nvGraphicFramePr>
        <p:xfrm>
          <a:off x="431800" y="1282736"/>
          <a:ext cx="11424839" cy="552731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808279">
                  <a:extLst>
                    <a:ext uri="{9D8B030D-6E8A-4147-A177-3AD203B41FA5}">
                      <a16:colId xmlns:a16="http://schemas.microsoft.com/office/drawing/2014/main" val="2455986502"/>
                    </a:ext>
                  </a:extLst>
                </a:gridCol>
                <a:gridCol w="3807463">
                  <a:extLst>
                    <a:ext uri="{9D8B030D-6E8A-4147-A177-3AD203B41FA5}">
                      <a16:colId xmlns:a16="http://schemas.microsoft.com/office/drawing/2014/main" val="3980242874"/>
                    </a:ext>
                  </a:extLst>
                </a:gridCol>
                <a:gridCol w="3809097">
                  <a:extLst>
                    <a:ext uri="{9D8B030D-6E8A-4147-A177-3AD203B41FA5}">
                      <a16:colId xmlns:a16="http://schemas.microsoft.com/office/drawing/2014/main" val="763311545"/>
                    </a:ext>
                  </a:extLst>
                </a:gridCol>
              </a:tblGrid>
              <a:tr h="48929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Compra pública de IA</a:t>
                      </a:r>
                      <a:br>
                        <a:rPr lang="es-ES" sz="1400" b="1" kern="1200" noProof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s-ES" sz="1400" b="1" kern="1200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Canvas</a:t>
                      </a:r>
                      <a:r>
                        <a:rPr lang="es-ES" sz="1400" b="1" kern="120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de la Misión</a:t>
                      </a:r>
                      <a:endParaRPr lang="es-ES" sz="1400" b="1" kern="1200" noProof="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Definición:</a:t>
                      </a:r>
                      <a:b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la IA en la Administración con propósito, ejecución e impacto positivo</a:t>
                      </a: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173755"/>
                  </a:ext>
                </a:extLst>
              </a:tr>
              <a:tr h="277884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641768"/>
                  </a:ext>
                </a:extLst>
              </a:tr>
              <a:tr h="7832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kern="1200" noProof="0" dirty="0">
                          <a:solidFill>
                            <a:srgbClr val="0067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Propósito</a:t>
                      </a:r>
                      <a:endParaRPr lang="es-ES" sz="1100" b="1" kern="1200" noProof="0" dirty="0">
                        <a:solidFill>
                          <a:srgbClr val="00676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justificación clara y basada en la evidencia para adoptar una política o acción dentro del sector público, fundamentada en la identificación de una necesidad pública legítima y en la expectativa de un resultado socialmente beneficioso.</a:t>
                      </a:r>
                      <a:endParaRPr lang="es-ES" sz="1000" b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kern="1200" noProof="0" dirty="0">
                          <a:solidFill>
                            <a:srgbClr val="0067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ES" sz="1100" b="1" kern="1200" noProof="0" dirty="0">
                        <a:solidFill>
                          <a:srgbClr val="00676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 conjunto completo de actividades y condiciones que determinan cómo se desarrolla, implementa y mantiene un sistema para cumplir el propósito previsto dentro del sector público.</a:t>
                      </a:r>
                      <a:endParaRPr lang="es-ES" sz="1000" b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kern="1200" noProof="0" dirty="0">
                          <a:solidFill>
                            <a:srgbClr val="0067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Impacto</a:t>
                      </a:r>
                      <a:endParaRPr lang="es-ES" sz="1100" b="1" kern="1200" noProof="0" dirty="0">
                        <a:solidFill>
                          <a:srgbClr val="00676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Conjunto de actividades destinadas a realizar el seguimiento, medir y evaluar hasta qué punto el sistema alcanza sus objetivos previstos, a la vez que también permite o cataliza las condiciones que hacen posibles este logro.</a:t>
                      </a:r>
                      <a:endParaRPr lang="es-ES" sz="1000" b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26085"/>
                  </a:ext>
                </a:extLst>
              </a:tr>
              <a:tr h="183091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1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Proyectos de la Misión</a:t>
                      </a:r>
                      <a:endParaRPr lang="es-ES" sz="11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404887"/>
                  </a:ext>
                </a:extLst>
              </a:tr>
              <a:tr h="102640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kern="1200" noProof="0" dirty="0">
                          <a:solidFill>
                            <a:srgbClr val="00676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Diagnóstico</a:t>
                      </a:r>
                      <a:endParaRPr lang="es-ES" sz="1100" b="1" kern="1200" noProof="0" dirty="0">
                        <a:solidFill>
                          <a:srgbClr val="0067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Identificación de un problema público o evaluación de una necesidad, examen de sus causas e información sobre decisiones y opciones. Incluye poner nombre a la cuestión y enmarcarla adecuadamente.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kern="1200" noProof="0" dirty="0">
                          <a:solidFill>
                            <a:srgbClr val="00676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Diseño</a:t>
                      </a:r>
                      <a:endParaRPr lang="es-ES" sz="1100" b="1" kern="1200" noProof="0" dirty="0">
                        <a:solidFill>
                          <a:srgbClr val="0067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Traducción de los objetivos de política pública y compromisos éticos en especificaciones técnicas e institucionales. Incluye diseño centrado en personas usuarias, arquitectura del sistema, modelos de interacción y prototipado para garantizar inclusión, funcionalidad y alineamiento con los valores públicos.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kern="1200" noProof="0" dirty="0">
                          <a:solidFill>
                            <a:srgbClr val="00676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Gobernanza del algoritmo</a:t>
                      </a:r>
                      <a:endParaRPr lang="es-ES" sz="1100" b="1" kern="1200" noProof="0" dirty="0">
                        <a:solidFill>
                          <a:srgbClr val="0067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Mecanismos, políticas e instituciones que supervisan el comportamiento, la evolución y los impactos de los sistemas algorítmicos. Incluye transparencia, auditabilidad, </a:t>
                      </a:r>
                      <a:r>
                        <a:rPr lang="es-ES" sz="1000" b="0" kern="1200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explicabilidad</a:t>
                      </a:r>
                      <a:r>
                        <a:rPr lang="es-ES" sz="1000" b="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 mecanismos de reparación para garantizar el alineamiento con la ley, los valores públicos y la supervisión democrática.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872499"/>
                  </a:ext>
                </a:extLst>
              </a:tr>
              <a:tr h="9327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kern="1200" noProof="0" dirty="0">
                          <a:solidFill>
                            <a:srgbClr val="00676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Propuesta de política pública</a:t>
                      </a:r>
                      <a:endParaRPr lang="es-ES" sz="1100" b="1" kern="1200" noProof="0" dirty="0">
                        <a:solidFill>
                          <a:srgbClr val="0067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Formulación de un curso de acción propuesto, basado en necesidades diagnosticadas, que utiliza la IA para alcanzar valor público. Implica establecer objetivos, explorar vías factibles y anticipar cambios sistémicos.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kern="1200" noProof="0" dirty="0">
                          <a:solidFill>
                            <a:srgbClr val="00676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Gobernanza del dato</a:t>
                      </a:r>
                      <a:endParaRPr lang="es-ES" sz="1100" b="1" kern="1200" noProof="0" dirty="0">
                        <a:solidFill>
                          <a:srgbClr val="0067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Principios, políticas y prácticas para gestionar la recopilación, acceso, compartición, calidad, seguridad y ciclo de vida de los datos utilizados por la IA. Garantiza legalidad, transparencia, interoperabilidad y una gestión responsable que apoye el rendimiento y la confianza del sistema.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kern="1200" noProof="0" dirty="0">
                          <a:solidFill>
                            <a:srgbClr val="00676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Rendición de cuentas</a:t>
                      </a:r>
                      <a:endParaRPr lang="es-ES" sz="1100" b="1" kern="1200" noProof="0" dirty="0">
                        <a:solidFill>
                          <a:srgbClr val="0067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Definición de roles, responsabilidades y mecanismos de respuesta a lo largo del ciclo de vida del sistema de IA. Garantiza que las decisiones y resultados sean trazables, con mecanismos de escrutinio, justificación y sanciones accesibles a las partes interesadas.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890562"/>
                  </a:ext>
                </a:extLst>
              </a:tr>
              <a:tr h="9811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kern="1200" noProof="0" dirty="0">
                          <a:solidFill>
                            <a:srgbClr val="0067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Inclusión y no perjuicio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Evaluación de cómo el sistema de IA propuesto puede afectar a grupos sociales, especialmente a poblaciones vulnerables o marginadas. Incluye mecanismos de participación, justa representación y prevención de resultados discriminatorios o perjudiciales.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kern="1200" noProof="0" dirty="0">
                          <a:solidFill>
                            <a:srgbClr val="00676C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Compra pública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Procedimientos y criterios mediante los cuales las instituciones públicas adquieren sistemas o componentes de IA. Cubre la detección de necesidades, el análisis de mercado, la contratación y el alineamiento con objetivos estratégicos y obligaciones legales.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kern="1200" noProof="0" dirty="0">
                          <a:solidFill>
                            <a:srgbClr val="00676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Capacitación y gestión del cambio</a:t>
                      </a:r>
                      <a:endParaRPr lang="es-ES" sz="1100" b="1" kern="1200" noProof="0" dirty="0">
                        <a:solidFill>
                          <a:srgbClr val="0067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b="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Esfuerzos por dotar a las instituciones públicas ya las partes interesadas con las habilidades, herramientas y cultura necesarias para utilizar, gobernar y adaptarse a la IA. Incluye formación, aprendizaje, reestructuración y fomento de una mentalidad de innovación y responsabilidad.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560752"/>
                  </a:ext>
                </a:extLst>
              </a:tr>
              <a:tr h="7982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0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kern="1200" noProof="0" dirty="0">
                          <a:solidFill>
                            <a:srgbClr val="00676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Gestión</a:t>
                      </a:r>
                      <a:endParaRPr lang="es-ES" sz="1100" b="1" kern="1200" noProof="0" dirty="0">
                        <a:solidFill>
                          <a:srgbClr val="0067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0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Coordinación de recursos técnicos, organizativos y humanos para un despliegue y mejora efectivos de la IA. Incluye supervisión, monitorización, comunicación, gestión del cambio y respuesta a riesgos o necesidades evolutivas.</a:t>
                      </a:r>
                      <a:endParaRPr lang="es-ES" sz="1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kern="1200" noProof="0" dirty="0">
                          <a:solidFill>
                            <a:srgbClr val="00676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ES" sz="1100" b="1" kern="1200" noProof="0" dirty="0">
                        <a:solidFill>
                          <a:srgbClr val="00676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0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Recopilación y análisis sistemático de datos para determinar si el sistema de IA cumple sus objetivos, respeta la ética y crea valor público. Incluye evaluaciones formativas y sumativas, bucles de retroalimentación y aprendizaje adaptativo.</a:t>
                      </a:r>
                      <a:endParaRPr lang="es-ES" sz="10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243284"/>
                  </a:ext>
                </a:extLst>
              </a:tr>
            </a:tbl>
          </a:graphicData>
        </a:graphic>
      </p:graphicFrame>
      <p:sp>
        <p:nvSpPr>
          <p:cNvPr id="6" name="Título 8">
            <a:extLst>
              <a:ext uri="{FF2B5EF4-FFF2-40B4-BE49-F238E27FC236}">
                <a16:creationId xmlns:a16="http://schemas.microsoft.com/office/drawing/2014/main" id="{156C1B96-584F-DC29-D44E-C4015A067886}"/>
              </a:ext>
            </a:extLst>
          </p:cNvPr>
          <p:cNvSpPr txBox="1">
            <a:spLocks/>
          </p:cNvSpPr>
          <p:nvPr/>
        </p:nvSpPr>
        <p:spPr>
          <a:xfrm>
            <a:off x="407988" y="296862"/>
            <a:ext cx="8736012" cy="5762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noProof="0" dirty="0" err="1">
                <a:solidFill>
                  <a:schemeClr val="bg1"/>
                </a:solidFill>
                <a:latin typeface="Hanken Grotesk" panose="020B0604020202020204" charset="0"/>
              </a:rPr>
              <a:t>Canvas</a:t>
            </a:r>
            <a:r>
              <a:rPr lang="es-ES" sz="2800" b="1" noProof="0" dirty="0">
                <a:solidFill>
                  <a:schemeClr val="bg1"/>
                </a:solidFill>
                <a:latin typeface="Hanken Grotesk" panose="020B0604020202020204" charset="0"/>
              </a:rPr>
              <a:t> de planificación de la misión</a:t>
            </a:r>
          </a:p>
        </p:txBody>
      </p:sp>
    </p:spTree>
    <p:extLst>
      <p:ext uri="{BB962C8B-B14F-4D97-AF65-F5344CB8AC3E}">
        <p14:creationId xmlns:p14="http://schemas.microsoft.com/office/powerpoint/2010/main" val="300850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0916ADD1-8D31-8ED0-ADE3-15AD6417D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386638ff110_0_16">
            <a:extLst>
              <a:ext uri="{FF2B5EF4-FFF2-40B4-BE49-F238E27FC236}">
                <a16:creationId xmlns:a16="http://schemas.microsoft.com/office/drawing/2014/main" id="{A20E9CAF-53E4-4F99-C031-26E56CA34D8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8184" y="355562"/>
            <a:ext cx="1603290" cy="3969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53A9EA0-A69A-80FD-6E03-120433AA6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19397"/>
              </p:ext>
            </p:extLst>
          </p:nvPr>
        </p:nvGraphicFramePr>
        <p:xfrm>
          <a:off x="526068" y="1119875"/>
          <a:ext cx="3622180" cy="5709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180">
                  <a:extLst>
                    <a:ext uri="{9D8B030D-6E8A-4147-A177-3AD203B41FA5}">
                      <a16:colId xmlns:a16="http://schemas.microsoft.com/office/drawing/2014/main" val="2546754869"/>
                    </a:ext>
                  </a:extLst>
                </a:gridCol>
              </a:tblGrid>
              <a:tr h="529857">
                <a:tc>
                  <a:txBody>
                    <a:bodyPr/>
                    <a:lstStyle/>
                    <a:p>
                      <a:r>
                        <a:rPr lang="es-ES" sz="1400" noProof="0" dirty="0">
                          <a:latin typeface="Hanken Grotesk" panose="020B0604020202020204" charset="0"/>
                          <a:cs typeface="Arial" panose="020B0604020202020204" pitchFamily="34" charset="0"/>
                        </a:rPr>
                        <a:t>Área estratégica de la misión</a:t>
                      </a:r>
                      <a:br>
                        <a:rPr lang="es-ES" sz="1400" noProof="0" dirty="0">
                          <a:latin typeface="Hanken Grotesk" panose="020B0604020202020204" charset="0"/>
                          <a:cs typeface="Arial" panose="020B0604020202020204" pitchFamily="34" charset="0"/>
                        </a:rPr>
                      </a:br>
                      <a:r>
                        <a:rPr lang="pt-BR" sz="1400" noProof="0" dirty="0">
                          <a:latin typeface="Hanken Grotesk" panose="020B0604020202020204" charset="0"/>
                          <a:cs typeface="Arial" panose="020B0604020202020204" pitchFamily="34" charset="0"/>
                        </a:rPr>
                        <a:t>Canvas de Governança de </a:t>
                      </a:r>
                      <a:r>
                        <a:rPr lang="pt-BR" sz="1400" noProof="0" dirty="0" err="1">
                          <a:latin typeface="Hanken Grotesk" panose="020B060402020202020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pt-BR" sz="1400" noProof="0" dirty="0">
                          <a:latin typeface="Hanken Grotesk" panose="020B060402020202020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noProof="0" dirty="0" err="1">
                          <a:latin typeface="Hanken Grotesk" panose="020B0604020202020204" charset="0"/>
                          <a:cs typeface="Arial" panose="020B0604020202020204" pitchFamily="34" charset="0"/>
                        </a:rPr>
                        <a:t>Misión</a:t>
                      </a:r>
                      <a:endParaRPr lang="es-ES" sz="1400" noProof="0" dirty="0">
                        <a:latin typeface="Hanken Grotesk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601605"/>
                  </a:ext>
                </a:extLst>
              </a:tr>
              <a:tr h="881844">
                <a:tc>
                  <a:txBody>
                    <a:bodyPr/>
                    <a:lstStyle/>
                    <a:p>
                      <a:r>
                        <a:rPr lang="es-ES" sz="10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Impacto</a:t>
                      </a:r>
                      <a:endParaRPr lang="es-ES" sz="1050" kern="1200" noProof="0" dirty="0">
                        <a:solidFill>
                          <a:schemeClr val="dk1"/>
                        </a:solidFill>
                        <a:effectLst/>
                        <a:latin typeface="Hanken Grotesk" panose="020B060402020202020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0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Identificación de un problema público o evaluación de una necesidad, examen de sus causas y información para decisiones y opciones. Incluye poner nombre a la cuestión y enmarcarla adecuadamente.</a:t>
                      </a:r>
                      <a:endParaRPr lang="es-ES" sz="1000" noProof="0" dirty="0">
                        <a:solidFill>
                          <a:schemeClr val="tx1"/>
                        </a:solidFill>
                        <a:latin typeface="Hanken Grotes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326010"/>
                  </a:ext>
                </a:extLst>
              </a:tr>
              <a:tr h="13542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Resultados del sistema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Sistemas de IA alineados con necesidades públicas legítimas, no sólo con oportunidades tecnológicas.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Mejora de la legitimidad del despliegue de la IA mediante un encuadre participativo y anticipatorio.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Prevención del </a:t>
                      </a:r>
                      <a:r>
                        <a:rPr lang="es-ES" sz="1000" kern="1200" noProof="0" dirty="0" err="1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tecnosolucionismo</a:t>
                      </a:r>
                      <a:r>
                        <a:rPr lang="es-ES" sz="10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 y del mal uso de los recursos públicos. Refuerzo de la justicia procedimental en la transformación digital.</a:t>
                      </a: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552543"/>
                  </a:ext>
                </a:extLst>
              </a:tr>
              <a:tr h="1511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Resultados y funciones de la misión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Problemas públicos definidos y vinculados a necesidades específicas de la población.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Codificación de objetivos para los sistemas de IA en las etapas iniciales.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Alineamiento validado entre necesidades institucionales e interés público.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Documentación formal del proceso de diagnosis para garantizar transparencia futura.</a:t>
                      </a: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18080"/>
                  </a:ext>
                </a:extLst>
              </a:tr>
              <a:tr h="1431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Productos y tecnologías facilitadoras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Informes de diagnosis participativos.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Documentos de base para la definición de problemas (libros blancos).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Plantillas de documentación para garantizar la trazabilidad.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Plataformas digitales para la recogida distribuida de aportaciones (p. ej. herramientas de evaluación participativa de necesidades).</a:t>
                      </a: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02908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F14D892-F34D-4E12-D57E-1816374D1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194559"/>
              </p:ext>
            </p:extLst>
          </p:nvPr>
        </p:nvGraphicFramePr>
        <p:xfrm>
          <a:off x="4145469" y="1112361"/>
          <a:ext cx="3622180" cy="5716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180">
                  <a:extLst>
                    <a:ext uri="{9D8B030D-6E8A-4147-A177-3AD203B41FA5}">
                      <a16:colId xmlns:a16="http://schemas.microsoft.com/office/drawing/2014/main" val="2546754869"/>
                    </a:ext>
                  </a:extLst>
                </a:gridCol>
              </a:tblGrid>
              <a:tr h="504776">
                <a:tc>
                  <a:txBody>
                    <a:bodyPr/>
                    <a:lstStyle/>
                    <a:p>
                      <a:r>
                        <a:rPr lang="es-ES" sz="16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Área estratégica y proceso:</a:t>
                      </a: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601605"/>
                  </a:ext>
                </a:extLst>
              </a:tr>
              <a:tr h="2626209">
                <a:tc>
                  <a:txBody>
                    <a:bodyPr/>
                    <a:lstStyle/>
                    <a:p>
                      <a:r>
                        <a:rPr lang="es-ES" sz="9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Actores y roles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Las organizaciones de la sociedad civil expresan preocupaciones y experiencias vividas, especialmente cuando proceden de comunidades especializadas, con conocimiento o afectadas.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Los responsables políticos proponen y validan el encuadre con coherencia estratégica.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Los funcionarios de unidades de negocio del sector público identifican necesidades funcionales y restricciones de contexto.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Los expertos académicos enmarcan el problema de forma rigurosa y aportan conocimiento sobre posibles caminos y precedentes.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Los responsables de gobernanza de los datos aportan información sobre la disponibilidad, sesgos y limitaciones de los datos.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Los activistas por los derechos digitales señalan los riesgos de vigilancia, exclusión y vulneración de la privacidad.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Las personas afectadas </a:t>
                      </a:r>
                      <a:r>
                        <a:rPr lang="es-ES" sz="900" kern="1200" noProof="0" dirty="0" err="1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co-definen</a:t>
                      </a:r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 los problemas mediante investigación participativa y narración de experiencias.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Los medios y prescriptores amplifican la visibilidad y legitimidad del encuadre del problema.</a:t>
                      </a: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326010"/>
                  </a:ext>
                </a:extLst>
              </a:tr>
              <a:tr h="12908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9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Órganos de gobernanza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Los consejos sectoriales son órganos oficiales que supervisan constantemente y diagnostican necesidades de colectivos específicos.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El Panel Asesor de Diagnóstico y Necesidades es un órgano multiactor que valida el encuadre propuesto.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El Observatorio de Enmarcamiento de la Misión es un observatorio académico y social independiente que publica evaluaciones anuales sobre la legitimidad e inclusión del enmarcamiento.</a:t>
                      </a: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552543"/>
                  </a:ext>
                </a:extLst>
              </a:tr>
              <a:tr h="11614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9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Instrumentos de compromiso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Talleres de </a:t>
                      </a:r>
                      <a:r>
                        <a:rPr lang="es-ES" sz="900" kern="1200" noProof="0" dirty="0" err="1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co-diseño</a:t>
                      </a:r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. Laboratorios vivos en territorios seleccionados.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Presupuestos participativos cuando sea relevante.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Audiencias públicas y diálogos de contratación.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Consultas ciudadanas y procesos deliberativos.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Contribuciones de los observatorios a través de plataformas de gobierno abierto.</a:t>
                      </a: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18080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DE399B5-09E8-A05D-5C9A-182765331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392660"/>
              </p:ext>
            </p:extLst>
          </p:nvPr>
        </p:nvGraphicFramePr>
        <p:xfrm>
          <a:off x="7768165" y="1113273"/>
          <a:ext cx="3622180" cy="5749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180">
                  <a:extLst>
                    <a:ext uri="{9D8B030D-6E8A-4147-A177-3AD203B41FA5}">
                      <a16:colId xmlns:a16="http://schemas.microsoft.com/office/drawing/2014/main" val="2546754869"/>
                    </a:ext>
                  </a:extLst>
                </a:gridCol>
              </a:tblGrid>
              <a:tr h="491929">
                <a:tc>
                  <a:txBody>
                    <a:bodyPr/>
                    <a:lstStyle/>
                    <a:p>
                      <a:r>
                        <a:rPr lang="es-ES" sz="1400" b="1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Propósito - Diagnóstico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601605"/>
                  </a:ext>
                </a:extLst>
              </a:tr>
              <a:tr h="1317360">
                <a:tc>
                  <a:txBody>
                    <a:bodyPr/>
                    <a:lstStyle/>
                    <a:p>
                      <a:r>
                        <a:rPr lang="es-ES" sz="9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Activos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Conocimiento contextual procedente de la sociedad civil y del personal de primera línea.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Herramientas de diagnóstico existentes y marcos normativos (p. ej., FRAIA, RGPD). Ecosistemas de datos para entender necesidades y patrones.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Confianza institucional de universidades y defensor del pueblo.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Métodos participativos derivados de iniciativas previas de transformación digital.</a:t>
                      </a: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326010"/>
                  </a:ext>
                </a:extLst>
              </a:tr>
              <a:tr h="908524">
                <a:tc>
                  <a:txBody>
                    <a:bodyPr/>
                    <a:lstStyle/>
                    <a:p>
                      <a:r>
                        <a:rPr lang="es-ES" sz="9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Objetivo de compromiso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Dar forma colectiva a la identificación y encuadramiento de los problemas que la IA podría abordar en el sector público, asegurando que las decisiones se fundamenten en necesidades públicas, valores sociales y realidades contextuales, y no en presiones de mercado o en la inercia institucional</a:t>
                      </a: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552543"/>
                  </a:ext>
                </a:extLst>
              </a:tr>
              <a:tr h="90852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9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Alcance del compromiso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Abierto: la definición del problema, los valores en juego, las comunidades afectadas, los datos relevantes y los roles de humanos versus máquinas.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Sujeto a influencia: prioridades, umbrales de riesgo y umbrales de aceptabilidad de la automatización.</a:t>
                      </a: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18080"/>
                  </a:ext>
                </a:extLst>
              </a:tr>
              <a:tr h="1044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Nombramiento de actores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Convocatoria pública de expresiones de interés para organizaciones de la sociedad civil, academia y personas expertas.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Inclusión automática de los funcionarios públicos con roles relevantes.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Selección basada en cuotas para comunidades afectadas a través de organizaciones intermediarias.</a:t>
                      </a:r>
                      <a:endParaRPr lang="es-ES" sz="900" noProof="0" dirty="0">
                        <a:latin typeface="Hanken Grotes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131393"/>
                  </a:ext>
                </a:extLst>
              </a:tr>
              <a:tr h="1044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kern="1200" noProof="0" dirty="0">
                          <a:solidFill>
                            <a:srgbClr val="00676C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Convocatoria de actores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Mapa inicial mediante matriz de partes interesadas.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Mesas redondas de codificación inicial.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Coorganización rotatoria entre administración, academia y sociedad civil.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noProof="0" dirty="0">
                          <a:solidFill>
                            <a:schemeClr val="tx1"/>
                          </a:solidFill>
                          <a:effectLst/>
                          <a:latin typeface="Hanken Grotesk" panose="020B0604020202020204" charset="0"/>
                          <a:ea typeface="+mn-ea"/>
                          <a:cs typeface="Arial" panose="020B0604020202020204" pitchFamily="34" charset="0"/>
                        </a:rPr>
                        <a:t>Plan de compromiso incluido en la hoja de ruta previa a la contratación.</a:t>
                      </a:r>
                      <a:endParaRPr lang="es-ES" sz="900" noProof="0" dirty="0">
                        <a:latin typeface="Hanken Grotes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214015"/>
                  </a:ext>
                </a:extLst>
              </a:tr>
            </a:tbl>
          </a:graphicData>
        </a:graphic>
      </p:graphicFrame>
      <p:sp>
        <p:nvSpPr>
          <p:cNvPr id="2" name="Título 8">
            <a:extLst>
              <a:ext uri="{FF2B5EF4-FFF2-40B4-BE49-F238E27FC236}">
                <a16:creationId xmlns:a16="http://schemas.microsoft.com/office/drawing/2014/main" id="{518BC7F8-F807-D114-1AFC-1B259A656C63}"/>
              </a:ext>
            </a:extLst>
          </p:cNvPr>
          <p:cNvSpPr txBox="1">
            <a:spLocks/>
          </p:cNvSpPr>
          <p:nvPr/>
        </p:nvSpPr>
        <p:spPr>
          <a:xfrm>
            <a:off x="407988" y="296862"/>
            <a:ext cx="8736012" cy="5762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noProof="0" dirty="0">
                <a:solidFill>
                  <a:schemeClr val="bg1"/>
                </a:solidFill>
                <a:latin typeface="Hanken Grotesk" panose="020B0604020202020204" charset="0"/>
              </a:rPr>
              <a:t>Gobernanza de la misión</a:t>
            </a:r>
          </a:p>
        </p:txBody>
      </p:sp>
    </p:spTree>
    <p:extLst>
      <p:ext uri="{BB962C8B-B14F-4D97-AF65-F5344CB8AC3E}">
        <p14:creationId xmlns:p14="http://schemas.microsoft.com/office/powerpoint/2010/main" val="1419245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ADA958F7-79D9-C630-AE7D-493899C21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66398db88_0_7">
            <a:extLst>
              <a:ext uri="{FF2B5EF4-FFF2-40B4-BE49-F238E27FC236}">
                <a16:creationId xmlns:a16="http://schemas.microsoft.com/office/drawing/2014/main" id="{F844260E-DBF0-D758-243E-33356EDFA81D}"/>
              </a:ext>
            </a:extLst>
          </p:cNvPr>
          <p:cNvSpPr txBox="1"/>
          <p:nvPr/>
        </p:nvSpPr>
        <p:spPr>
          <a:xfrm>
            <a:off x="638175" y="2270125"/>
            <a:ext cx="10966449" cy="2735508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600" b="1" noProof="0" dirty="0">
                <a:solidFill>
                  <a:srgbClr val="20124D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Taller: Gobernanza, misiones, gestión del cambio</a:t>
            </a:r>
            <a:endParaRPr lang="es-ES" noProof="0" dirty="0">
              <a:solidFill>
                <a:srgbClr val="20124D"/>
              </a:solidFill>
            </a:endParaRPr>
          </a:p>
        </p:txBody>
      </p:sp>
      <p:pic>
        <p:nvPicPr>
          <p:cNvPr id="87" name="Google Shape;87;g3866398db88_0_7">
            <a:extLst>
              <a:ext uri="{FF2B5EF4-FFF2-40B4-BE49-F238E27FC236}">
                <a16:creationId xmlns:a16="http://schemas.microsoft.com/office/drawing/2014/main" id="{5887463A-3398-3523-33DE-816D4A44E6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8184" y="355562"/>
            <a:ext cx="1603290" cy="396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047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1C9C235-BB54-5B5A-FE85-232FD18B6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0">
            <a:extLst>
              <a:ext uri="{FF2B5EF4-FFF2-40B4-BE49-F238E27FC236}">
                <a16:creationId xmlns:a16="http://schemas.microsoft.com/office/drawing/2014/main" id="{69F8A670-CFCC-0B92-D34B-57574958FB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8184" y="355562"/>
            <a:ext cx="1603291" cy="39691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0">
            <a:extLst>
              <a:ext uri="{FF2B5EF4-FFF2-40B4-BE49-F238E27FC236}">
                <a16:creationId xmlns:a16="http://schemas.microsoft.com/office/drawing/2014/main" id="{FFF8E5E2-B6EB-3F62-79DB-FBDDBB258E82}"/>
              </a:ext>
            </a:extLst>
          </p:cNvPr>
          <p:cNvSpPr txBox="1"/>
          <p:nvPr/>
        </p:nvSpPr>
        <p:spPr>
          <a:xfrm>
            <a:off x="641600" y="2134325"/>
            <a:ext cx="10475100" cy="3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20124D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FE39A27-4F9C-E3F4-A9E6-B55C68934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814354"/>
              </p:ext>
            </p:extLst>
          </p:nvPr>
        </p:nvGraphicFramePr>
        <p:xfrm>
          <a:off x="431801" y="1268414"/>
          <a:ext cx="11424839" cy="502483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808279">
                  <a:extLst>
                    <a:ext uri="{9D8B030D-6E8A-4147-A177-3AD203B41FA5}">
                      <a16:colId xmlns:a16="http://schemas.microsoft.com/office/drawing/2014/main" val="2455986502"/>
                    </a:ext>
                  </a:extLst>
                </a:gridCol>
                <a:gridCol w="3807463">
                  <a:extLst>
                    <a:ext uri="{9D8B030D-6E8A-4147-A177-3AD203B41FA5}">
                      <a16:colId xmlns:a16="http://schemas.microsoft.com/office/drawing/2014/main" val="3980242874"/>
                    </a:ext>
                  </a:extLst>
                </a:gridCol>
                <a:gridCol w="3809097">
                  <a:extLst>
                    <a:ext uri="{9D8B030D-6E8A-4147-A177-3AD203B41FA5}">
                      <a16:colId xmlns:a16="http://schemas.microsoft.com/office/drawing/2014/main" val="7633115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Canvas</a:t>
                      </a:r>
                      <a:r>
                        <a:rPr lang="es-ES" sz="14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Planificación de la Misión </a:t>
                      </a:r>
                      <a:br>
                        <a:rPr lang="es-ES" sz="14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4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Nombre:</a:t>
                      </a:r>
                      <a:endParaRPr lang="es-ES" sz="1400" b="1" kern="12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Definición: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173755"/>
                  </a:ext>
                </a:extLst>
              </a:tr>
              <a:tr h="276968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641768"/>
                  </a:ext>
                </a:extLst>
              </a:tr>
              <a:tr h="7895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Área/Sector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Área/Sector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Área/Sector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26085"/>
                  </a:ext>
                </a:extLst>
              </a:tr>
              <a:tr h="276968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Misión Proyectos – Actores – Gobernanza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404887"/>
                  </a:ext>
                </a:extLst>
              </a:tr>
              <a:tr h="128867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Actores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Gobernanza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872499"/>
                  </a:ext>
                </a:extLst>
              </a:tr>
              <a:tr h="5270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Actores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Gobernanza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890562"/>
                  </a:ext>
                </a:extLst>
              </a:tr>
              <a:tr h="5270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Actores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Gobernanza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560752"/>
                  </a:ext>
                </a:extLst>
              </a:tr>
              <a:tr h="5270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Actores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Gobernanza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243284"/>
                  </a:ext>
                </a:extLst>
              </a:tr>
            </a:tbl>
          </a:graphicData>
        </a:graphic>
      </p:graphicFrame>
      <p:sp>
        <p:nvSpPr>
          <p:cNvPr id="3" name="Título 8">
            <a:extLst>
              <a:ext uri="{FF2B5EF4-FFF2-40B4-BE49-F238E27FC236}">
                <a16:creationId xmlns:a16="http://schemas.microsoft.com/office/drawing/2014/main" id="{5F3D804E-F488-5432-EBCD-F51FFE31C715}"/>
              </a:ext>
            </a:extLst>
          </p:cNvPr>
          <p:cNvSpPr txBox="1">
            <a:spLocks/>
          </p:cNvSpPr>
          <p:nvPr/>
        </p:nvSpPr>
        <p:spPr>
          <a:xfrm>
            <a:off x="407987" y="296862"/>
            <a:ext cx="9263913" cy="5762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noProof="0" dirty="0">
                <a:solidFill>
                  <a:schemeClr val="bg1"/>
                </a:solidFill>
                <a:latin typeface="Hanken Grotesk" panose="020B0604020202020204" charset="0"/>
              </a:rPr>
              <a:t>Gobernanza y gestión del cambio basada en misiones</a:t>
            </a:r>
          </a:p>
        </p:txBody>
      </p:sp>
    </p:spTree>
    <p:extLst>
      <p:ext uri="{BB962C8B-B14F-4D97-AF65-F5344CB8AC3E}">
        <p14:creationId xmlns:p14="http://schemas.microsoft.com/office/powerpoint/2010/main" val="1016304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386638ff110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8184" y="355562"/>
            <a:ext cx="1603290" cy="3969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EE4F275E-7E53-6335-6891-8F18A3E2E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4133" y="5661026"/>
            <a:ext cx="3673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Toda la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información 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presentada en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este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documento 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se encuentra bajo una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Licencia 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Creative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Commons 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del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tipo</a:t>
            </a:r>
            <a:endParaRPr lang="es-E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Reconocimiento 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- No Comercial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Para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más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información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visite</a:t>
            </a:r>
            <a:endParaRPr lang="es-E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http://creativecommons.org/licenses/by-nc-nd/2.5/</a:t>
            </a:r>
            <a:endParaRPr lang="en-U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14" descr="cc-by-nc">
            <a:extLst>
              <a:ext uri="{FF2B5EF4-FFF2-40B4-BE49-F238E27FC236}">
                <a16:creationId xmlns:a16="http://schemas.microsoft.com/office/drawing/2014/main" id="{D738787F-B793-D23E-0C25-26B09B3B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06" y="5805488"/>
            <a:ext cx="1227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529887-3772-F67D-1C90-BE73939DF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9" y="1298062"/>
            <a:ext cx="7479317" cy="465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000" b="1" noProof="1">
                <a:solidFill>
                  <a:srgbClr val="000000"/>
                </a:solidFill>
                <a:latin typeface="Arial" panose="020B0604020202020204" pitchFamily="34" charset="0"/>
              </a:rPr>
              <a:t>Para citar esta obra: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000" b="1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s-ES" sz="2000" noProof="1">
                <a:solidFill>
                  <a:srgbClr val="000000"/>
                </a:solidFill>
                <a:latin typeface="Arial" panose="020B0604020202020204" pitchFamily="34" charset="0"/>
              </a:rPr>
              <a:t>Peña-López, I. (2026). </a:t>
            </a:r>
            <a:r>
              <a:rPr lang="es-ES" sz="2000" i="1" dirty="0">
                <a:solidFill>
                  <a:srgbClr val="000000"/>
                </a:solidFill>
                <a:latin typeface="Arial" panose="020B0604020202020204" pitchFamily="34" charset="0"/>
              </a:rPr>
              <a:t>Cómo fortalecer la colaboración estratégica entre los territorios y las universidades . Metodologías y herramientas de gestión</a:t>
            </a:r>
            <a:r>
              <a:rPr lang="es-ES" sz="2000" i="1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br>
              <a:rPr lang="es-ES" sz="2000" i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ES" sz="2000">
                <a:solidFill>
                  <a:srgbClr val="000000"/>
                </a:solidFill>
                <a:latin typeface="Arial" panose="020B0604020202020204" pitchFamily="34" charset="0"/>
              </a:rPr>
              <a:t>Programa 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</a:rPr>
              <a:t>de desarrollo profesional de directivos y gestores de gobiernos locales y universidades para la innovación transformativa, 27/01/2026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</a:rPr>
              <a:t>Barcelona: Global </a:t>
            </a:r>
            <a:r>
              <a:rPr lang="es-E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University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</a:rPr>
              <a:t> Network </a:t>
            </a:r>
            <a:r>
              <a:rPr lang="es-E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for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Innovation</a:t>
            </a:r>
            <a:endParaRPr lang="es-E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000" noProof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https://w.ictlogy.net/6079</a:t>
            </a:r>
            <a:br>
              <a:rPr lang="es-ES" sz="2000" noProof="1">
                <a:solidFill>
                  <a:srgbClr val="00676C"/>
                </a:solidFill>
                <a:latin typeface="Arial" panose="020B0604020202020204" pitchFamily="34" charset="0"/>
              </a:rPr>
            </a:br>
            <a:endParaRPr lang="es-ES" sz="2000" noProof="1">
              <a:solidFill>
                <a:srgbClr val="00676C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000" noProof="1">
              <a:solidFill>
                <a:srgbClr val="00676C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000" b="1" noProof="1">
                <a:solidFill>
                  <a:srgbClr val="000000"/>
                </a:solidFill>
                <a:latin typeface="Arial" panose="020B0604020202020204" pitchFamily="34" charset="0"/>
              </a:rPr>
              <a:t>Para contactar con el autor: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000" noProof="1">
                <a:solidFill>
                  <a:srgbClr val="000000"/>
                </a:solidFill>
                <a:latin typeface="Arial" panose="020B0604020202020204" pitchFamily="34" charset="0"/>
              </a:rPr>
              <a:t>http://</a:t>
            </a:r>
            <a:r>
              <a:rPr lang="es-E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contacto.i</a:t>
            </a:r>
            <a:r>
              <a:rPr lang="es-ES" sz="2000" noProof="1">
                <a:solidFill>
                  <a:srgbClr val="000000"/>
                </a:solidFill>
                <a:latin typeface="Arial" panose="020B0604020202020204" pitchFamily="34" charset="0"/>
              </a:rPr>
              <a:t>ctlogy.net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sz="20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sz="2000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ítulo 8">
            <a:extLst>
              <a:ext uri="{FF2B5EF4-FFF2-40B4-BE49-F238E27FC236}">
                <a16:creationId xmlns:a16="http://schemas.microsoft.com/office/drawing/2014/main" id="{44E92E68-BB9A-67D9-9E3E-325C7DE18EAA}"/>
              </a:ext>
            </a:extLst>
          </p:cNvPr>
          <p:cNvSpPr txBox="1">
            <a:spLocks/>
          </p:cNvSpPr>
          <p:nvPr/>
        </p:nvSpPr>
        <p:spPr>
          <a:xfrm>
            <a:off x="407987" y="296862"/>
            <a:ext cx="9263913" cy="5762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sz="2800" b="1" dirty="0">
                <a:solidFill>
                  <a:schemeClr val="bg1"/>
                </a:solidFill>
                <a:latin typeface="Hanken Grotesk" panose="020B0604020202020204" charset="0"/>
              </a:rPr>
              <a:t>G</a:t>
            </a:r>
            <a:r>
              <a:rPr lang="es-ES" sz="2800" b="1" dirty="0" err="1">
                <a:solidFill>
                  <a:schemeClr val="bg1"/>
                </a:solidFill>
                <a:latin typeface="Hanken Grotesk" panose="020B0604020202020204" charset="0"/>
              </a:rPr>
              <a:t>ràcies</a:t>
            </a:r>
            <a:r>
              <a:rPr lang="es-ES" sz="2800" b="1" dirty="0">
                <a:solidFill>
                  <a:schemeClr val="bg1"/>
                </a:solidFill>
                <a:latin typeface="Hanken Grotesk" panose="020B0604020202020204" charset="0"/>
              </a:rPr>
              <a:t>!</a:t>
            </a:r>
            <a:endParaRPr lang="es-ES" sz="2800" b="1" noProof="0" dirty="0">
              <a:solidFill>
                <a:schemeClr val="bg1"/>
              </a:solidFill>
              <a:latin typeface="Hanken Grotesk" panose="020B0604020202020204" charset="0"/>
            </a:endParaRPr>
          </a:p>
        </p:txBody>
      </p:sp>
      <p:pic>
        <p:nvPicPr>
          <p:cNvPr id="10" name="Imagen 9" descr="Código QR&#10;&#10;El contenido generado por IA puede ser incorrecto.">
            <a:extLst>
              <a:ext uri="{FF2B5EF4-FFF2-40B4-BE49-F238E27FC236}">
                <a16:creationId xmlns:a16="http://schemas.microsoft.com/office/drawing/2014/main" id="{5AE5074C-FA95-2EFD-6F7F-5CEB94EB5E8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263" t="6244" r="6242" b="6387"/>
          <a:stretch>
            <a:fillRect/>
          </a:stretch>
        </p:blipFill>
        <p:spPr>
          <a:xfrm>
            <a:off x="7897315" y="1556792"/>
            <a:ext cx="3690293" cy="36849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50885F7D-0289-D86B-4298-D7CB4BE2D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g3866398db88_0_7">
            <a:extLst>
              <a:ext uri="{FF2B5EF4-FFF2-40B4-BE49-F238E27FC236}">
                <a16:creationId xmlns:a16="http://schemas.microsoft.com/office/drawing/2014/main" id="{56DBFEFD-16C5-7F50-9F3D-CDD02E796687}"/>
              </a:ext>
            </a:extLst>
          </p:cNvPr>
          <p:cNvSpPr txBox="1"/>
          <p:nvPr/>
        </p:nvSpPr>
        <p:spPr>
          <a:xfrm>
            <a:off x="638175" y="2270125"/>
            <a:ext cx="10966449" cy="2735508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a-ES" sz="3600" b="1" dirty="0">
                <a:solidFill>
                  <a:srgbClr val="20124D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El Mapa de Actores</a:t>
            </a:r>
            <a:endParaRPr dirty="0">
              <a:solidFill>
                <a:srgbClr val="2012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8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>
          <a:extLst>
            <a:ext uri="{FF2B5EF4-FFF2-40B4-BE49-F238E27FC236}">
              <a16:creationId xmlns:a16="http://schemas.microsoft.com/office/drawing/2014/main" id="{B620B0DA-9258-A5E2-47AE-A154584C9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5">
            <a:extLst>
              <a:ext uri="{FF2B5EF4-FFF2-40B4-BE49-F238E27FC236}">
                <a16:creationId xmlns:a16="http://schemas.microsoft.com/office/drawing/2014/main" id="{4C7BEFF3-ADCE-3388-DEE7-7809A936FF1C}"/>
              </a:ext>
            </a:extLst>
          </p:cNvPr>
          <p:cNvSpPr txBox="1">
            <a:spLocks/>
          </p:cNvSpPr>
          <p:nvPr/>
        </p:nvSpPr>
        <p:spPr>
          <a:xfrm>
            <a:off x="407988" y="1273874"/>
            <a:ext cx="11498262" cy="5038026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dirty="0">
                <a:latin typeface="Hanken Grotesk" panose="020B0604020202020204" charset="0"/>
              </a:rPr>
              <a:t>Cartografiar a los diferentes actores involucrados por una cuestión: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Hanken Grotesk" panose="020B0604020202020204" charset="0"/>
              </a:rPr>
              <a:t>Listar a los actores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Hanken Grotesk" panose="020B0604020202020204" charset="0"/>
              </a:rPr>
              <a:t>Tipificar el perfil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Hanken Grotesk" panose="020B0604020202020204" charset="0"/>
              </a:rPr>
              <a:t>Establecer relaciones entre actores</a:t>
            </a:r>
          </a:p>
          <a:p>
            <a:endParaRPr lang="es-ES" sz="2800" dirty="0">
              <a:latin typeface="Hanken Grotesk" panose="020B0604020202020204" charset="0"/>
            </a:endParaRPr>
          </a:p>
          <a:p>
            <a:r>
              <a:rPr lang="es-ES" sz="2800" b="1" dirty="0">
                <a:latin typeface="Hanken Grotesk" panose="020B0604020202020204" charset="0"/>
              </a:rPr>
              <a:t>Qué visión/posicionamiento tienen: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Hanken Grotesk" panose="020B0604020202020204" charset="0"/>
              </a:rPr>
              <a:t>Describir sus aproximaciones a la cuestión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Hanken Grotesk" panose="020B0604020202020204" charset="0"/>
              </a:rPr>
              <a:t>Nombrar el problema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800" dirty="0">
              <a:latin typeface="Hanken Grotesk" panose="020B0604020202020204" charset="0"/>
            </a:endParaRPr>
          </a:p>
          <a:p>
            <a:r>
              <a:rPr lang="es-ES" sz="2800" b="1" dirty="0">
                <a:latin typeface="Hanken Grotesk" panose="020B0604020202020204" charset="0"/>
              </a:rPr>
              <a:t>Aportaciones/activos: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Hanken Grotesk" panose="020B0604020202020204" charset="0"/>
              </a:rPr>
              <a:t>Explorar instrumentos para llegar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Hanken Grotesk" panose="020B0604020202020204" charset="0"/>
              </a:rPr>
              <a:t>Listar el rango de activos aportados por cada actor e impacto esperado</a:t>
            </a:r>
            <a:endParaRPr lang="ca-ES" sz="2400" dirty="0">
              <a:solidFill>
                <a:schemeClr val="tx1"/>
              </a:solidFill>
              <a:latin typeface="Hanken Grotesk" panose="020B0604020202020204" charset="0"/>
              <a:cs typeface="Arial" panose="020B0604020202020204" pitchFamily="34" charset="0"/>
            </a:endParaRPr>
          </a:p>
        </p:txBody>
      </p:sp>
      <p:sp>
        <p:nvSpPr>
          <p:cNvPr id="4" name="Título 8">
            <a:extLst>
              <a:ext uri="{FF2B5EF4-FFF2-40B4-BE49-F238E27FC236}">
                <a16:creationId xmlns:a16="http://schemas.microsoft.com/office/drawing/2014/main" id="{A86419DF-7723-62D1-41DE-193C32E89279}"/>
              </a:ext>
            </a:extLst>
          </p:cNvPr>
          <p:cNvSpPr txBox="1">
            <a:spLocks/>
          </p:cNvSpPr>
          <p:nvPr/>
        </p:nvSpPr>
        <p:spPr>
          <a:xfrm>
            <a:off x="407988" y="296863"/>
            <a:ext cx="11233151" cy="56478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sz="2800" b="1" dirty="0">
                <a:solidFill>
                  <a:schemeClr val="bg1"/>
                </a:solidFill>
                <a:latin typeface="Hanken Grotesk" panose="020B0604020202020204" charset="0"/>
              </a:rPr>
              <a:t>El mapa de actores</a:t>
            </a:r>
          </a:p>
        </p:txBody>
      </p:sp>
    </p:spTree>
    <p:extLst>
      <p:ext uri="{BB962C8B-B14F-4D97-AF65-F5344CB8AC3E}">
        <p14:creationId xmlns:p14="http://schemas.microsoft.com/office/powerpoint/2010/main" val="39312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1524000" y="6572250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r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D5590AE-4E41-F2EA-669B-B3D99A44A38B}"/>
              </a:ext>
            </a:extLst>
          </p:cNvPr>
          <p:cNvSpPr txBox="1">
            <a:spLocks/>
          </p:cNvSpPr>
          <p:nvPr/>
        </p:nvSpPr>
        <p:spPr bwMode="auto">
          <a:xfrm>
            <a:off x="6413856" y="1171576"/>
            <a:ext cx="5282844" cy="4518024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altLang="ca-ES" sz="2200" b="1" dirty="0">
                <a:latin typeface="Hanken Grotesk" panose="020B0604020202020204" charset="0"/>
              </a:rPr>
              <a:t>Ciudadanía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altLang="ca-ES" sz="2200" dirty="0">
                <a:latin typeface="Hanken Grotesk" panose="020B0604020202020204" charset="0"/>
              </a:rPr>
              <a:t>Gestión electoral</a:t>
            </a:r>
          </a:p>
          <a:p>
            <a:pPr lvl="1"/>
            <a:r>
              <a:rPr lang="es-ES_tradnl" altLang="ca-ES" sz="2200" dirty="0">
                <a:latin typeface="Hanken Grotesk" panose="020B0604020202020204" charset="0"/>
              </a:rPr>
              <a:t>Miembros mesa</a:t>
            </a:r>
          </a:p>
          <a:p>
            <a:pPr lvl="1"/>
            <a:r>
              <a:rPr lang="es-ES_tradnl" altLang="ca-ES" sz="2200" dirty="0">
                <a:latin typeface="Hanken Grotesk" panose="020B0604020202020204" charset="0"/>
              </a:rPr>
              <a:t>Interventores y apoderados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altLang="ca-ES" sz="2200" dirty="0">
                <a:latin typeface="Hanken Grotesk" panose="020B0604020202020204" charset="0"/>
              </a:rPr>
              <a:t>Medios de comunicación</a:t>
            </a:r>
          </a:p>
          <a:p>
            <a:pPr lvl="1"/>
            <a:r>
              <a:rPr lang="es-ES_tradnl" altLang="ca-ES" sz="2200" dirty="0">
                <a:latin typeface="Hanken Grotesk" panose="020B0604020202020204" charset="0"/>
              </a:rPr>
              <a:t>Tradicionales</a:t>
            </a:r>
          </a:p>
          <a:p>
            <a:pPr lvl="1"/>
            <a:r>
              <a:rPr lang="es-ES_tradnl" altLang="ca-ES" sz="2200" dirty="0">
                <a:latin typeface="Hanken Grotesk" panose="020B0604020202020204" charset="0"/>
              </a:rPr>
              <a:t>Redes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altLang="ca-ES" sz="2200" dirty="0">
                <a:latin typeface="Hanken Grotesk" panose="020B0604020202020204" charset="0"/>
              </a:rPr>
              <a:t>Votantes</a:t>
            </a:r>
          </a:p>
          <a:p>
            <a:pPr lvl="1"/>
            <a:r>
              <a:rPr lang="es-ES_tradnl" altLang="ca-ES" sz="2200" dirty="0">
                <a:latin typeface="Hanken Grotesk" panose="020B0604020202020204" charset="0"/>
              </a:rPr>
              <a:t>Sanos</a:t>
            </a:r>
          </a:p>
          <a:p>
            <a:pPr lvl="1"/>
            <a:r>
              <a:rPr lang="es-ES_tradnl" altLang="ca-ES" sz="2200" dirty="0">
                <a:latin typeface="Hanken Grotesk" panose="020B0604020202020204" charset="0"/>
              </a:rPr>
              <a:t>Riesgo</a:t>
            </a:r>
          </a:p>
          <a:p>
            <a:pPr lvl="1"/>
            <a:r>
              <a:rPr lang="es-ES_tradnl" altLang="ca-ES" sz="2200" dirty="0">
                <a:latin typeface="Hanken Grotesk" panose="020B0604020202020204" charset="0"/>
              </a:rPr>
              <a:t>Contagiados y contactos</a:t>
            </a:r>
          </a:p>
        </p:txBody>
      </p:sp>
      <p:sp>
        <p:nvSpPr>
          <p:cNvPr id="4" name="Título 8">
            <a:extLst>
              <a:ext uri="{FF2B5EF4-FFF2-40B4-BE49-F238E27FC236}">
                <a16:creationId xmlns:a16="http://schemas.microsoft.com/office/drawing/2014/main" id="{D2AD3930-A467-2E4A-87CE-EEF602B17A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5140" y="292068"/>
            <a:ext cx="8736013" cy="5762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sz="2800" b="1" dirty="0">
                <a:solidFill>
                  <a:schemeClr val="bg1"/>
                </a:solidFill>
                <a:latin typeface="Hanken Grotesk" panose="020B0604020202020204" charset="0"/>
              </a:rPr>
              <a:t>El mapa de actores en las </a:t>
            </a:r>
            <a:r>
              <a:rPr lang="ca-ES" sz="2800" b="1" dirty="0" err="1">
                <a:solidFill>
                  <a:schemeClr val="bg1"/>
                </a:solidFill>
                <a:latin typeface="Hanken Grotesk" panose="020B0604020202020204" charset="0"/>
              </a:rPr>
              <a:t>Elecciones</a:t>
            </a:r>
            <a:r>
              <a:rPr lang="ca-ES" sz="2800" b="1" dirty="0">
                <a:solidFill>
                  <a:schemeClr val="bg1"/>
                </a:solidFill>
                <a:latin typeface="Hanken Grotesk" panose="020B0604020202020204" charset="0"/>
              </a:rPr>
              <a:t> COVID19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B4B0817-09C5-0E15-A7F3-7D2F047B6B7C}"/>
              </a:ext>
            </a:extLst>
          </p:cNvPr>
          <p:cNvSpPr txBox="1">
            <a:spLocks/>
          </p:cNvSpPr>
          <p:nvPr/>
        </p:nvSpPr>
        <p:spPr bwMode="auto">
          <a:xfrm>
            <a:off x="638174" y="1171576"/>
            <a:ext cx="5139971" cy="554990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altLang="ca-ES" sz="2200" b="1" dirty="0">
                <a:latin typeface="Hanken Grotesk" panose="020B0604020202020204" charset="0"/>
              </a:rPr>
              <a:t>Institucionales</a:t>
            </a:r>
            <a:endParaRPr lang="es-ES_tradnl" altLang="ca-ES" sz="2200" dirty="0">
              <a:latin typeface="Hanken Grotesk" panose="020B060402020202020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_tradnl" altLang="ca-ES" sz="2200" dirty="0">
                <a:latin typeface="Hanken Grotesk" panose="020B0604020202020204" charset="0"/>
              </a:rPr>
              <a:t>Administraciones</a:t>
            </a:r>
          </a:p>
          <a:p>
            <a:pPr lvl="1"/>
            <a:r>
              <a:rPr lang="es-ES_tradnl" altLang="ca-ES" sz="2200" dirty="0">
                <a:latin typeface="Hanken Grotesk" panose="020B0604020202020204" charset="0"/>
              </a:rPr>
              <a:t>Convocante</a:t>
            </a:r>
          </a:p>
          <a:p>
            <a:pPr lvl="1"/>
            <a:r>
              <a:rPr lang="es-ES_tradnl" altLang="ca-ES" sz="2200" dirty="0">
                <a:latin typeface="Hanken Grotesk" panose="020B0604020202020204" charset="0"/>
              </a:rPr>
              <a:t>Estatal</a:t>
            </a:r>
          </a:p>
          <a:p>
            <a:pPr lvl="1"/>
            <a:r>
              <a:rPr lang="es-ES_tradnl" altLang="ca-ES" sz="2200" dirty="0">
                <a:latin typeface="Hanken Grotesk" panose="020B0604020202020204" charset="0"/>
              </a:rPr>
              <a:t>Municipal</a:t>
            </a:r>
          </a:p>
          <a:p>
            <a:pPr lvl="1"/>
            <a:r>
              <a:rPr lang="es-ES_tradnl" altLang="ca-ES" sz="2200" dirty="0">
                <a:latin typeface="Hanken Grotesk" panose="020B0604020202020204" charset="0"/>
              </a:rPr>
              <a:t>Juntas electorales (3 niveles)</a:t>
            </a:r>
          </a:p>
          <a:p>
            <a:pPr lvl="1"/>
            <a:r>
              <a:rPr lang="es-ES_tradnl" altLang="ca-ES" sz="2200" dirty="0">
                <a:latin typeface="Hanken Grotesk" panose="020B0604020202020204" charset="0"/>
              </a:rPr>
              <a:t>Judiciales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altLang="ca-ES" sz="2200" dirty="0">
                <a:latin typeface="Hanken Grotesk" panose="020B0604020202020204" charset="0"/>
              </a:rPr>
              <a:t>Políticas</a:t>
            </a:r>
          </a:p>
          <a:p>
            <a:pPr lvl="1"/>
            <a:r>
              <a:rPr lang="es-ES_tradnl" altLang="ca-ES" sz="2200" dirty="0">
                <a:latin typeface="Hanken Grotesk" panose="020B0604020202020204" charset="0"/>
              </a:rPr>
              <a:t>Grupos parlamentarios</a:t>
            </a:r>
          </a:p>
          <a:p>
            <a:pPr lvl="1"/>
            <a:r>
              <a:rPr lang="es-ES_tradnl" altLang="ca-ES" sz="2200" dirty="0">
                <a:latin typeface="Hanken Grotesk" panose="020B0604020202020204" charset="0"/>
              </a:rPr>
              <a:t>Candidaturas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altLang="ca-ES" sz="2200" dirty="0">
                <a:latin typeface="Hanken Grotesk" panose="020B0604020202020204" charset="0"/>
              </a:rPr>
              <a:t>Sociedad civil</a:t>
            </a:r>
          </a:p>
          <a:p>
            <a:pPr lvl="1"/>
            <a:r>
              <a:rPr lang="es-ES_tradnl" altLang="ca-ES" sz="2200" dirty="0">
                <a:latin typeface="Hanken Grotesk" panose="020B0604020202020204" charset="0"/>
              </a:rPr>
              <a:t>Academia</a:t>
            </a:r>
          </a:p>
          <a:p>
            <a:pPr lvl="1"/>
            <a:r>
              <a:rPr lang="es-ES_tradnl" altLang="ca-ES" sz="2200" dirty="0">
                <a:latin typeface="Hanken Grotesk" panose="020B0604020202020204" charset="0"/>
              </a:rPr>
              <a:t>Sociedad civil organizada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98DC0731-C988-D136-4606-09A0E7DA2447}"/>
              </a:ext>
            </a:extLst>
          </p:cNvPr>
          <p:cNvSpPr txBox="1">
            <a:spLocks/>
          </p:cNvSpPr>
          <p:nvPr/>
        </p:nvSpPr>
        <p:spPr bwMode="auto">
          <a:xfrm>
            <a:off x="4902200" y="5842000"/>
            <a:ext cx="7200900" cy="841376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s-ES_tradnl" altLang="ca-ES" sz="2200" dirty="0">
                <a:latin typeface="Hanken Grotesk" panose="020B0604020202020204" charset="0"/>
              </a:rPr>
              <a:t>Ámbito informal/oficioso de entornos institucionales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altLang="ca-ES" sz="2200" dirty="0" err="1">
                <a:latin typeface="Hanken Grotesk" panose="020B0604020202020204" charset="0"/>
              </a:rPr>
              <a:t>Extra-institucionales</a:t>
            </a:r>
            <a:r>
              <a:rPr lang="es-ES_tradnl" altLang="ca-ES" sz="2200" dirty="0">
                <a:latin typeface="Hanken Grotesk" panose="020B0604020202020204" charset="0"/>
              </a:rPr>
              <a:t> e informales</a:t>
            </a:r>
          </a:p>
        </p:txBody>
      </p:sp>
    </p:spTree>
    <p:extLst>
      <p:ext uri="{BB962C8B-B14F-4D97-AF65-F5344CB8AC3E}">
        <p14:creationId xmlns:p14="http://schemas.microsoft.com/office/powerpoint/2010/main" val="34264601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88">
            <a:extLst>
              <a:ext uri="{FF2B5EF4-FFF2-40B4-BE49-F238E27FC236}">
                <a16:creationId xmlns:a16="http://schemas.microsoft.com/office/drawing/2014/main" id="{6554EE44-52F1-426A-2A27-013F156D490D}"/>
              </a:ext>
            </a:extLst>
          </p:cNvPr>
          <p:cNvGrpSpPr/>
          <p:nvPr/>
        </p:nvGrpSpPr>
        <p:grpSpPr>
          <a:xfrm>
            <a:off x="7269223" y="1381191"/>
            <a:ext cx="2100580" cy="1262155"/>
            <a:chOff x="1930317" y="1048593"/>
            <a:chExt cx="1575435" cy="946616"/>
          </a:xfrm>
        </p:grpSpPr>
        <p:sp>
          <p:nvSpPr>
            <p:cNvPr id="3" name="TextBox">
              <a:extLst>
                <a:ext uri="{FF2B5EF4-FFF2-40B4-BE49-F238E27FC236}">
                  <a16:creationId xmlns:a16="http://schemas.microsoft.com/office/drawing/2014/main" id="{5451EE56-F7FC-E3FA-047F-BC927DB67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0317" y="1048593"/>
              <a:ext cx="1575435" cy="261659"/>
            </a:xfrm>
            <a:prstGeom prst="rect">
              <a:avLst/>
            </a:prstGeom>
            <a:solidFill>
              <a:srgbClr val="00676C"/>
            </a:solidFill>
            <a:ln w="9525">
              <a:solidFill>
                <a:srgbClr val="00676C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>
              <a:defPPr>
                <a:defRPr lang="es-ES"/>
              </a:defPPr>
              <a:lvl1pPr algn="ctr" defTabSz="1219170" eaLnBrk="1" fontAlgn="auto" hangingPunct="1">
                <a:spcBef>
                  <a:spcPts val="1600"/>
                </a:spcBef>
                <a:spcAft>
                  <a:spcPts val="1600"/>
                </a:spcAft>
                <a:defRPr sz="1800" kern="0">
                  <a:solidFill>
                    <a:srgbClr val="FFFFFF"/>
                  </a:solidFill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/>
                <a:t>Legislative</a:t>
              </a:r>
            </a:p>
          </p:txBody>
        </p:sp>
        <p:sp>
          <p:nvSpPr>
            <p:cNvPr id="4" name="TextBox">
              <a:extLst>
                <a:ext uri="{FF2B5EF4-FFF2-40B4-BE49-F238E27FC236}">
                  <a16:creationId xmlns:a16="http://schemas.microsoft.com/office/drawing/2014/main" id="{F29AF7AF-7AF4-F25D-3CA6-80443EBFD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0317" y="1391071"/>
              <a:ext cx="1575435" cy="261659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 err="1"/>
                <a:t>Legislators</a:t>
              </a:r>
              <a:endParaRPr lang="es-ES" noProof="0" dirty="0"/>
            </a:p>
          </p:txBody>
        </p:sp>
        <p:sp>
          <p:nvSpPr>
            <p:cNvPr id="5" name="TextBox">
              <a:extLst>
                <a:ext uri="{FF2B5EF4-FFF2-40B4-BE49-F238E27FC236}">
                  <a16:creationId xmlns:a16="http://schemas.microsoft.com/office/drawing/2014/main" id="{11AB06E1-D81A-A91E-E716-3A1BE49C8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0317" y="1733550"/>
              <a:ext cx="1575435" cy="261659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 err="1"/>
                <a:t>Regulation</a:t>
              </a:r>
              <a:r>
                <a:rPr lang="es-ES" noProof="0" dirty="0"/>
                <a:t> </a:t>
              </a:r>
              <a:r>
                <a:rPr lang="es-ES" noProof="0" dirty="0" err="1"/>
                <a:t>authorities</a:t>
              </a:r>
              <a:endParaRPr lang="es-ES" noProof="0" dirty="0"/>
            </a:p>
          </p:txBody>
        </p:sp>
      </p:grpSp>
      <p:grpSp>
        <p:nvGrpSpPr>
          <p:cNvPr id="6" name="Agrupa 85">
            <a:extLst>
              <a:ext uri="{FF2B5EF4-FFF2-40B4-BE49-F238E27FC236}">
                <a16:creationId xmlns:a16="http://schemas.microsoft.com/office/drawing/2014/main" id="{3841F73B-D192-A389-C20C-DEFA98D781D0}"/>
              </a:ext>
            </a:extLst>
          </p:cNvPr>
          <p:cNvGrpSpPr/>
          <p:nvPr/>
        </p:nvGrpSpPr>
        <p:grpSpPr>
          <a:xfrm>
            <a:off x="4853627" y="1381191"/>
            <a:ext cx="2100379" cy="5168088"/>
            <a:chOff x="3708234" y="1048593"/>
            <a:chExt cx="1575284" cy="3876066"/>
          </a:xfrm>
        </p:grpSpPr>
        <p:sp>
          <p:nvSpPr>
            <p:cNvPr id="7" name="TextBox">
              <a:extLst>
                <a:ext uri="{FF2B5EF4-FFF2-40B4-BE49-F238E27FC236}">
                  <a16:creationId xmlns:a16="http://schemas.microsoft.com/office/drawing/2014/main" id="{6008BBFC-5400-81C3-2E20-73CAFB7FE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234" y="1048593"/>
              <a:ext cx="1575239" cy="300083"/>
            </a:xfrm>
            <a:prstGeom prst="rect">
              <a:avLst/>
            </a:prstGeom>
            <a:solidFill>
              <a:srgbClr val="00676C"/>
            </a:solidFill>
            <a:ln w="9525">
              <a:solidFill>
                <a:srgbClr val="00676C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>
              <a:defPPr>
                <a:defRPr lang="es-ES"/>
              </a:defPPr>
              <a:lvl1pPr algn="ctr" defTabSz="1219170" eaLnBrk="1" fontAlgn="auto" hangingPunct="1">
                <a:spcBef>
                  <a:spcPts val="1600"/>
                </a:spcBef>
                <a:spcAft>
                  <a:spcPts val="1600"/>
                </a:spcAft>
                <a:defRPr sz="1800" kern="0">
                  <a:solidFill>
                    <a:srgbClr val="FFFFFF"/>
                  </a:solidFill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/>
                <a:t>Civil </a:t>
              </a:r>
              <a:r>
                <a:rPr lang="es-ES" noProof="0" dirty="0" err="1"/>
                <a:t>Society</a:t>
              </a:r>
              <a:endParaRPr lang="es-ES" noProof="0" dirty="0"/>
            </a:p>
          </p:txBody>
        </p:sp>
        <p:sp>
          <p:nvSpPr>
            <p:cNvPr id="8" name="TextBox">
              <a:extLst>
                <a:ext uri="{FF2B5EF4-FFF2-40B4-BE49-F238E27FC236}">
                  <a16:creationId xmlns:a16="http://schemas.microsoft.com/office/drawing/2014/main" id="{0D752FB2-F195-79F8-843C-B63AD9F4A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234" y="1373424"/>
              <a:ext cx="1575239" cy="261658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 algn="ctr"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es-ES" noProof="0" dirty="0" err="1"/>
                <a:t>End</a:t>
              </a:r>
              <a:r>
                <a:rPr lang="es-ES" noProof="0" dirty="0"/>
                <a:t> </a:t>
              </a:r>
              <a:r>
                <a:rPr lang="es-ES" noProof="0" dirty="0" err="1"/>
                <a:t>users</a:t>
              </a:r>
              <a:endParaRPr lang="es-ES" noProof="0" dirty="0"/>
            </a:p>
          </p:txBody>
        </p:sp>
        <p:sp>
          <p:nvSpPr>
            <p:cNvPr id="9" name="TextBox">
              <a:extLst>
                <a:ext uri="{FF2B5EF4-FFF2-40B4-BE49-F238E27FC236}">
                  <a16:creationId xmlns:a16="http://schemas.microsoft.com/office/drawing/2014/main" id="{149A995F-02E8-0245-B01E-6DA969241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234" y="1698255"/>
              <a:ext cx="1575239" cy="261658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 algn="ctr"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es-ES" noProof="0" dirty="0" err="1"/>
                <a:t>Individuals</a:t>
              </a:r>
              <a:r>
                <a:rPr lang="es-ES" noProof="0" dirty="0"/>
                <a:t> </a:t>
              </a:r>
              <a:r>
                <a:rPr lang="es-ES" noProof="0" dirty="0" err="1"/>
                <a:t>affected</a:t>
              </a:r>
              <a:endParaRPr lang="es-ES" noProof="0" dirty="0"/>
            </a:p>
          </p:txBody>
        </p:sp>
        <p:sp>
          <p:nvSpPr>
            <p:cNvPr id="10" name="TextBox">
              <a:extLst>
                <a:ext uri="{FF2B5EF4-FFF2-40B4-BE49-F238E27FC236}">
                  <a16:creationId xmlns:a16="http://schemas.microsoft.com/office/drawing/2014/main" id="{EBE7C7DF-C581-F3EC-546C-B572C46A0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234" y="2023086"/>
              <a:ext cx="1575284" cy="938959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 algn="ctr"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es-ES" noProof="0" dirty="0"/>
                <a:t>Civil </a:t>
              </a:r>
              <a:r>
                <a:rPr lang="es-ES" noProof="0" dirty="0" err="1"/>
                <a:t>society</a:t>
              </a:r>
              <a:r>
                <a:rPr lang="es-ES" noProof="0" dirty="0"/>
                <a:t> </a:t>
              </a:r>
              <a:r>
                <a:rPr lang="es-ES" noProof="0" dirty="0" err="1"/>
                <a:t>organizations</a:t>
              </a:r>
              <a:r>
                <a:rPr lang="es-ES" noProof="0" dirty="0"/>
                <a:t> </a:t>
              </a:r>
              <a:r>
                <a:rPr lang="es-ES" noProof="0" dirty="0" err="1"/>
                <a:t>on</a:t>
              </a:r>
              <a:r>
                <a:rPr lang="es-ES" noProof="0" dirty="0"/>
                <a:t> AI (</a:t>
              </a:r>
              <a:r>
                <a:rPr lang="es-ES" noProof="0" dirty="0" err="1"/>
                <a:t>organized</a:t>
              </a:r>
              <a:r>
                <a:rPr lang="es-ES" noProof="0" dirty="0"/>
                <a:t>/ </a:t>
              </a:r>
              <a:r>
                <a:rPr lang="es-ES" noProof="0" dirty="0" err="1"/>
                <a:t>institutionalized</a:t>
              </a:r>
              <a:r>
                <a:rPr lang="es-ES" noProof="0" dirty="0"/>
                <a:t> </a:t>
              </a:r>
              <a:r>
                <a:rPr lang="es-ES" noProof="0" dirty="0" err="1"/>
                <a:t>experts</a:t>
              </a:r>
              <a:r>
                <a:rPr lang="es-ES" noProof="0" dirty="0"/>
                <a:t>)</a:t>
              </a:r>
            </a:p>
          </p:txBody>
        </p:sp>
        <p:sp>
          <p:nvSpPr>
            <p:cNvPr id="11" name="TextBox">
              <a:extLst>
                <a:ext uri="{FF2B5EF4-FFF2-40B4-BE49-F238E27FC236}">
                  <a16:creationId xmlns:a16="http://schemas.microsoft.com/office/drawing/2014/main" id="{622453FD-FAC2-D855-F2F9-10A7CA291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234" y="3025026"/>
              <a:ext cx="1575239" cy="261658"/>
            </a:xfrm>
            <a:prstGeom prst="rect">
              <a:avLst/>
            </a:prstGeom>
            <a:solidFill>
              <a:srgbClr val="D1FDFF"/>
            </a:solidFill>
            <a:ln w="9525">
              <a:solidFill>
                <a:srgbClr val="D1FDFF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>
              <a:defPPr>
                <a:defRPr lang="es-ES"/>
              </a:defPPr>
              <a:lvl1pPr defTabSz="1219170" eaLnBrk="1" fontAlgn="auto" hangingPunct="1">
                <a:spcBef>
                  <a:spcPts val="800"/>
                </a:spcBef>
                <a:spcAft>
                  <a:spcPts val="1600"/>
                </a:spcAft>
                <a:defRPr sz="1400" kern="0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/>
                <a:t>Civil </a:t>
              </a:r>
              <a:r>
                <a:rPr lang="es-ES" noProof="0" dirty="0" err="1"/>
                <a:t>liberties</a:t>
              </a:r>
              <a:r>
                <a:rPr lang="es-ES" noProof="0" dirty="0"/>
                <a:t> </a:t>
              </a:r>
              <a:r>
                <a:rPr lang="es-ES" noProof="0" dirty="0" err="1"/>
                <a:t>CSOs</a:t>
              </a:r>
              <a:endParaRPr lang="es-ES" noProof="0" dirty="0"/>
            </a:p>
          </p:txBody>
        </p:sp>
        <p:sp>
          <p:nvSpPr>
            <p:cNvPr id="12" name="TextBox">
              <a:extLst>
                <a:ext uri="{FF2B5EF4-FFF2-40B4-BE49-F238E27FC236}">
                  <a16:creationId xmlns:a16="http://schemas.microsoft.com/office/drawing/2014/main" id="{1A6B1ED2-82A2-8E80-9287-F64855CBB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234" y="3349857"/>
              <a:ext cx="1575239" cy="261658"/>
            </a:xfrm>
            <a:prstGeom prst="rect">
              <a:avLst/>
            </a:prstGeom>
            <a:solidFill>
              <a:srgbClr val="D1FDFF"/>
            </a:solidFill>
            <a:ln w="9525">
              <a:solidFill>
                <a:srgbClr val="D1FDFF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>
              <a:defPPr>
                <a:defRPr lang="es-ES"/>
              </a:defPPr>
              <a:lvl1pPr defTabSz="1219170" eaLnBrk="1" fontAlgn="auto" hangingPunct="1">
                <a:spcBef>
                  <a:spcPts val="800"/>
                </a:spcBef>
                <a:spcAft>
                  <a:spcPts val="1600"/>
                </a:spcAft>
                <a:defRPr sz="1400" kern="0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/>
                <a:t>Digital </a:t>
              </a:r>
              <a:r>
                <a:rPr lang="es-ES" noProof="0" dirty="0" err="1"/>
                <a:t>rights</a:t>
              </a:r>
              <a:r>
                <a:rPr lang="es-ES" noProof="0" dirty="0"/>
                <a:t> </a:t>
              </a:r>
              <a:r>
                <a:rPr lang="es-ES" noProof="0" dirty="0" err="1"/>
                <a:t>CSOs</a:t>
              </a:r>
              <a:endParaRPr lang="es-ES" noProof="0" dirty="0"/>
            </a:p>
          </p:txBody>
        </p:sp>
        <p:sp>
          <p:nvSpPr>
            <p:cNvPr id="13" name="TextBox">
              <a:extLst>
                <a:ext uri="{FF2B5EF4-FFF2-40B4-BE49-F238E27FC236}">
                  <a16:creationId xmlns:a16="http://schemas.microsoft.com/office/drawing/2014/main" id="{E942C19F-062F-B77A-EF25-D25D1BFEA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234" y="3674688"/>
              <a:ext cx="1575239" cy="261658"/>
            </a:xfrm>
            <a:prstGeom prst="rect">
              <a:avLst/>
            </a:prstGeom>
            <a:solidFill>
              <a:srgbClr val="D1FDFF"/>
            </a:solidFill>
            <a:ln w="9525">
              <a:solidFill>
                <a:srgbClr val="D1FDFF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>
              <a:defPPr>
                <a:defRPr lang="es-ES"/>
              </a:defPPr>
              <a:lvl1pPr defTabSz="1219170" eaLnBrk="1" fontAlgn="auto" hangingPunct="1">
                <a:spcBef>
                  <a:spcPts val="800"/>
                </a:spcBef>
                <a:spcAft>
                  <a:spcPts val="1600"/>
                </a:spcAft>
                <a:defRPr sz="1400" kern="0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/>
                <a:t>Digital </a:t>
              </a:r>
              <a:r>
                <a:rPr lang="es-ES" noProof="0" dirty="0" err="1"/>
                <a:t>inclusion</a:t>
              </a:r>
              <a:r>
                <a:rPr lang="es-ES" noProof="0" dirty="0"/>
                <a:t> </a:t>
              </a:r>
              <a:r>
                <a:rPr lang="es-ES" noProof="0" dirty="0" err="1"/>
                <a:t>CSOs</a:t>
              </a:r>
              <a:endParaRPr lang="es-ES" noProof="0" dirty="0"/>
            </a:p>
          </p:txBody>
        </p:sp>
        <p:sp>
          <p:nvSpPr>
            <p:cNvPr id="14" name="TextBox">
              <a:extLst>
                <a:ext uri="{FF2B5EF4-FFF2-40B4-BE49-F238E27FC236}">
                  <a16:creationId xmlns:a16="http://schemas.microsoft.com/office/drawing/2014/main" id="{310F47E9-4222-1FC5-67D9-7DA653CED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234" y="3999519"/>
              <a:ext cx="1575239" cy="261658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 algn="ctr"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es-ES" noProof="0" dirty="0"/>
                <a:t>Media and </a:t>
              </a:r>
              <a:r>
                <a:rPr lang="es-ES" noProof="0" dirty="0" err="1"/>
                <a:t>prescribers</a:t>
              </a:r>
              <a:endParaRPr lang="es-ES" noProof="0" dirty="0"/>
            </a:p>
          </p:txBody>
        </p:sp>
        <p:sp>
          <p:nvSpPr>
            <p:cNvPr id="15" name="TextBox">
              <a:extLst>
                <a:ext uri="{FF2B5EF4-FFF2-40B4-BE49-F238E27FC236}">
                  <a16:creationId xmlns:a16="http://schemas.microsoft.com/office/drawing/2014/main" id="{2BD2C0DF-2558-238A-499E-24707A2EB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234" y="4324350"/>
              <a:ext cx="1575239" cy="600309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 algn="ctr"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es-ES" noProof="0" dirty="0"/>
                <a:t>Civil </a:t>
              </a:r>
              <a:r>
                <a:rPr lang="es-ES" noProof="0" dirty="0" err="1"/>
                <a:t>society</a:t>
              </a:r>
              <a:r>
                <a:rPr lang="es-ES" noProof="0" dirty="0"/>
                <a:t> </a:t>
              </a:r>
              <a:r>
                <a:rPr lang="es-ES" noProof="0" dirty="0" err="1"/>
                <a:t>organizations</a:t>
              </a:r>
              <a:r>
                <a:rPr lang="es-ES" noProof="0" dirty="0"/>
                <a:t> and </a:t>
              </a:r>
              <a:r>
                <a:rPr lang="es-ES" noProof="0" dirty="0" err="1"/>
                <a:t>individuals</a:t>
              </a:r>
              <a:r>
                <a:rPr lang="es-ES" noProof="0" dirty="0"/>
                <a:t> at </a:t>
              </a:r>
              <a:r>
                <a:rPr lang="es-ES" noProof="0" dirty="0" err="1"/>
                <a:t>large</a:t>
              </a:r>
              <a:endParaRPr lang="es-ES" noProof="0" dirty="0"/>
            </a:p>
          </p:txBody>
        </p:sp>
      </p:grpSp>
      <p:grpSp>
        <p:nvGrpSpPr>
          <p:cNvPr id="16" name="Agrupa 89">
            <a:extLst>
              <a:ext uri="{FF2B5EF4-FFF2-40B4-BE49-F238E27FC236}">
                <a16:creationId xmlns:a16="http://schemas.microsoft.com/office/drawing/2014/main" id="{BEE32C48-3C60-6760-4A24-62AEB30604DC}"/>
              </a:ext>
            </a:extLst>
          </p:cNvPr>
          <p:cNvGrpSpPr/>
          <p:nvPr/>
        </p:nvGrpSpPr>
        <p:grpSpPr>
          <a:xfrm>
            <a:off x="203201" y="1381191"/>
            <a:ext cx="4335209" cy="3978337"/>
            <a:chOff x="152400" y="1035893"/>
            <a:chExt cx="3251407" cy="2983753"/>
          </a:xfrm>
        </p:grpSpPr>
        <p:sp>
          <p:nvSpPr>
            <p:cNvPr id="17" name="TextBox">
              <a:extLst>
                <a:ext uri="{FF2B5EF4-FFF2-40B4-BE49-F238E27FC236}">
                  <a16:creationId xmlns:a16="http://schemas.microsoft.com/office/drawing/2014/main" id="{0D5F9830-EA3D-3D2F-B5FC-D8585C439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1035893"/>
              <a:ext cx="3251256" cy="300083"/>
            </a:xfrm>
            <a:prstGeom prst="rect">
              <a:avLst/>
            </a:prstGeom>
            <a:solidFill>
              <a:srgbClr val="00676C"/>
            </a:solidFill>
            <a:ln w="9525">
              <a:solidFill>
                <a:srgbClr val="00676C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>
              <a:defPPr>
                <a:defRPr lang="es-ES"/>
              </a:defPPr>
              <a:lvl1pPr algn="ctr" defTabSz="1219170" eaLnBrk="1" fontAlgn="auto" hangingPunct="1">
                <a:spcBef>
                  <a:spcPts val="1600"/>
                </a:spcBef>
                <a:spcAft>
                  <a:spcPts val="1600"/>
                </a:spcAft>
                <a:defRPr sz="2667" kern="0">
                  <a:solidFill>
                    <a:srgbClr val="FFFFFF"/>
                  </a:solidFill>
                  <a:latin typeface="Gill Sans MT" panose="020B0502020104020203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s-ES" sz="18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Gobierno y Administración</a:t>
              </a:r>
            </a:p>
          </p:txBody>
        </p:sp>
        <p:sp>
          <p:nvSpPr>
            <p:cNvPr id="18" name="TextBox">
              <a:extLst>
                <a:ext uri="{FF2B5EF4-FFF2-40B4-BE49-F238E27FC236}">
                  <a16:creationId xmlns:a16="http://schemas.microsoft.com/office/drawing/2014/main" id="{1766BB4C-4323-E121-D332-859005818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1931022"/>
              <a:ext cx="1575007" cy="261659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/>
                <a:t>Centro de Gobierno</a:t>
              </a:r>
            </a:p>
          </p:txBody>
        </p:sp>
        <p:sp>
          <p:nvSpPr>
            <p:cNvPr id="19" name="TextBox">
              <a:extLst>
                <a:ext uri="{FF2B5EF4-FFF2-40B4-BE49-F238E27FC236}">
                  <a16:creationId xmlns:a16="http://schemas.microsoft.com/office/drawing/2014/main" id="{65CF8107-F0C0-959B-8F4E-04C096753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302940"/>
              <a:ext cx="1575007" cy="261659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/>
                <a:t>Jefes de negocio</a:t>
              </a:r>
            </a:p>
          </p:txBody>
        </p:sp>
        <p:sp>
          <p:nvSpPr>
            <p:cNvPr id="20" name="TextBox">
              <a:extLst>
                <a:ext uri="{FF2B5EF4-FFF2-40B4-BE49-F238E27FC236}">
                  <a16:creationId xmlns:a16="http://schemas.microsoft.com/office/drawing/2014/main" id="{684A179B-7ADB-80D1-903B-6EF786605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674858"/>
              <a:ext cx="1575007" cy="261659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/>
                <a:t>Técnicos de TI</a:t>
              </a:r>
            </a:p>
          </p:txBody>
        </p:sp>
        <p:sp>
          <p:nvSpPr>
            <p:cNvPr id="21" name="TextBox">
              <a:extLst>
                <a:ext uri="{FF2B5EF4-FFF2-40B4-BE49-F238E27FC236}">
                  <a16:creationId xmlns:a16="http://schemas.microsoft.com/office/drawing/2014/main" id="{76FDA745-6C16-876B-FE4F-CCBE52978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3047468"/>
              <a:ext cx="1575434" cy="415499"/>
            </a:xfrm>
            <a:prstGeom prst="rect">
              <a:avLst/>
            </a:prstGeom>
            <a:solidFill>
              <a:srgbClr val="D1FDFF"/>
            </a:solidFill>
            <a:ln w="9525">
              <a:solidFill>
                <a:srgbClr val="D1FDFF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/>
            <a:p>
              <a:pPr defTabSz="1219170" eaLnBrk="1" fontAlgn="auto" hangingPunct="1">
                <a:spcBef>
                  <a:spcPts val="800"/>
                </a:spcBef>
                <a:spcAft>
                  <a:spcPts val="1600"/>
                </a:spcAft>
                <a:defRPr/>
              </a:pPr>
              <a:r>
                <a:rPr lang="es-ES" sz="1400" kern="0" noProof="0" dirty="0">
                  <a:ea typeface="Calibri" panose="020F0502020204030204" pitchFamily="34" charset="0"/>
                  <a:cs typeface="Arial" panose="020B0604020202020204" pitchFamily="34" charset="0"/>
                </a:rPr>
                <a:t>Técnicos y unidades de ciberseguridad</a:t>
              </a:r>
            </a:p>
          </p:txBody>
        </p:sp>
        <p:sp>
          <p:nvSpPr>
            <p:cNvPr id="22" name="TextBox">
              <a:extLst>
                <a:ext uri="{FF2B5EF4-FFF2-40B4-BE49-F238E27FC236}">
                  <a16:creationId xmlns:a16="http://schemas.microsoft.com/office/drawing/2014/main" id="{98D8834B-8F48-BAA7-8CC3-013CFB0B0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3588663"/>
              <a:ext cx="1575434" cy="415499"/>
            </a:xfrm>
            <a:prstGeom prst="rect">
              <a:avLst/>
            </a:prstGeom>
            <a:solidFill>
              <a:srgbClr val="D1FDFF"/>
            </a:solidFill>
            <a:ln w="9525">
              <a:solidFill>
                <a:srgbClr val="D1FDFF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/>
            <a:p>
              <a:pPr defTabSz="1219170" eaLnBrk="1" fontAlgn="auto" hangingPunct="1">
                <a:spcBef>
                  <a:spcPts val="800"/>
                </a:spcBef>
                <a:spcAft>
                  <a:spcPts val="1600"/>
                </a:spcAft>
                <a:defRPr/>
              </a:pPr>
              <a:r>
                <a:rPr lang="es-ES" dirty="0">
                  <a:ea typeface="Calibri" panose="020F0502020204030204" pitchFamily="34" charset="0"/>
                  <a:cs typeface="Arial" panose="020B0604020202020204" pitchFamily="34" charset="0"/>
                </a:rPr>
                <a:t>Técnicos y oficina de gobierno del dato</a:t>
              </a:r>
              <a:endParaRPr lang="es-ES" sz="1400" kern="0" noProof="0" dirty="0"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">
              <a:extLst>
                <a:ext uri="{FF2B5EF4-FFF2-40B4-BE49-F238E27FC236}">
                  <a16:creationId xmlns:a16="http://schemas.microsoft.com/office/drawing/2014/main" id="{D0D83063-D288-E6AF-3E9E-DE53949C1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1559104"/>
              <a:ext cx="1575007" cy="261659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 err="1"/>
                <a:t>Procurement</a:t>
              </a:r>
              <a:r>
                <a:rPr lang="es-ES" noProof="0" dirty="0"/>
                <a:t> </a:t>
              </a:r>
              <a:r>
                <a:rPr lang="es-ES" noProof="0" dirty="0" err="1"/>
                <a:t>officers</a:t>
              </a:r>
              <a:endParaRPr lang="es-ES" noProof="0" dirty="0"/>
            </a:p>
          </p:txBody>
        </p:sp>
        <p:sp>
          <p:nvSpPr>
            <p:cNvPr id="24" name="TextBox">
              <a:extLst>
                <a:ext uri="{FF2B5EF4-FFF2-40B4-BE49-F238E27FC236}">
                  <a16:creationId xmlns:a16="http://schemas.microsoft.com/office/drawing/2014/main" id="{8C2FC751-B622-B3F6-AC57-E3756656F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1897249"/>
              <a:ext cx="1575007" cy="261659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/>
                <a:t>Legal </a:t>
              </a:r>
              <a:r>
                <a:rPr lang="es-ES" noProof="0" dirty="0" err="1"/>
                <a:t>officers</a:t>
              </a:r>
              <a:endParaRPr lang="es-ES" noProof="0" dirty="0"/>
            </a:p>
          </p:txBody>
        </p:sp>
        <p:sp>
          <p:nvSpPr>
            <p:cNvPr id="25" name="TextBox">
              <a:extLst>
                <a:ext uri="{FF2B5EF4-FFF2-40B4-BE49-F238E27FC236}">
                  <a16:creationId xmlns:a16="http://schemas.microsoft.com/office/drawing/2014/main" id="{D1C15CFE-3DDA-0C08-A481-9A02216EE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2236086"/>
              <a:ext cx="1575007" cy="261659"/>
            </a:xfrm>
            <a:prstGeom prst="rect">
              <a:avLst/>
            </a:prstGeom>
            <a:solidFill>
              <a:srgbClr val="D1FDFF"/>
            </a:solidFill>
            <a:ln w="9525">
              <a:solidFill>
                <a:srgbClr val="D1FDFF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/>
            <a:p>
              <a:pPr defTabSz="1219170" eaLnBrk="1" fontAlgn="auto" hangingPunct="1">
                <a:spcBef>
                  <a:spcPts val="800"/>
                </a:spcBef>
                <a:spcAft>
                  <a:spcPts val="1600"/>
                </a:spcAft>
                <a:defRPr/>
              </a:pPr>
              <a:r>
                <a:rPr lang="es-ES" sz="1400" kern="0" noProof="0" dirty="0" err="1">
                  <a:ea typeface="Calibri" panose="020F0502020204030204" pitchFamily="34" charset="0"/>
                  <a:cs typeface="Arial" panose="020B0604020202020204" pitchFamily="34" charset="0"/>
                </a:rPr>
                <a:t>Privacy</a:t>
              </a:r>
              <a:r>
                <a:rPr lang="es-ES" sz="1400" kern="0" noProof="0" dirty="0">
                  <a:ea typeface="Calibri" panose="020F0502020204030204" pitchFamily="34" charset="0"/>
                  <a:cs typeface="Arial" panose="020B0604020202020204" pitchFamily="34" charset="0"/>
                </a:rPr>
                <a:t> managers</a:t>
              </a:r>
            </a:p>
          </p:txBody>
        </p:sp>
        <p:sp>
          <p:nvSpPr>
            <p:cNvPr id="26" name="TextBox">
              <a:extLst>
                <a:ext uri="{FF2B5EF4-FFF2-40B4-BE49-F238E27FC236}">
                  <a16:creationId xmlns:a16="http://schemas.microsoft.com/office/drawing/2014/main" id="{7CCFA359-8604-ED40-25B9-228CD44CA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2574231"/>
              <a:ext cx="1575007" cy="261659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 err="1"/>
                <a:t>Integrity</a:t>
              </a:r>
              <a:r>
                <a:rPr lang="es-ES" noProof="0" dirty="0"/>
                <a:t> </a:t>
              </a:r>
              <a:r>
                <a:rPr lang="es-ES" noProof="0" dirty="0" err="1"/>
                <a:t>officers</a:t>
              </a:r>
              <a:endParaRPr lang="es-ES" noProof="0" dirty="0"/>
            </a:p>
          </p:txBody>
        </p:sp>
        <p:sp>
          <p:nvSpPr>
            <p:cNvPr id="27" name="TextBox">
              <a:extLst>
                <a:ext uri="{FF2B5EF4-FFF2-40B4-BE49-F238E27FC236}">
                  <a16:creationId xmlns:a16="http://schemas.microsoft.com/office/drawing/2014/main" id="{89FE84D7-1781-760C-DB83-66467A66B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2912376"/>
              <a:ext cx="1575007" cy="261659"/>
            </a:xfrm>
            <a:prstGeom prst="rect">
              <a:avLst/>
            </a:prstGeom>
            <a:solidFill>
              <a:srgbClr val="D1FDFF"/>
            </a:solidFill>
            <a:ln w="9525">
              <a:solidFill>
                <a:srgbClr val="D1FDFF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/>
            <a:p>
              <a:pPr defTabSz="1219170" eaLnBrk="1" fontAlgn="auto" hangingPunct="1">
                <a:spcBef>
                  <a:spcPts val="800"/>
                </a:spcBef>
                <a:spcAft>
                  <a:spcPts val="1600"/>
                </a:spcAft>
                <a:defRPr/>
              </a:pPr>
              <a:r>
                <a:rPr lang="es-ES" sz="1400" kern="0" noProof="0" dirty="0" err="1">
                  <a:ea typeface="Calibri" panose="020F0502020204030204" pitchFamily="34" charset="0"/>
                  <a:cs typeface="Arial" panose="020B0604020202020204" pitchFamily="34" charset="0"/>
                </a:rPr>
                <a:t>Risk</a:t>
              </a:r>
              <a:r>
                <a:rPr lang="es-ES" sz="1400" kern="0" noProof="0" dirty="0">
                  <a:ea typeface="Calibri" panose="020F0502020204030204" pitchFamily="34" charset="0"/>
                  <a:cs typeface="Arial" panose="020B0604020202020204" pitchFamily="34" charset="0"/>
                </a:rPr>
                <a:t> managers</a:t>
              </a:r>
            </a:p>
          </p:txBody>
        </p:sp>
        <p:sp>
          <p:nvSpPr>
            <p:cNvPr id="28" name="TextBox">
              <a:extLst>
                <a:ext uri="{FF2B5EF4-FFF2-40B4-BE49-F238E27FC236}">
                  <a16:creationId xmlns:a16="http://schemas.microsoft.com/office/drawing/2014/main" id="{10ED4F5F-8661-C5EA-B097-E8D802F69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1559104"/>
              <a:ext cx="1574856" cy="261659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/>
                <a:t>Políticos</a:t>
              </a:r>
            </a:p>
          </p:txBody>
        </p:sp>
        <p:sp>
          <p:nvSpPr>
            <p:cNvPr id="29" name="TextBox">
              <a:extLst>
                <a:ext uri="{FF2B5EF4-FFF2-40B4-BE49-F238E27FC236}">
                  <a16:creationId xmlns:a16="http://schemas.microsoft.com/office/drawing/2014/main" id="{2F7B8D6B-98D7-BE20-F4CE-411FD3439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250521"/>
              <a:ext cx="1574857" cy="261659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/>
                <a:t>Civil </a:t>
              </a:r>
              <a:r>
                <a:rPr lang="es-ES" noProof="0" dirty="0" err="1"/>
                <a:t>service</a:t>
              </a:r>
              <a:endParaRPr lang="es-ES" noProof="0" dirty="0"/>
            </a:p>
          </p:txBody>
        </p:sp>
        <p:sp>
          <p:nvSpPr>
            <p:cNvPr id="30" name="TextBox">
              <a:extLst>
                <a:ext uri="{FF2B5EF4-FFF2-40B4-BE49-F238E27FC236}">
                  <a16:creationId xmlns:a16="http://schemas.microsoft.com/office/drawing/2014/main" id="{14531EE6-9E94-587A-61F6-5ACCED0AC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588663"/>
              <a:ext cx="1574856" cy="430983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 err="1"/>
                <a:t>Institute</a:t>
              </a:r>
              <a:r>
                <a:rPr lang="es-ES" noProof="0" dirty="0"/>
                <a:t> </a:t>
              </a:r>
              <a:r>
                <a:rPr lang="es-ES" noProof="0" dirty="0" err="1"/>
                <a:t>of</a:t>
              </a:r>
              <a:r>
                <a:rPr lang="es-ES" noProof="0" dirty="0"/>
                <a:t> </a:t>
              </a:r>
              <a:r>
                <a:rPr lang="es-ES" noProof="0" dirty="0" err="1"/>
                <a:t>Public</a:t>
              </a:r>
              <a:r>
                <a:rPr lang="es-ES" noProof="0" dirty="0"/>
                <a:t> </a:t>
              </a:r>
              <a:r>
                <a:rPr lang="es-ES" noProof="0" dirty="0" err="1"/>
                <a:t>Administration</a:t>
              </a:r>
              <a:endParaRPr lang="es-ES" noProof="0" dirty="0"/>
            </a:p>
          </p:txBody>
        </p:sp>
      </p:grpSp>
      <p:grpSp>
        <p:nvGrpSpPr>
          <p:cNvPr id="31" name="Agrupa 86">
            <a:extLst>
              <a:ext uri="{FF2B5EF4-FFF2-40B4-BE49-F238E27FC236}">
                <a16:creationId xmlns:a16="http://schemas.microsoft.com/office/drawing/2014/main" id="{2DD0C62F-2299-F741-BC52-3336E2F6914A}"/>
              </a:ext>
            </a:extLst>
          </p:cNvPr>
          <p:cNvGrpSpPr/>
          <p:nvPr/>
        </p:nvGrpSpPr>
        <p:grpSpPr>
          <a:xfrm>
            <a:off x="7269423" y="3051797"/>
            <a:ext cx="2100380" cy="3497354"/>
            <a:chOff x="5486000" y="1048593"/>
            <a:chExt cx="1575285" cy="2623016"/>
          </a:xfrm>
        </p:grpSpPr>
        <p:sp>
          <p:nvSpPr>
            <p:cNvPr id="32" name="TextBox">
              <a:extLst>
                <a:ext uri="{FF2B5EF4-FFF2-40B4-BE49-F238E27FC236}">
                  <a16:creationId xmlns:a16="http://schemas.microsoft.com/office/drawing/2014/main" id="{00EF657F-F39E-BD8A-08E7-A84CEB1B3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000" y="1048593"/>
              <a:ext cx="1575285" cy="261659"/>
            </a:xfrm>
            <a:prstGeom prst="rect">
              <a:avLst/>
            </a:prstGeom>
            <a:solidFill>
              <a:srgbClr val="00676C"/>
            </a:solidFill>
            <a:ln w="9525">
              <a:solidFill>
                <a:srgbClr val="00676C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>
              <a:defPPr>
                <a:defRPr lang="es-ES"/>
              </a:defPPr>
              <a:lvl1pPr algn="ctr" defTabSz="1219170" eaLnBrk="1" fontAlgn="auto" hangingPunct="1">
                <a:spcBef>
                  <a:spcPts val="1600"/>
                </a:spcBef>
                <a:spcAft>
                  <a:spcPts val="1600"/>
                </a:spcAft>
                <a:defRPr sz="1800" kern="0">
                  <a:solidFill>
                    <a:srgbClr val="FFFFFF"/>
                  </a:solidFill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 err="1"/>
                <a:t>Private</a:t>
              </a:r>
              <a:r>
                <a:rPr lang="es-ES" noProof="0" dirty="0"/>
                <a:t> Sector</a:t>
              </a:r>
            </a:p>
          </p:txBody>
        </p:sp>
        <p:sp>
          <p:nvSpPr>
            <p:cNvPr id="33" name="TextBox">
              <a:extLst>
                <a:ext uri="{FF2B5EF4-FFF2-40B4-BE49-F238E27FC236}">
                  <a16:creationId xmlns:a16="http://schemas.microsoft.com/office/drawing/2014/main" id="{85AF99BE-4466-4576-774D-6751B6C6A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000" y="1419298"/>
              <a:ext cx="1575284" cy="430983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 err="1"/>
                <a:t>Consultancy</a:t>
              </a:r>
              <a:r>
                <a:rPr lang="es-ES" noProof="0" dirty="0"/>
                <a:t>,</a:t>
              </a:r>
              <a:br>
                <a:rPr lang="es-ES" noProof="0" dirty="0"/>
              </a:br>
              <a:r>
                <a:rPr lang="es-ES" noProof="0" dirty="0" err="1"/>
                <a:t>experts</a:t>
              </a:r>
              <a:endParaRPr lang="es-ES" noProof="0" dirty="0"/>
            </a:p>
          </p:txBody>
        </p:sp>
        <p:sp>
          <p:nvSpPr>
            <p:cNvPr id="34" name="TextBox">
              <a:extLst>
                <a:ext uri="{FF2B5EF4-FFF2-40B4-BE49-F238E27FC236}">
                  <a16:creationId xmlns:a16="http://schemas.microsoft.com/office/drawing/2014/main" id="{0267059E-2263-E657-A756-8B848135D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000" y="1959280"/>
              <a:ext cx="1575285" cy="261659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 err="1"/>
                <a:t>Contractors</a:t>
              </a:r>
              <a:endParaRPr lang="es-ES" noProof="0" dirty="0"/>
            </a:p>
          </p:txBody>
        </p:sp>
        <p:sp>
          <p:nvSpPr>
            <p:cNvPr id="35" name="TextBox">
              <a:extLst>
                <a:ext uri="{FF2B5EF4-FFF2-40B4-BE49-F238E27FC236}">
                  <a16:creationId xmlns:a16="http://schemas.microsoft.com/office/drawing/2014/main" id="{3BD3A921-13F0-FC34-59C3-60EEDF370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000" y="2329985"/>
              <a:ext cx="1575285" cy="261659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 err="1"/>
                <a:t>Developers</a:t>
              </a:r>
              <a:endParaRPr lang="es-ES" noProof="0" dirty="0"/>
            </a:p>
          </p:txBody>
        </p:sp>
        <p:sp>
          <p:nvSpPr>
            <p:cNvPr id="36" name="TextBox">
              <a:extLst>
                <a:ext uri="{FF2B5EF4-FFF2-40B4-BE49-F238E27FC236}">
                  <a16:creationId xmlns:a16="http://schemas.microsoft.com/office/drawing/2014/main" id="{E4789569-7012-D714-8807-FDAF92612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000" y="2700690"/>
              <a:ext cx="1575285" cy="600309"/>
            </a:xfrm>
            <a:prstGeom prst="rect">
              <a:avLst/>
            </a:prstGeom>
            <a:solidFill>
              <a:srgbClr val="D1FDFF"/>
            </a:solidFill>
            <a:ln w="9525">
              <a:solidFill>
                <a:srgbClr val="D1FDFF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>
              <a:defPPr>
                <a:defRPr lang="es-ES"/>
              </a:defPPr>
              <a:lvl1pPr defTabSz="1219170" eaLnBrk="1" fontAlgn="auto" hangingPunct="1">
                <a:spcBef>
                  <a:spcPts val="800"/>
                </a:spcBef>
                <a:spcAft>
                  <a:spcPts val="1600"/>
                </a:spcAft>
                <a:defRPr sz="1400" kern="0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 err="1"/>
                <a:t>Industry</a:t>
              </a:r>
              <a:r>
                <a:rPr lang="es-ES" noProof="0" dirty="0"/>
                <a:t> </a:t>
              </a:r>
              <a:r>
                <a:rPr lang="es-ES" noProof="0" dirty="0" err="1"/>
                <a:t>ecosystem</a:t>
              </a:r>
              <a:r>
                <a:rPr lang="es-ES" noProof="0" dirty="0"/>
                <a:t>,</a:t>
              </a:r>
              <a:br>
                <a:rPr lang="es-ES" noProof="0" dirty="0"/>
              </a:br>
              <a:r>
                <a:rPr lang="es-ES" noProof="0" dirty="0" err="1"/>
                <a:t>trade</a:t>
              </a:r>
              <a:r>
                <a:rPr lang="es-ES" noProof="0" dirty="0"/>
                <a:t> </a:t>
              </a:r>
              <a:r>
                <a:rPr lang="es-ES" noProof="0" dirty="0" err="1"/>
                <a:t>associations</a:t>
              </a:r>
              <a:r>
                <a:rPr lang="es-ES" noProof="0" dirty="0"/>
                <a:t> &amp; </a:t>
              </a:r>
              <a:r>
                <a:rPr lang="es-ES" noProof="0" dirty="0" err="1"/>
                <a:t>chambers</a:t>
              </a:r>
              <a:endParaRPr lang="es-ES" noProof="0" dirty="0"/>
            </a:p>
          </p:txBody>
        </p:sp>
        <p:sp>
          <p:nvSpPr>
            <p:cNvPr id="37" name="TextBox">
              <a:extLst>
                <a:ext uri="{FF2B5EF4-FFF2-40B4-BE49-F238E27FC236}">
                  <a16:creationId xmlns:a16="http://schemas.microsoft.com/office/drawing/2014/main" id="{9C1EC3E5-3DD6-F731-2F17-6950F36C4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000" y="3409950"/>
              <a:ext cx="1575285" cy="261659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 err="1"/>
                <a:t>Auditors</a:t>
              </a:r>
              <a:r>
                <a:rPr lang="es-ES" noProof="0" dirty="0"/>
                <a:t> (</a:t>
              </a:r>
              <a:r>
                <a:rPr lang="es-ES" noProof="0" dirty="0" err="1"/>
                <a:t>tech</a:t>
              </a:r>
              <a:r>
                <a:rPr lang="es-ES" noProof="0" dirty="0"/>
                <a:t>)</a:t>
              </a:r>
            </a:p>
          </p:txBody>
        </p:sp>
      </p:grpSp>
      <p:grpSp>
        <p:nvGrpSpPr>
          <p:cNvPr id="38" name="Agrupa 91">
            <a:extLst>
              <a:ext uri="{FF2B5EF4-FFF2-40B4-BE49-F238E27FC236}">
                <a16:creationId xmlns:a16="http://schemas.microsoft.com/office/drawing/2014/main" id="{2B6AA550-16EB-5925-E8D3-7B5FC2736949}"/>
              </a:ext>
            </a:extLst>
          </p:cNvPr>
          <p:cNvGrpSpPr/>
          <p:nvPr/>
        </p:nvGrpSpPr>
        <p:grpSpPr>
          <a:xfrm>
            <a:off x="9685021" y="1381192"/>
            <a:ext cx="2100580" cy="3673537"/>
            <a:chOff x="7263765" y="1035893"/>
            <a:chExt cx="1575435" cy="2755153"/>
          </a:xfrm>
        </p:grpSpPr>
        <p:sp>
          <p:nvSpPr>
            <p:cNvPr id="39" name="TextBox">
              <a:extLst>
                <a:ext uri="{FF2B5EF4-FFF2-40B4-BE49-F238E27FC236}">
                  <a16:creationId xmlns:a16="http://schemas.microsoft.com/office/drawing/2014/main" id="{B98F04F4-4152-10D4-172C-278386A41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3765" y="1035893"/>
              <a:ext cx="1575435" cy="261659"/>
            </a:xfrm>
            <a:prstGeom prst="rect">
              <a:avLst/>
            </a:prstGeom>
            <a:solidFill>
              <a:srgbClr val="00676C"/>
            </a:solidFill>
            <a:ln w="9525">
              <a:solidFill>
                <a:srgbClr val="00676C"/>
              </a:solidFill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 upright="1">
              <a:spAutoFit/>
            </a:bodyPr>
            <a:lstStyle>
              <a:defPPr>
                <a:defRPr lang="es-ES"/>
              </a:defPPr>
              <a:lvl1pPr algn="ctr" defTabSz="1219170" eaLnBrk="1" fontAlgn="auto" hangingPunct="1">
                <a:spcBef>
                  <a:spcPts val="1600"/>
                </a:spcBef>
                <a:spcAft>
                  <a:spcPts val="1600"/>
                </a:spcAft>
                <a:defRPr sz="1800" kern="0">
                  <a:solidFill>
                    <a:srgbClr val="FFFFFF"/>
                  </a:solidFill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/>
                <a:t>Academia</a:t>
              </a:r>
            </a:p>
          </p:txBody>
        </p:sp>
        <p:sp>
          <p:nvSpPr>
            <p:cNvPr id="40" name="TextBox">
              <a:extLst>
                <a:ext uri="{FF2B5EF4-FFF2-40B4-BE49-F238E27FC236}">
                  <a16:creationId xmlns:a16="http://schemas.microsoft.com/office/drawing/2014/main" id="{8AC80D45-BC1F-2C18-FDE7-C380CCE514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3765" y="1363020"/>
              <a:ext cx="1575435" cy="600309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 err="1"/>
                <a:t>Researchers</a:t>
              </a:r>
              <a:r>
                <a:rPr lang="es-ES" noProof="0" dirty="0"/>
                <a:t>, </a:t>
              </a:r>
              <a:r>
                <a:rPr lang="es-ES" noProof="0" dirty="0" err="1"/>
                <a:t>experts</a:t>
              </a:r>
              <a:r>
                <a:rPr lang="es-ES" noProof="0" dirty="0"/>
                <a:t>, </a:t>
              </a:r>
              <a:r>
                <a:rPr lang="es-ES" noProof="0" dirty="0" err="1"/>
                <a:t>advisors</a:t>
              </a:r>
              <a:br>
                <a:rPr lang="es-ES" noProof="0" dirty="0"/>
              </a:br>
              <a:r>
                <a:rPr lang="es-ES" noProof="0" dirty="0"/>
                <a:t>(</a:t>
              </a:r>
              <a:r>
                <a:rPr lang="es-ES" noProof="0" dirty="0" err="1"/>
                <a:t>acting</a:t>
              </a:r>
              <a:r>
                <a:rPr lang="es-ES" noProof="0" dirty="0"/>
                <a:t> as </a:t>
              </a:r>
              <a:r>
                <a:rPr lang="es-ES" noProof="0" dirty="0" err="1"/>
                <a:t>individuals</a:t>
              </a:r>
              <a:r>
                <a:rPr lang="es-ES" noProof="0" dirty="0"/>
                <a:t>)</a:t>
              </a:r>
            </a:p>
          </p:txBody>
        </p:sp>
        <p:sp>
          <p:nvSpPr>
            <p:cNvPr id="41" name="TextBox">
              <a:extLst>
                <a:ext uri="{FF2B5EF4-FFF2-40B4-BE49-F238E27FC236}">
                  <a16:creationId xmlns:a16="http://schemas.microsoft.com/office/drawing/2014/main" id="{D66E12BC-841F-4B5B-6B97-6D9A87322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3765" y="2028701"/>
              <a:ext cx="1575435" cy="769634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 err="1"/>
                <a:t>Academic</a:t>
              </a:r>
              <a:r>
                <a:rPr lang="es-ES" noProof="0" dirty="0"/>
                <a:t> </a:t>
              </a:r>
              <a:r>
                <a:rPr lang="es-ES" noProof="0" dirty="0" err="1"/>
                <a:t>observatories</a:t>
              </a:r>
              <a:r>
                <a:rPr lang="es-ES" noProof="0" dirty="0"/>
                <a:t>, </a:t>
              </a:r>
              <a:r>
                <a:rPr lang="es-ES" noProof="0" dirty="0" err="1"/>
                <a:t>research</a:t>
              </a:r>
              <a:r>
                <a:rPr lang="es-ES" noProof="0" dirty="0"/>
                <a:t> </a:t>
              </a:r>
              <a:r>
                <a:rPr lang="es-ES" noProof="0" dirty="0" err="1"/>
                <a:t>groups</a:t>
              </a:r>
              <a:r>
                <a:rPr lang="es-ES" noProof="0" dirty="0"/>
                <a:t> (</a:t>
              </a:r>
              <a:r>
                <a:rPr lang="es-ES" noProof="0" dirty="0" err="1"/>
                <a:t>organized</a:t>
              </a:r>
              <a:r>
                <a:rPr lang="es-ES" noProof="0" dirty="0"/>
                <a:t>/</a:t>
              </a:r>
              <a:r>
                <a:rPr lang="es-ES" noProof="0" dirty="0" err="1"/>
                <a:t>institutionalized</a:t>
              </a:r>
              <a:r>
                <a:rPr lang="es-ES" noProof="0" dirty="0"/>
                <a:t> </a:t>
              </a:r>
              <a:r>
                <a:rPr lang="es-ES" noProof="0" dirty="0" err="1"/>
                <a:t>experts</a:t>
              </a:r>
              <a:r>
                <a:rPr lang="es-ES" noProof="0" dirty="0"/>
                <a:t>)</a:t>
              </a:r>
            </a:p>
          </p:txBody>
        </p:sp>
        <p:sp>
          <p:nvSpPr>
            <p:cNvPr id="42" name="TextBox">
              <a:extLst>
                <a:ext uri="{FF2B5EF4-FFF2-40B4-BE49-F238E27FC236}">
                  <a16:creationId xmlns:a16="http://schemas.microsoft.com/office/drawing/2014/main" id="{829BA99D-1879-8C30-F282-E516DB708D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3765" y="2863659"/>
              <a:ext cx="1575435" cy="430983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 err="1"/>
                <a:t>Auditors</a:t>
              </a:r>
              <a:r>
                <a:rPr lang="es-ES" noProof="0" dirty="0"/>
                <a:t> (</a:t>
              </a:r>
              <a:r>
                <a:rPr lang="es-ES" noProof="0" dirty="0" err="1"/>
                <a:t>ethics</a:t>
              </a:r>
              <a:r>
                <a:rPr lang="es-ES" noProof="0" dirty="0"/>
                <a:t>, </a:t>
              </a:r>
              <a:r>
                <a:rPr lang="es-ES" noProof="0" dirty="0" err="1"/>
                <a:t>purpose</a:t>
              </a:r>
              <a:r>
                <a:rPr lang="es-ES" noProof="0" dirty="0"/>
                <a:t>)</a:t>
              </a:r>
            </a:p>
          </p:txBody>
        </p:sp>
        <p:sp>
          <p:nvSpPr>
            <p:cNvPr id="43" name="TextBox">
              <a:extLst>
                <a:ext uri="{FF2B5EF4-FFF2-40B4-BE49-F238E27FC236}">
                  <a16:creationId xmlns:a16="http://schemas.microsoft.com/office/drawing/2014/main" id="{481EBD3F-6A93-0AFB-E518-F94302409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3765" y="3360063"/>
              <a:ext cx="1574706" cy="430983"/>
            </a:xfrm>
            <a:prstGeom prst="rect">
              <a:avLst/>
            </a:prstGeom>
            <a:solidFill>
              <a:srgbClr val="DAF6EB"/>
            </a:solidFill>
            <a:ln w="9525">
              <a:solidFill>
                <a:srgbClr val="DAF6EB"/>
              </a:solidFill>
              <a:miter lim="800000"/>
              <a:headEnd/>
              <a:tailEnd/>
            </a:ln>
          </p:spPr>
          <p:txBody>
            <a:bodyPr rot="0" vert="horz" wrap="square" lIns="72000" tIns="60960" rIns="72000" bIns="60960" anchor="t" anchorCtr="0" upright="1">
              <a:noAutofit/>
            </a:bodyPr>
            <a:lstStyle>
              <a:defPPr>
                <a:defRPr lang="es-ES"/>
              </a:defPPr>
              <a:lvl1pPr>
                <a:spcBef>
                  <a:spcPts val="800"/>
                </a:spcBef>
                <a:spcAft>
                  <a:spcPts val="800"/>
                </a:spcAft>
                <a:defRPr sz="1400" cap="none"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ES" noProof="0" dirty="0" err="1"/>
                <a:t>Universities</a:t>
              </a:r>
              <a:r>
                <a:rPr lang="es-ES" noProof="0" dirty="0"/>
                <a:t> (</a:t>
              </a:r>
              <a:r>
                <a:rPr lang="es-ES" noProof="0" dirty="0" err="1"/>
                <a:t>learning</a:t>
              </a:r>
              <a:r>
                <a:rPr lang="es-ES" noProof="0" dirty="0"/>
                <a:t> </a:t>
              </a:r>
              <a:r>
                <a:rPr lang="es-ES" noProof="0" dirty="0" err="1"/>
                <a:t>inst.</a:t>
              </a:r>
              <a:r>
                <a:rPr lang="es-ES" noProof="0" dirty="0"/>
                <a:t>)</a:t>
              </a:r>
            </a:p>
          </p:txBody>
        </p:sp>
      </p:grpSp>
      <p:sp>
        <p:nvSpPr>
          <p:cNvPr id="45" name="Título 8">
            <a:extLst>
              <a:ext uri="{FF2B5EF4-FFF2-40B4-BE49-F238E27FC236}">
                <a16:creationId xmlns:a16="http://schemas.microsoft.com/office/drawing/2014/main" id="{035B2769-C787-E0EC-EEC8-8129BB9F0192}"/>
              </a:ext>
            </a:extLst>
          </p:cNvPr>
          <p:cNvSpPr txBox="1">
            <a:spLocks/>
          </p:cNvSpPr>
          <p:nvPr/>
        </p:nvSpPr>
        <p:spPr>
          <a:xfrm>
            <a:off x="407988" y="296862"/>
            <a:ext cx="8736012" cy="5762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noProof="0" dirty="0">
                <a:solidFill>
                  <a:schemeClr val="bg1"/>
                </a:solidFill>
                <a:latin typeface="Hanken Grotesk" panose="020B0604020202020204" charset="0"/>
              </a:rPr>
              <a:t>Mapa de actores en la contratación pública de 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1">
            <a:extLst>
              <a:ext uri="{FF2B5EF4-FFF2-40B4-BE49-F238E27FC236}">
                <a16:creationId xmlns:a16="http://schemas.microsoft.com/office/drawing/2014/main" id="{D9368410-A701-7E04-B03B-22BA1DDB76C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/>
              <a:t>Avatar usuari</a:t>
            </a:r>
            <a:endParaRPr lang="ca-ES" altLang="ca-ES" dirty="0"/>
          </a:p>
        </p:txBody>
      </p:sp>
      <p:pic>
        <p:nvPicPr>
          <p:cNvPr id="3" name="Picture 2" descr="GZHCH MACHINERY-GZHCH machinery">
            <a:extLst>
              <a:ext uri="{FF2B5EF4-FFF2-40B4-BE49-F238E27FC236}">
                <a16:creationId xmlns:a16="http://schemas.microsoft.com/office/drawing/2014/main" id="{5C108138-8950-A1BB-743C-A435348D8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262693"/>
            <a:ext cx="1695677" cy="15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CA1AA06-C46D-7576-B7F8-A612373FB6F7}"/>
              </a:ext>
            </a:extLst>
          </p:cNvPr>
          <p:cNvSpPr txBox="1"/>
          <p:nvPr/>
        </p:nvSpPr>
        <p:spPr>
          <a:xfrm>
            <a:off x="2349500" y="1262693"/>
            <a:ext cx="5040313" cy="1585457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buNone/>
            </a:pPr>
            <a:r>
              <a:rPr lang="ca-ES" sz="1800" b="1" dirty="0">
                <a:solidFill>
                  <a:srgbClr val="C00000"/>
                </a:solidFill>
                <a:latin typeface="Hanken Grotesk" panose="020B0604020202020204" charset="0"/>
                <a:ea typeface="Arial" panose="020B0604020202020204" pitchFamily="34" charset="0"/>
              </a:rPr>
              <a:t>Bio</a:t>
            </a:r>
            <a:endParaRPr lang="ca-ES" sz="2000" b="1" dirty="0">
              <a:solidFill>
                <a:srgbClr val="C00000"/>
              </a:solidFill>
              <a:latin typeface="Hanken Grotesk" panose="020B060402020202020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buNone/>
            </a:pPr>
            <a:r>
              <a:rPr lang="es-ES" sz="2000" dirty="0">
                <a:latin typeface="Hanken Grotesk" panose="020B0604020202020204" charset="0"/>
                <a:ea typeface="Arial" panose="020B0604020202020204" pitchFamily="34" charset="0"/>
              </a:rPr>
              <a:t>Hombre, pasada la cincuentena</a:t>
            </a:r>
          </a:p>
          <a:p>
            <a:pPr>
              <a:lnSpc>
                <a:spcPct val="115000"/>
              </a:lnSpc>
              <a:buNone/>
            </a:pPr>
            <a:r>
              <a:rPr lang="es-ES" sz="2000" dirty="0">
                <a:latin typeface="Hanken Grotesk" panose="020B0604020202020204" charset="0"/>
                <a:ea typeface="Arial" panose="020B0604020202020204" pitchFamily="34" charset="0"/>
              </a:rPr>
              <a:t>Trabajo de oficina, hábitos sedentarios</a:t>
            </a:r>
          </a:p>
          <a:p>
            <a:pPr>
              <a:lnSpc>
                <a:spcPct val="115000"/>
              </a:lnSpc>
              <a:buNone/>
            </a:pPr>
            <a:r>
              <a:rPr lang="es-ES" sz="2000" dirty="0">
                <a:latin typeface="Hanken Grotesk" panose="020B0604020202020204" charset="0"/>
                <a:ea typeface="Arial" panose="020B0604020202020204" pitchFamily="34" charset="0"/>
              </a:rPr>
              <a:t>Casado con hijos preadolescentes</a:t>
            </a:r>
            <a:endParaRPr lang="ca-ES" sz="2000" dirty="0">
              <a:latin typeface="Hanken Grotesk" panose="020B0604020202020204" charset="0"/>
              <a:ea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D510FF5-C22A-60E9-EF24-9E42C9DFCC0A}"/>
              </a:ext>
            </a:extLst>
          </p:cNvPr>
          <p:cNvSpPr txBox="1"/>
          <p:nvPr/>
        </p:nvSpPr>
        <p:spPr>
          <a:xfrm>
            <a:off x="407988" y="3194050"/>
            <a:ext cx="6981825" cy="3225498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buNone/>
            </a:pPr>
            <a:r>
              <a:rPr lang="ca-ES" sz="1800" b="1" dirty="0">
                <a:solidFill>
                  <a:srgbClr val="C00000"/>
                </a:solidFill>
                <a:latin typeface="Hanken Grotesk" panose="020B0604020202020204" charset="0"/>
                <a:ea typeface="Arial" panose="020B0604020202020204" pitchFamily="34" charset="0"/>
              </a:rPr>
              <a:t>Perfil</a:t>
            </a:r>
            <a:endParaRPr lang="ca-ES" sz="2000" b="1" dirty="0">
              <a:solidFill>
                <a:srgbClr val="C00000"/>
              </a:solidFill>
              <a:latin typeface="Hanken Grotesk" panose="020B060402020202020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buNone/>
            </a:pPr>
            <a:r>
              <a:rPr lang="es-ES" sz="2000" dirty="0">
                <a:latin typeface="Hanken Grotesk" panose="020B0604020202020204" charset="0"/>
                <a:ea typeface="Arial" panose="020B0604020202020204" pitchFamily="34" charset="0"/>
              </a:rPr>
              <a:t>Con recursos culturales, educativos e informativos</a:t>
            </a:r>
          </a:p>
          <a:p>
            <a:pPr>
              <a:lnSpc>
                <a:spcPct val="115000"/>
              </a:lnSpc>
              <a:buNone/>
            </a:pPr>
            <a:r>
              <a:rPr lang="es-ES" sz="2000" dirty="0">
                <a:latin typeface="Hanken Grotesk" panose="020B0604020202020204" charset="0"/>
                <a:ea typeface="Arial" panose="020B0604020202020204" pitchFamily="34" charset="0"/>
              </a:rPr>
              <a:t>Familia extensa a distancia, puede confiar sólo puntualmente</a:t>
            </a:r>
          </a:p>
          <a:p>
            <a:pPr>
              <a:lnSpc>
                <a:spcPct val="115000"/>
              </a:lnSpc>
              <a:buNone/>
            </a:pPr>
            <a:r>
              <a:rPr lang="es-ES" sz="2000" dirty="0">
                <a:latin typeface="Hanken Grotesk" panose="020B0604020202020204" charset="0"/>
                <a:ea typeface="Arial" panose="020B0604020202020204" pitchFamily="34" charset="0"/>
              </a:rPr>
              <a:t>Poca red social, se ha mudado recientemente, vida dedicada a familia e hijos</a:t>
            </a:r>
          </a:p>
          <a:p>
            <a:pPr>
              <a:lnSpc>
                <a:spcPct val="115000"/>
              </a:lnSpc>
              <a:buNone/>
            </a:pPr>
            <a:r>
              <a:rPr lang="es-ES" sz="2000" dirty="0">
                <a:latin typeface="Hanken Grotesk" panose="020B0604020202020204" charset="0"/>
                <a:ea typeface="Arial" panose="020B0604020202020204" pitchFamily="34" charset="0"/>
              </a:rPr>
              <a:t>Se interesa por los de casa</a:t>
            </a:r>
          </a:p>
          <a:p>
            <a:pPr>
              <a:lnSpc>
                <a:spcPct val="115000"/>
              </a:lnSpc>
              <a:buNone/>
            </a:pPr>
            <a:r>
              <a:rPr lang="es-ES" sz="2000" dirty="0">
                <a:latin typeface="Hanken Grotesk" panose="020B0604020202020204" charset="0"/>
                <a:ea typeface="Arial" panose="020B0604020202020204" pitchFamily="34" charset="0"/>
              </a:rPr>
              <a:t>Zona urbana, pero le gusta la naturaleza</a:t>
            </a:r>
          </a:p>
          <a:p>
            <a:pPr>
              <a:lnSpc>
                <a:spcPct val="115000"/>
              </a:lnSpc>
              <a:buNone/>
            </a:pPr>
            <a:r>
              <a:rPr lang="es-ES" sz="2000" dirty="0">
                <a:latin typeface="Hanken Grotesk" panose="020B0604020202020204" charset="0"/>
                <a:ea typeface="Arial" panose="020B0604020202020204" pitchFamily="34" charset="0"/>
              </a:rPr>
              <a:t>Preferiría entornos más saludables (contaminación, estrés)</a:t>
            </a:r>
            <a:endParaRPr lang="ca-ES" sz="2000" dirty="0">
              <a:latin typeface="Hanken Grotesk" panose="020B0604020202020204" charset="0"/>
              <a:ea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31D01E-0996-0D53-F069-457F75929C4D}"/>
              </a:ext>
            </a:extLst>
          </p:cNvPr>
          <p:cNvSpPr txBox="1"/>
          <p:nvPr/>
        </p:nvSpPr>
        <p:spPr>
          <a:xfrm>
            <a:off x="7594214" y="3194050"/>
            <a:ext cx="4312036" cy="3225498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buNone/>
            </a:pPr>
            <a:r>
              <a:rPr lang="ca-ES" sz="1800" b="1" dirty="0">
                <a:solidFill>
                  <a:srgbClr val="C00000"/>
                </a:solidFill>
                <a:latin typeface="Hanken Grotesk" panose="020B0604020202020204" charset="0"/>
                <a:ea typeface="Arial" panose="020B0604020202020204" pitchFamily="34" charset="0"/>
              </a:rPr>
              <a:t>Salud</a:t>
            </a:r>
            <a:endParaRPr lang="ca-ES" sz="2000" b="1" dirty="0">
              <a:solidFill>
                <a:srgbClr val="C00000"/>
              </a:solidFill>
              <a:latin typeface="Hanken Grotesk" panose="020B060402020202020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buNone/>
            </a:pPr>
            <a:r>
              <a:rPr lang="es-ES" sz="2000" dirty="0">
                <a:latin typeface="Hanken Grotesk" panose="020B0604020202020204" charset="0"/>
                <a:ea typeface="Arial" panose="020B0604020202020204" pitchFamily="34" charset="0"/>
              </a:rPr>
              <a:t>Percepción de buena salud</a:t>
            </a:r>
          </a:p>
          <a:p>
            <a:pPr>
              <a:lnSpc>
                <a:spcPct val="115000"/>
              </a:lnSpc>
              <a:buNone/>
            </a:pPr>
            <a:r>
              <a:rPr lang="es-ES" sz="2000" dirty="0">
                <a:latin typeface="Hanken Grotesk" panose="020B0604020202020204" charset="0"/>
                <a:ea typeface="Arial" panose="020B0604020202020204" pitchFamily="34" charset="0"/>
              </a:rPr>
              <a:t>Hábitos sedentarios</a:t>
            </a:r>
          </a:p>
          <a:p>
            <a:pPr>
              <a:lnSpc>
                <a:spcPct val="115000"/>
              </a:lnSpc>
              <a:buNone/>
            </a:pPr>
            <a:r>
              <a:rPr lang="es-ES" sz="2000" dirty="0">
                <a:latin typeface="Hanken Grotesk" panose="020B0604020202020204" charset="0"/>
                <a:ea typeface="Arial" panose="020B0604020202020204" pitchFamily="34" charset="0"/>
              </a:rPr>
              <a:t>No demasiado deportista</a:t>
            </a:r>
          </a:p>
          <a:p>
            <a:pPr>
              <a:lnSpc>
                <a:spcPct val="115000"/>
              </a:lnSpc>
              <a:buNone/>
            </a:pPr>
            <a:r>
              <a:rPr lang="es-ES" sz="2000" dirty="0">
                <a:latin typeface="Hanken Grotesk" panose="020B0604020202020204" charset="0"/>
                <a:ea typeface="Arial" panose="020B0604020202020204" pitchFamily="34" charset="0"/>
              </a:rPr>
              <a:t>Sin embargo se mira con la salud y bienestar</a:t>
            </a:r>
          </a:p>
          <a:p>
            <a:pPr>
              <a:lnSpc>
                <a:spcPct val="115000"/>
              </a:lnSpc>
              <a:buNone/>
            </a:pPr>
            <a:r>
              <a:rPr lang="es-ES" sz="2000" dirty="0">
                <a:latin typeface="Hanken Grotesk" panose="020B0604020202020204" charset="0"/>
                <a:ea typeface="Arial" panose="020B0604020202020204" pitchFamily="34" charset="0"/>
              </a:rPr>
              <a:t>Empieza a empeñar la edad</a:t>
            </a:r>
            <a:endParaRPr lang="ca-ES" sz="2000" dirty="0">
              <a:latin typeface="Hanken Grotesk" panose="020B0604020202020204" charset="0"/>
              <a:ea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D068BD-1CA3-1540-67E5-DB132981AC25}"/>
              </a:ext>
            </a:extLst>
          </p:cNvPr>
          <p:cNvSpPr txBox="1"/>
          <p:nvPr/>
        </p:nvSpPr>
        <p:spPr>
          <a:xfrm>
            <a:off x="7594214" y="1262693"/>
            <a:ext cx="4312036" cy="1585457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buNone/>
            </a:pPr>
            <a:r>
              <a:rPr lang="ca-ES" sz="1800" b="1" dirty="0">
                <a:solidFill>
                  <a:srgbClr val="C00000"/>
                </a:solidFill>
                <a:latin typeface="Hanken Grotesk" panose="020B0604020202020204" charset="0"/>
                <a:ea typeface="Arial" panose="020B0604020202020204" pitchFamily="34" charset="0"/>
              </a:rPr>
              <a:t>Economia</a:t>
            </a:r>
            <a:endParaRPr lang="ca-ES" sz="2000" b="1" dirty="0">
              <a:solidFill>
                <a:srgbClr val="C00000"/>
              </a:solidFill>
              <a:latin typeface="Hanken Grotesk" panose="020B060402020202020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buNone/>
            </a:pPr>
            <a:r>
              <a:rPr lang="es-ES" sz="2000" dirty="0">
                <a:latin typeface="Hanken Grotesk" panose="020B0604020202020204" charset="0"/>
                <a:ea typeface="Arial" panose="020B0604020202020204" pitchFamily="34" charset="0"/>
              </a:rPr>
              <a:t>Nivel socioeconómico medio</a:t>
            </a:r>
          </a:p>
          <a:p>
            <a:pPr>
              <a:lnSpc>
                <a:spcPct val="115000"/>
              </a:lnSpc>
              <a:buNone/>
            </a:pPr>
            <a:r>
              <a:rPr lang="es-ES" sz="2000" dirty="0">
                <a:latin typeface="Hanken Grotesk" panose="020B0604020202020204" charset="0"/>
                <a:ea typeface="Arial" panose="020B0604020202020204" pitchFamily="34" charset="0"/>
              </a:rPr>
              <a:t>Situación sin problemas pero frágil</a:t>
            </a:r>
            <a:endParaRPr lang="ca-ES" sz="2000" dirty="0">
              <a:latin typeface="Hanken Grotesk" panose="020B0604020202020204" charset="0"/>
              <a:ea typeface="Arial" panose="020B0604020202020204" pitchFamily="34" charset="0"/>
            </a:endParaRPr>
          </a:p>
        </p:txBody>
      </p:sp>
      <p:sp>
        <p:nvSpPr>
          <p:cNvPr id="8" name="Título 8">
            <a:extLst>
              <a:ext uri="{FF2B5EF4-FFF2-40B4-BE49-F238E27FC236}">
                <a16:creationId xmlns:a16="http://schemas.microsoft.com/office/drawing/2014/main" id="{8EF69604-3942-602B-3089-F3E9342A00FF}"/>
              </a:ext>
            </a:extLst>
          </p:cNvPr>
          <p:cNvSpPr txBox="1">
            <a:spLocks/>
          </p:cNvSpPr>
          <p:nvPr/>
        </p:nvSpPr>
        <p:spPr>
          <a:xfrm>
            <a:off x="407988" y="296862"/>
            <a:ext cx="8736012" cy="5762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noProof="0">
                <a:solidFill>
                  <a:schemeClr val="bg1"/>
                </a:solidFill>
                <a:latin typeface="Hanken Grotesk" panose="020B0604020202020204" charset="0"/>
              </a:rPr>
              <a:t>Ficha del actor en el Mapa de Salud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>
          <a:extLst>
            <a:ext uri="{FF2B5EF4-FFF2-40B4-BE49-F238E27FC236}">
              <a16:creationId xmlns:a16="http://schemas.microsoft.com/office/drawing/2014/main" id="{488135C7-BECA-19C3-C6DB-3FFBF90C8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1">
            <a:extLst>
              <a:ext uri="{FF2B5EF4-FFF2-40B4-BE49-F238E27FC236}">
                <a16:creationId xmlns:a16="http://schemas.microsoft.com/office/drawing/2014/main" id="{B2BBC284-8FDF-0E6B-A8FA-91D951DE03F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/>
              <a:t>Avatar usuari</a:t>
            </a:r>
            <a:endParaRPr lang="ca-ES" altLang="ca-ES" dirty="0"/>
          </a:p>
        </p:txBody>
      </p:sp>
      <p:sp>
        <p:nvSpPr>
          <p:cNvPr id="8" name="Título 8">
            <a:extLst>
              <a:ext uri="{FF2B5EF4-FFF2-40B4-BE49-F238E27FC236}">
                <a16:creationId xmlns:a16="http://schemas.microsoft.com/office/drawing/2014/main" id="{C9221E0B-68EA-CEE3-1D7A-817636E5948C}"/>
              </a:ext>
            </a:extLst>
          </p:cNvPr>
          <p:cNvSpPr txBox="1">
            <a:spLocks/>
          </p:cNvSpPr>
          <p:nvPr/>
        </p:nvSpPr>
        <p:spPr>
          <a:xfrm>
            <a:off x="407988" y="296862"/>
            <a:ext cx="8736012" cy="5762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noProof="0" dirty="0">
                <a:solidFill>
                  <a:schemeClr val="bg1"/>
                </a:solidFill>
                <a:latin typeface="Hanken Grotesk" panose="020B0604020202020204" charset="0"/>
              </a:rPr>
              <a:t>Ciclo de vida del ciudadano en el Mapa de Salud</a:t>
            </a:r>
          </a:p>
        </p:txBody>
      </p:sp>
      <p:sp>
        <p:nvSpPr>
          <p:cNvPr id="9" name="Oval 26">
            <a:extLst>
              <a:ext uri="{FF2B5EF4-FFF2-40B4-BE49-F238E27FC236}">
                <a16:creationId xmlns:a16="http://schemas.microsoft.com/office/drawing/2014/main" id="{9DE5D66E-4ED9-9D02-9C22-7CFEE50EE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927" y="1643093"/>
            <a:ext cx="2264530" cy="728307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800" b="1" noProof="0" dirty="0">
                <a:solidFill>
                  <a:schemeClr val="bg1"/>
                </a:solidFill>
                <a:latin typeface="Hanken Grotesk" panose="020B0604020202020204" charset="0"/>
              </a:rPr>
              <a:t>En casa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31B3699-660C-FADD-FB6C-85CE40334151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 bwMode="auto">
          <a:xfrm>
            <a:off x="5668457" y="2007247"/>
            <a:ext cx="750573" cy="0"/>
          </a:xfrm>
          <a:prstGeom prst="straightConnector1">
            <a:avLst/>
          </a:prstGeom>
          <a:solidFill>
            <a:schemeClr val="bg1"/>
          </a:solidFill>
          <a:ln w="47625">
            <a:solidFill>
              <a:srgbClr val="00676C"/>
            </a:solidFill>
            <a:miter lim="800000"/>
            <a:headEnd/>
            <a:tailEnd type="triangle"/>
          </a:ln>
        </p:spPr>
      </p:cxnSp>
      <p:sp>
        <p:nvSpPr>
          <p:cNvPr id="11" name="Oval 26">
            <a:extLst>
              <a:ext uri="{FF2B5EF4-FFF2-40B4-BE49-F238E27FC236}">
                <a16:creationId xmlns:a16="http://schemas.microsoft.com/office/drawing/2014/main" id="{DC10CFD2-4C5A-C3E7-B199-54DE58F0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030" y="1643093"/>
            <a:ext cx="2264530" cy="728307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800" b="1" noProof="0" dirty="0">
                <a:solidFill>
                  <a:schemeClr val="bg1"/>
                </a:solidFill>
                <a:latin typeface="Hanken Grotesk" panose="020B0604020202020204" charset="0"/>
              </a:rPr>
              <a:t>En el trabajo</a:t>
            </a:r>
          </a:p>
        </p:txBody>
      </p:sp>
      <p:sp>
        <p:nvSpPr>
          <p:cNvPr id="12" name="Oval 26">
            <a:extLst>
              <a:ext uri="{FF2B5EF4-FFF2-40B4-BE49-F238E27FC236}">
                <a16:creationId xmlns:a16="http://schemas.microsoft.com/office/drawing/2014/main" id="{E7522960-07F0-3B7A-8804-452BBA30E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34" y="1643093"/>
            <a:ext cx="2264530" cy="728307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800" b="1" noProof="0" dirty="0">
                <a:solidFill>
                  <a:schemeClr val="bg1"/>
                </a:solidFill>
                <a:latin typeface="Hanken Grotesk" panose="020B0604020202020204" charset="0"/>
              </a:rPr>
              <a:t>Con los míos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FE1BE65-3C3E-B1EE-C80C-638EE60E845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 bwMode="auto">
          <a:xfrm>
            <a:off x="8683560" y="2007247"/>
            <a:ext cx="750574" cy="0"/>
          </a:xfrm>
          <a:prstGeom prst="straightConnector1">
            <a:avLst/>
          </a:prstGeom>
          <a:solidFill>
            <a:schemeClr val="bg1"/>
          </a:solidFill>
          <a:ln w="47625">
            <a:solidFill>
              <a:srgbClr val="00676C"/>
            </a:solidFill>
            <a:miter lim="800000"/>
            <a:headEnd/>
            <a:tailEnd type="triangle"/>
          </a:ln>
        </p:spPr>
      </p:cxnSp>
      <p:sp>
        <p:nvSpPr>
          <p:cNvPr id="14" name="Oval 26">
            <a:extLst>
              <a:ext uri="{FF2B5EF4-FFF2-40B4-BE49-F238E27FC236}">
                <a16:creationId xmlns:a16="http://schemas.microsoft.com/office/drawing/2014/main" id="{A346CE42-E8F4-9F58-6816-CA0533E92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24" y="2430408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200" dirty="0">
                <a:solidFill>
                  <a:srgbClr val="00676C"/>
                </a:solidFill>
                <a:latin typeface="Hanken Grotesk" panose="020B0604020202020204" charset="0"/>
              </a:rPr>
              <a:t>Me encuentro bien</a:t>
            </a:r>
          </a:p>
          <a:p>
            <a:pPr algn="ctr"/>
            <a:r>
              <a:rPr lang="es-ES" sz="1200" dirty="0">
                <a:solidFill>
                  <a:srgbClr val="00676C"/>
                </a:solidFill>
                <a:latin typeface="Hanken Grotesk" panose="020B0604020202020204" charset="0"/>
              </a:rPr>
              <a:t>Pero he pasado la cincuentena</a:t>
            </a:r>
            <a:endParaRPr lang="es-ES" sz="1200" noProof="0" dirty="0">
              <a:solidFill>
                <a:srgbClr val="00676C"/>
              </a:solidFill>
              <a:latin typeface="Hanken Grotesk" panose="020B0604020202020204" charset="0"/>
            </a:endParaRPr>
          </a:p>
        </p:txBody>
      </p:sp>
      <p:sp>
        <p:nvSpPr>
          <p:cNvPr id="15" name="Oval 26">
            <a:extLst>
              <a:ext uri="{FF2B5EF4-FFF2-40B4-BE49-F238E27FC236}">
                <a16:creationId xmlns:a16="http://schemas.microsoft.com/office/drawing/2014/main" id="{9F4D0007-77F1-910A-D349-F3B6CD2F0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24" y="3365316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200" noProof="0" dirty="0">
                <a:solidFill>
                  <a:srgbClr val="00676C"/>
                </a:solidFill>
                <a:latin typeface="Hanken Grotesk" panose="020B0604020202020204" charset="0"/>
              </a:rPr>
              <a:t>¿Cómo bien?</a:t>
            </a:r>
          </a:p>
        </p:txBody>
      </p:sp>
      <p:sp>
        <p:nvSpPr>
          <p:cNvPr id="16" name="Oval 26">
            <a:extLst>
              <a:ext uri="{FF2B5EF4-FFF2-40B4-BE49-F238E27FC236}">
                <a16:creationId xmlns:a16="http://schemas.microsoft.com/office/drawing/2014/main" id="{E8CFE5C5-9944-832E-7EAF-E91C93322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927" y="2430408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200" dirty="0">
                <a:solidFill>
                  <a:srgbClr val="00676C"/>
                </a:solidFill>
                <a:latin typeface="Hanken Grotesk" panose="020B0604020202020204" charset="0"/>
              </a:rPr>
              <a:t>Vivo en zona urbana, con contaminación y estrés; preferiría entornos más saludables</a:t>
            </a:r>
            <a:endParaRPr lang="es-ES" sz="1200" noProof="0" dirty="0">
              <a:solidFill>
                <a:srgbClr val="00676C"/>
              </a:solidFill>
              <a:latin typeface="Hanken Grotesk" panose="020B0604020202020204" charset="0"/>
            </a:endParaRPr>
          </a:p>
        </p:txBody>
      </p:sp>
      <p:sp>
        <p:nvSpPr>
          <p:cNvPr id="17" name="Oval 26">
            <a:extLst>
              <a:ext uri="{FF2B5EF4-FFF2-40B4-BE49-F238E27FC236}">
                <a16:creationId xmlns:a16="http://schemas.microsoft.com/office/drawing/2014/main" id="{192E7291-0D69-65C4-1CDA-63933E049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030" y="2430408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200" noProof="0" dirty="0">
                <a:solidFill>
                  <a:srgbClr val="00676C"/>
                </a:solidFill>
                <a:latin typeface="Hanken Grotesk" panose="020B0604020202020204" charset="0"/>
              </a:rPr>
              <a:t>Tengo estrés en el trabajo</a:t>
            </a:r>
          </a:p>
          <a:p>
            <a:pPr algn="ctr"/>
            <a:r>
              <a:rPr lang="es-ES" sz="1200" noProof="0" dirty="0">
                <a:solidFill>
                  <a:srgbClr val="00676C"/>
                </a:solidFill>
                <a:latin typeface="Hanken Grotesk" panose="020B0604020202020204" charset="0"/>
              </a:rPr>
              <a:t>En general, no me siento bien allí</a:t>
            </a:r>
          </a:p>
        </p:txBody>
      </p:sp>
      <p:sp>
        <p:nvSpPr>
          <p:cNvPr id="18" name="Oval 26">
            <a:extLst>
              <a:ext uri="{FF2B5EF4-FFF2-40B4-BE49-F238E27FC236}">
                <a16:creationId xmlns:a16="http://schemas.microsoft.com/office/drawing/2014/main" id="{9DA9DB54-C4A7-65F5-6FF6-E15BEC2ED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030" y="3365316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200" dirty="0">
                <a:solidFill>
                  <a:srgbClr val="00676C"/>
                </a:solidFill>
                <a:latin typeface="Hanken Grotesk" panose="020B0604020202020204" charset="0"/>
              </a:rPr>
              <a:t>En el trabajo me han hecho la revisión médica: ¿y ahora qué?</a:t>
            </a:r>
            <a:endParaRPr lang="es-ES" sz="1200" noProof="0" dirty="0">
              <a:solidFill>
                <a:srgbClr val="00676C"/>
              </a:solidFill>
              <a:latin typeface="Hanken Grotesk" panose="020B0604020202020204" charset="0"/>
            </a:endParaRPr>
          </a:p>
        </p:txBody>
      </p:sp>
      <p:sp>
        <p:nvSpPr>
          <p:cNvPr id="19" name="Oval 26">
            <a:extLst>
              <a:ext uri="{FF2B5EF4-FFF2-40B4-BE49-F238E27FC236}">
                <a16:creationId xmlns:a16="http://schemas.microsoft.com/office/drawing/2014/main" id="{31F54E16-16E5-37A2-E9F1-825846FB3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34" y="2430408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200" noProof="0" dirty="0">
                <a:solidFill>
                  <a:srgbClr val="00676C"/>
                </a:solidFill>
                <a:latin typeface="Hanken Grotesk" panose="020B0604020202020204" charset="0"/>
              </a:rPr>
              <a:t>¿Cuido bien a mis hijos?</a:t>
            </a:r>
          </a:p>
        </p:txBody>
      </p:sp>
      <p:sp>
        <p:nvSpPr>
          <p:cNvPr id="20" name="Oval 26">
            <a:extLst>
              <a:ext uri="{FF2B5EF4-FFF2-40B4-BE49-F238E27FC236}">
                <a16:creationId xmlns:a16="http://schemas.microsoft.com/office/drawing/2014/main" id="{DBC89D1A-AA58-6D06-BE49-51D5EEB10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34" y="3365316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200" noProof="0" dirty="0">
                <a:solidFill>
                  <a:srgbClr val="00676C"/>
                </a:solidFill>
                <a:latin typeface="Hanken Grotesk" panose="020B0604020202020204" charset="0"/>
              </a:rPr>
              <a:t>Mis padres envejecen y necesitan más apoyo diario</a:t>
            </a:r>
          </a:p>
        </p:txBody>
      </p:sp>
      <p:sp>
        <p:nvSpPr>
          <p:cNvPr id="21" name="Oval 26">
            <a:extLst>
              <a:ext uri="{FF2B5EF4-FFF2-40B4-BE49-F238E27FC236}">
                <a16:creationId xmlns:a16="http://schemas.microsoft.com/office/drawing/2014/main" id="{609E3F38-29DE-B9CC-0D78-EEA1CFBA1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927" y="3365316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200" dirty="0">
                <a:solidFill>
                  <a:srgbClr val="00676C"/>
                </a:solidFill>
                <a:latin typeface="Hanken Grotesk" panose="020B0604020202020204" charset="0"/>
              </a:rPr>
              <a:t>Mi situación económica es estable pero frágil; cualquier imprevisto puede desestabilizarme</a:t>
            </a:r>
            <a:endParaRPr lang="es-ES" sz="1200" noProof="0" dirty="0">
              <a:solidFill>
                <a:srgbClr val="00676C"/>
              </a:solidFill>
              <a:latin typeface="Hanken Grotesk" panose="020B0604020202020204" charset="0"/>
            </a:endParaRPr>
          </a:p>
        </p:txBody>
      </p:sp>
      <p:sp>
        <p:nvSpPr>
          <p:cNvPr id="22" name="Oval 26">
            <a:extLst>
              <a:ext uri="{FF2B5EF4-FFF2-40B4-BE49-F238E27FC236}">
                <a16:creationId xmlns:a16="http://schemas.microsoft.com/office/drawing/2014/main" id="{E5E83819-462D-52BE-89DD-942D9297F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24" y="4300224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200" dirty="0">
                <a:solidFill>
                  <a:srgbClr val="00676C"/>
                </a:solidFill>
                <a:latin typeface="Hanken Grotesk" panose="020B0604020202020204" charset="0"/>
              </a:rPr>
              <a:t>Tengo interés cultural y educativo, pero a menudo me falta energía y tiempo</a:t>
            </a:r>
            <a:endParaRPr lang="es-ES" sz="1200" noProof="0" dirty="0">
              <a:solidFill>
                <a:srgbClr val="00676C"/>
              </a:solidFill>
              <a:latin typeface="Hanken Grotesk" panose="020B0604020202020204" charset="0"/>
            </a:endParaRPr>
          </a:p>
        </p:txBody>
      </p:sp>
      <p:sp>
        <p:nvSpPr>
          <p:cNvPr id="23" name="Oval 26">
            <a:extLst>
              <a:ext uri="{FF2B5EF4-FFF2-40B4-BE49-F238E27FC236}">
                <a16:creationId xmlns:a16="http://schemas.microsoft.com/office/drawing/2014/main" id="{ED16856E-9A62-0C77-95B3-EEDBAC56D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24" y="5235132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200" dirty="0">
                <a:solidFill>
                  <a:srgbClr val="00676C"/>
                </a:solidFill>
                <a:latin typeface="Hanken Grotesk" panose="020B0604020202020204" charset="0"/>
              </a:rPr>
              <a:t>Me preocupa mantenerme activo mentalmente y aprender cosas nuevas a mi edad</a:t>
            </a:r>
            <a:endParaRPr lang="es-ES" sz="1200" noProof="0" dirty="0">
              <a:solidFill>
                <a:srgbClr val="00676C"/>
              </a:solidFill>
              <a:latin typeface="Hanken Grotesk" panose="020B0604020202020204" charset="0"/>
            </a:endParaRPr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id="{D277CC83-52CF-A638-B84F-51BB9EB6A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34" y="4300224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200" noProof="0" dirty="0">
                <a:solidFill>
                  <a:srgbClr val="00676C"/>
                </a:solidFill>
                <a:latin typeface="Hanken Grotesk" panose="020B0604020202020204" charset="0"/>
              </a:rPr>
              <a:t>Me siento en una red social reducida y poca participación comunitaria</a:t>
            </a:r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B5C315A6-FFBC-FABF-E923-044F60C9F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34" y="5235132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200" noProof="0" dirty="0">
                <a:solidFill>
                  <a:srgbClr val="00676C"/>
                </a:solidFill>
                <a:latin typeface="Hanken Grotesk" panose="020B0604020202020204" charset="0"/>
              </a:rPr>
              <a:t>Tengo compañeros, amigos y familiares de orígenes e identidades diversas</a:t>
            </a:r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F65C8CF4-E592-D709-11C2-E226BC4B0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927" y="4300224"/>
            <a:ext cx="2264530" cy="875900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200" dirty="0">
                <a:solidFill>
                  <a:srgbClr val="00676C"/>
                </a:solidFill>
                <a:latin typeface="Hanken Grotesk" panose="020B0604020202020204" charset="0"/>
              </a:rPr>
              <a:t>Un desastre natural, una pandemia o una crisis social afecta a mi familia y la comunidad</a:t>
            </a:r>
            <a:endParaRPr lang="es-ES" sz="1200" noProof="0" dirty="0">
              <a:solidFill>
                <a:srgbClr val="00676C"/>
              </a:solidFill>
              <a:latin typeface="Hanken Grotesk" panose="020B060402020202020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677226D-B03B-3EA2-1ADE-5361C2B1A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24" y="1643093"/>
            <a:ext cx="2264530" cy="728307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800" b="1" noProof="0" dirty="0">
                <a:solidFill>
                  <a:schemeClr val="bg1"/>
                </a:solidFill>
                <a:latin typeface="Hanken Grotesk" panose="020B0604020202020204" charset="0"/>
              </a:rPr>
              <a:t>Conmigo mismo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5E84CEF5-07B4-1C51-339B-06AB68F7E183}"/>
              </a:ext>
            </a:extLst>
          </p:cNvPr>
          <p:cNvCxnSpPr>
            <a:cxnSpLocks/>
            <a:stCxn id="27" idx="3"/>
            <a:endCxn id="9" idx="1"/>
          </p:cNvCxnSpPr>
          <p:nvPr/>
        </p:nvCxnSpPr>
        <p:spPr bwMode="auto">
          <a:xfrm>
            <a:off x="2653354" y="2007247"/>
            <a:ext cx="750573" cy="0"/>
          </a:xfrm>
          <a:prstGeom prst="straightConnector1">
            <a:avLst/>
          </a:prstGeom>
          <a:solidFill>
            <a:schemeClr val="bg1"/>
          </a:solidFill>
          <a:ln w="47625">
            <a:solidFill>
              <a:srgbClr val="00676C"/>
            </a:solidFill>
            <a:miter lim="800000"/>
            <a:headEnd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1908122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4C0B0FE9-532D-79FB-2617-CEC3DE893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66398db88_0_7">
            <a:extLst>
              <a:ext uri="{FF2B5EF4-FFF2-40B4-BE49-F238E27FC236}">
                <a16:creationId xmlns:a16="http://schemas.microsoft.com/office/drawing/2014/main" id="{00FCAD19-DBA0-5CBB-0854-CD2443DF6B53}"/>
              </a:ext>
            </a:extLst>
          </p:cNvPr>
          <p:cNvSpPr txBox="1"/>
          <p:nvPr/>
        </p:nvSpPr>
        <p:spPr>
          <a:xfrm>
            <a:off x="638175" y="2270125"/>
            <a:ext cx="10966449" cy="2735508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a-ES" sz="3600" b="1" dirty="0">
                <a:solidFill>
                  <a:srgbClr val="20124D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Taller: El Mapa de Actores</a:t>
            </a:r>
            <a:endParaRPr dirty="0">
              <a:solidFill>
                <a:srgbClr val="2012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3280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3230</Words>
  <Application>Microsoft Office PowerPoint</Application>
  <PresentationFormat>Panorámica</PresentationFormat>
  <Paragraphs>571</Paragraphs>
  <Slides>28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Arial Narrow</vt:lpstr>
      <vt:lpstr>Wingdings</vt:lpstr>
      <vt:lpstr>Times New Roman</vt:lpstr>
      <vt:lpstr>Hanken Grotesk</vt:lpstr>
      <vt:lpstr>Calibri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El mapa de actores en las Elecciones COVID19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Mapa dinámico de actuaciones sistémicas (PESTELds)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fortalecer la colaboración estratégica entre los territorios y las universidades. Metodologías y herramientas de gestión</dc:title>
  <dc:creator>Ismael Peña-López</dc:creator>
  <cp:lastModifiedBy>Ismael Peña-López</cp:lastModifiedBy>
  <cp:revision>1</cp:revision>
  <dcterms:created xsi:type="dcterms:W3CDTF">2020-10-26T15:46:29Z</dcterms:created>
  <dcterms:modified xsi:type="dcterms:W3CDTF">2026-01-26T20:04:06Z</dcterms:modified>
</cp:coreProperties>
</file>