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0" r:id="rId3"/>
    <p:sldMasterId id="2147483674" r:id="rId4"/>
  </p:sldMasterIdLst>
  <p:notesMasterIdLst>
    <p:notesMasterId r:id="rId48"/>
  </p:notesMasterIdLst>
  <p:sldIdLst>
    <p:sldId id="256" r:id="rId5"/>
    <p:sldId id="257" r:id="rId6"/>
    <p:sldId id="870" r:id="rId7"/>
    <p:sldId id="918" r:id="rId8"/>
    <p:sldId id="917" r:id="rId9"/>
    <p:sldId id="910" r:id="rId10"/>
    <p:sldId id="957" r:id="rId11"/>
    <p:sldId id="1031" r:id="rId12"/>
    <p:sldId id="956" r:id="rId13"/>
    <p:sldId id="952" r:id="rId14"/>
    <p:sldId id="953" r:id="rId15"/>
    <p:sldId id="1030" r:id="rId16"/>
    <p:sldId id="1028" r:id="rId17"/>
    <p:sldId id="916" r:id="rId18"/>
    <p:sldId id="1032" r:id="rId19"/>
    <p:sldId id="980" r:id="rId20"/>
    <p:sldId id="990" r:id="rId21"/>
    <p:sldId id="991" r:id="rId22"/>
    <p:sldId id="994" r:id="rId23"/>
    <p:sldId id="995" r:id="rId24"/>
    <p:sldId id="996" r:id="rId25"/>
    <p:sldId id="875" r:id="rId26"/>
    <p:sldId id="375" r:id="rId27"/>
    <p:sldId id="882" r:id="rId28"/>
    <p:sldId id="884" r:id="rId29"/>
    <p:sldId id="885" r:id="rId30"/>
    <p:sldId id="1026" r:id="rId31"/>
    <p:sldId id="1027" r:id="rId32"/>
    <p:sldId id="1024" r:id="rId33"/>
    <p:sldId id="959" r:id="rId34"/>
    <p:sldId id="999" r:id="rId35"/>
    <p:sldId id="1000" r:id="rId36"/>
    <p:sldId id="998" r:id="rId37"/>
    <p:sldId id="911" r:id="rId38"/>
    <p:sldId id="1002" r:id="rId39"/>
    <p:sldId id="1001" r:id="rId40"/>
    <p:sldId id="1029" r:id="rId41"/>
    <p:sldId id="358" r:id="rId42"/>
    <p:sldId id="904" r:id="rId43"/>
    <p:sldId id="396" r:id="rId44"/>
    <p:sldId id="989" r:id="rId45"/>
    <p:sldId id="417" r:id="rId46"/>
    <p:sldId id="370" r:id="rId47"/>
  </p:sldIdLst>
  <p:sldSz cx="12192000" cy="6858000"/>
  <p:notesSz cx="6858000" cy="9144000"/>
  <p:embeddedFontLst>
    <p:embeddedFont>
      <p:font typeface="Poppins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345" userDrawn="1">
          <p15:clr>
            <a:srgbClr val="A4A3A4"/>
          </p15:clr>
        </p15:guide>
        <p15:guide id="4" pos="6335" userDrawn="1">
          <p15:clr>
            <a:srgbClr val="A4A3A4"/>
          </p15:clr>
        </p15:guide>
        <p15:guide id="5" orient="horz" pos="935" userDrawn="1">
          <p15:clr>
            <a:srgbClr val="A4A3A4"/>
          </p15:clr>
        </p15:guide>
        <p15:guide id="6" pos="438" userDrawn="1">
          <p15:clr>
            <a:srgbClr val="A4A3A4"/>
          </p15:clr>
        </p15:guide>
        <p15:guide id="7" orient="horz" pos="709" userDrawn="1">
          <p15:clr>
            <a:srgbClr val="A4A3A4"/>
          </p15:clr>
        </p15:guide>
        <p15:guide id="8" orient="horz" pos="323" userDrawn="1">
          <p15:clr>
            <a:srgbClr val="A4A3A4"/>
          </p15:clr>
        </p15:guide>
        <p15:guide id="9" pos="7219" userDrawn="1">
          <p15:clr>
            <a:srgbClr val="A4A3A4"/>
          </p15:clr>
        </p15:guide>
        <p15:guide id="10" orient="horz" pos="822" userDrawn="1">
          <p15:clr>
            <a:srgbClr val="A4A3A4"/>
          </p15:clr>
        </p15:guide>
        <p15:guide id="11" pos="1164" userDrawn="1">
          <p15:clr>
            <a:srgbClr val="A4A3A4"/>
          </p15:clr>
        </p15:guide>
        <p15:guide id="12" pos="6834" userDrawn="1">
          <p15:clr>
            <a:srgbClr val="A4A3A4"/>
          </p15:clr>
        </p15:guide>
        <p15:guide id="13" orient="horz" pos="595" userDrawn="1">
          <p15:clr>
            <a:srgbClr val="A4A3A4"/>
          </p15:clr>
        </p15:guide>
        <p15:guide id="14" pos="642" userDrawn="1">
          <p15:clr>
            <a:srgbClr val="A4A3A4"/>
          </p15:clr>
        </p15:guide>
        <p15:guide id="15" orient="horz" pos="142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1" roundtripDataSignature="AMtx7miDA9zdOsz3G2Dc/jku28VX3nNi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E187BF-248D-424F-A8E7-8C1D1D76D16B}" v="4" dt="2025-05-19T14:26:00.787"/>
  </p1510:revLst>
</p1510:revInfo>
</file>

<file path=ppt/tableStyles.xml><?xml version="1.0" encoding="utf-8"?>
<a:tblStyleLst xmlns:a="http://schemas.openxmlformats.org/drawingml/2006/main" def="{6C6BD230-EBBD-4D15-BE4F-4DB325F0A842}">
  <a:tblStyle styleId="{6C6BD230-EBBD-4D15-BE4F-4DB325F0A8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4511" autoAdjust="0"/>
  </p:normalViewPr>
  <p:slideViewPr>
    <p:cSldViewPr snapToGrid="0">
      <p:cViewPr varScale="1">
        <p:scale>
          <a:sx n="107" d="100"/>
          <a:sy n="107" d="100"/>
        </p:scale>
        <p:origin x="1008" y="468"/>
      </p:cViewPr>
      <p:guideLst>
        <p:guide orient="horz" pos="2160"/>
        <p:guide pos="3840"/>
        <p:guide pos="1345"/>
        <p:guide pos="6335"/>
        <p:guide orient="horz" pos="935"/>
        <p:guide pos="438"/>
        <p:guide orient="horz" pos="709"/>
        <p:guide orient="horz" pos="323"/>
        <p:guide pos="7219"/>
        <p:guide orient="horz" pos="822"/>
        <p:guide pos="1164"/>
        <p:guide pos="6834"/>
        <p:guide orient="horz" pos="595"/>
        <p:guide pos="642"/>
        <p:guide orient="horz" pos="1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font" Target="fonts/font2.fntdata"/><Relationship Id="rId141" Type="http://customschemas.google.com/relationships/presentationmetadata" Target="metadata"/><Relationship Id="rId146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144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147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font" Target="fonts/font3.fntdata"/><Relationship Id="rId14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4.fntdata"/><Relationship Id="rId1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mael Peña-López" userId="ad50cde2fbdf5e5c" providerId="LiveId" clId="{FCE187BF-248D-424F-A8E7-8C1D1D76D16B}"/>
    <pc:docChg chg="undo custSel modSld">
      <pc:chgData name="Ismael Peña-López" userId="ad50cde2fbdf5e5c" providerId="LiveId" clId="{FCE187BF-248D-424F-A8E7-8C1D1D76D16B}" dt="2025-05-19T14:25:07.594" v="66" actId="1076"/>
      <pc:docMkLst>
        <pc:docMk/>
      </pc:docMkLst>
      <pc:sldChg chg="modSp mod">
        <pc:chgData name="Ismael Peña-López" userId="ad50cde2fbdf5e5c" providerId="LiveId" clId="{FCE187BF-248D-424F-A8E7-8C1D1D76D16B}" dt="2025-05-19T14:14:26.082" v="46" actId="20577"/>
        <pc:sldMkLst>
          <pc:docMk/>
          <pc:sldMk cId="0" sldId="256"/>
        </pc:sldMkLst>
        <pc:spChg chg="mod">
          <ac:chgData name="Ismael Peña-López" userId="ad50cde2fbdf5e5c" providerId="LiveId" clId="{FCE187BF-248D-424F-A8E7-8C1D1D76D16B}" dt="2025-05-19T14:14:26.082" v="46" actId="20577"/>
          <ac:spMkLst>
            <pc:docMk/>
            <pc:sldMk cId="0" sldId="256"/>
            <ac:spMk id="145" creationId="{00000000-0000-0000-0000-000000000000}"/>
          </ac:spMkLst>
        </pc:spChg>
      </pc:sldChg>
      <pc:sldChg chg="addSp delSp modSp mod">
        <pc:chgData name="Ismael Peña-López" userId="ad50cde2fbdf5e5c" providerId="LiveId" clId="{FCE187BF-248D-424F-A8E7-8C1D1D76D16B}" dt="2025-05-19T14:25:07.594" v="66" actId="1076"/>
        <pc:sldMkLst>
          <pc:docMk/>
          <pc:sldMk cId="0" sldId="370"/>
        </pc:sldMkLst>
        <pc:spChg chg="mod">
          <ac:chgData name="Ismael Peña-López" userId="ad50cde2fbdf5e5c" providerId="LiveId" clId="{FCE187BF-248D-424F-A8E7-8C1D1D76D16B}" dt="2025-05-19T14:21:08.066" v="48" actId="6549"/>
          <ac:spMkLst>
            <pc:docMk/>
            <pc:sldMk cId="0" sldId="370"/>
            <ac:spMk id="5" creationId="{8AA1FF0D-9DDC-EFFF-381E-E7921B94D0F6}"/>
          </ac:spMkLst>
        </pc:spChg>
        <pc:picChg chg="del mod">
          <ac:chgData name="Ismael Peña-López" userId="ad50cde2fbdf5e5c" providerId="LiveId" clId="{FCE187BF-248D-424F-A8E7-8C1D1D76D16B}" dt="2025-05-19T14:25:04.098" v="57" actId="478"/>
          <ac:picMkLst>
            <pc:docMk/>
            <pc:sldMk cId="0" sldId="370"/>
            <ac:picMk id="7" creationId="{ED9ADC9D-49E9-EAD6-E8A1-9E6D64C1C85C}"/>
          </ac:picMkLst>
        </pc:picChg>
        <pc:picChg chg="add mod modCrop">
          <ac:chgData name="Ismael Peña-López" userId="ad50cde2fbdf5e5c" providerId="LiveId" clId="{FCE187BF-248D-424F-A8E7-8C1D1D76D16B}" dt="2025-05-19T14:25:07.594" v="66" actId="1076"/>
          <ac:picMkLst>
            <pc:docMk/>
            <pc:sldMk cId="0" sldId="370"/>
            <ac:picMk id="8" creationId="{A5BAE49E-BB42-36D4-712A-B950E733F368}"/>
          </ac:picMkLst>
        </pc:picChg>
      </pc:sldChg>
    </pc:docChg>
  </pc:docChgLst>
  <pc:docChgLst>
    <pc:chgData name="Ismael Peña-López" userId="ad50cde2fbdf5e5c" providerId="LiveId" clId="{11AF97CD-A225-403A-ADCC-5E68D7C31CF5}"/>
    <pc:docChg chg="undo custSel addSld delSld modSld sldOrd">
      <pc:chgData name="Ismael Peña-López" userId="ad50cde2fbdf5e5c" providerId="LiveId" clId="{11AF97CD-A225-403A-ADCC-5E68D7C31CF5}" dt="2025-05-17T06:06:30.602" v="88" actId="14100"/>
      <pc:docMkLst>
        <pc:docMk/>
      </pc:docMkLst>
      <pc:sldChg chg="addSp modSp mod">
        <pc:chgData name="Ismael Peña-López" userId="ad50cde2fbdf5e5c" providerId="LiveId" clId="{11AF97CD-A225-403A-ADCC-5E68D7C31CF5}" dt="2025-05-07T16:05:33.419" v="64" actId="6549"/>
        <pc:sldMkLst>
          <pc:docMk/>
          <pc:sldMk cId="0" sldId="370"/>
        </pc:sldMkLst>
        <pc:spChg chg="mod">
          <ac:chgData name="Ismael Peña-López" userId="ad50cde2fbdf5e5c" providerId="LiveId" clId="{11AF97CD-A225-403A-ADCC-5E68D7C31CF5}" dt="2025-05-07T16:04:35.828" v="44" actId="1038"/>
          <ac:spMkLst>
            <pc:docMk/>
            <pc:sldMk cId="0" sldId="370"/>
            <ac:spMk id="2" creationId="{1C30262D-8806-67A1-818C-2B75F1822872}"/>
          </ac:spMkLst>
        </pc:spChg>
        <pc:spChg chg="mod">
          <ac:chgData name="Ismael Peña-López" userId="ad50cde2fbdf5e5c" providerId="LiveId" clId="{11AF97CD-A225-403A-ADCC-5E68D7C31CF5}" dt="2025-05-07T16:05:33.419" v="64" actId="6549"/>
          <ac:spMkLst>
            <pc:docMk/>
            <pc:sldMk cId="0" sldId="370"/>
            <ac:spMk id="5" creationId="{8AA1FF0D-9DDC-EFFF-381E-E7921B94D0F6}"/>
          </ac:spMkLst>
        </pc:spChg>
        <pc:picChg chg="mod">
          <ac:chgData name="Ismael Peña-López" userId="ad50cde2fbdf5e5c" providerId="LiveId" clId="{11AF97CD-A225-403A-ADCC-5E68D7C31CF5}" dt="2025-05-07T16:04:35.828" v="44" actId="1038"/>
          <ac:picMkLst>
            <pc:docMk/>
            <pc:sldMk cId="0" sldId="370"/>
            <ac:picMk id="4" creationId="{EBED35D8-9181-ADB6-BE2C-F3F7CB674E26}"/>
          </ac:picMkLst>
        </pc:picChg>
      </pc:sldChg>
      <pc:sldChg chg="del">
        <pc:chgData name="Ismael Peña-López" userId="ad50cde2fbdf5e5c" providerId="LiveId" clId="{11AF97CD-A225-403A-ADCC-5E68D7C31CF5}" dt="2025-05-17T05:10:46.883" v="70" actId="47"/>
        <pc:sldMkLst>
          <pc:docMk/>
          <pc:sldMk cId="2027501136" sldId="1022"/>
        </pc:sldMkLst>
      </pc:sldChg>
      <pc:sldChg chg="del">
        <pc:chgData name="Ismael Peña-López" userId="ad50cde2fbdf5e5c" providerId="LiveId" clId="{11AF97CD-A225-403A-ADCC-5E68D7C31CF5}" dt="2025-05-17T05:11:27.003" v="85" actId="47"/>
        <pc:sldMkLst>
          <pc:docMk/>
          <pc:sldMk cId="4079817242" sldId="1023"/>
        </pc:sldMkLst>
      </pc:sldChg>
      <pc:sldChg chg="delSp modSp add mod ord">
        <pc:chgData name="Ismael Peña-López" userId="ad50cde2fbdf5e5c" providerId="LiveId" clId="{11AF97CD-A225-403A-ADCC-5E68D7C31CF5}" dt="2025-05-17T06:06:30.602" v="88" actId="14100"/>
        <pc:sldMkLst>
          <pc:docMk/>
          <pc:sldMk cId="3734588024" sldId="1031"/>
        </pc:sldMkLst>
        <pc:spChg chg="mod">
          <ac:chgData name="Ismael Peña-López" userId="ad50cde2fbdf5e5c" providerId="LiveId" clId="{11AF97CD-A225-403A-ADCC-5E68D7C31CF5}" dt="2025-05-17T06:06:30.602" v="88" actId="14100"/>
          <ac:spMkLst>
            <pc:docMk/>
            <pc:sldMk cId="3734588024" sldId="1031"/>
            <ac:spMk id="3" creationId="{BD805611-8D94-2A85-4DB5-4C5768BDB088}"/>
          </ac:spMkLst>
        </pc:spChg>
      </pc:sldChg>
      <pc:sldChg chg="add del">
        <pc:chgData name="Ismael Peña-López" userId="ad50cde2fbdf5e5c" providerId="LiveId" clId="{11AF97CD-A225-403A-ADCC-5E68D7C31CF5}" dt="2025-05-17T05:10:57.467" v="72" actId="2696"/>
        <pc:sldMkLst>
          <pc:docMk/>
          <pc:sldMk cId="98905327" sldId="1032"/>
        </pc:sldMkLst>
      </pc:sldChg>
      <pc:sldChg chg="modSp add mod ord">
        <pc:chgData name="Ismael Peña-López" userId="ad50cde2fbdf5e5c" providerId="LiveId" clId="{11AF97CD-A225-403A-ADCC-5E68D7C31CF5}" dt="2025-05-17T05:11:23.266" v="84" actId="14100"/>
        <pc:sldMkLst>
          <pc:docMk/>
          <pc:sldMk cId="468049912" sldId="1032"/>
        </pc:sldMkLst>
        <pc:spChg chg="mod">
          <ac:chgData name="Ismael Peña-López" userId="ad50cde2fbdf5e5c" providerId="LiveId" clId="{11AF97CD-A225-403A-ADCC-5E68D7C31CF5}" dt="2025-05-17T05:11:23.266" v="84" actId="14100"/>
          <ac:spMkLst>
            <pc:docMk/>
            <pc:sldMk cId="468049912" sldId="1032"/>
            <ac:spMk id="3" creationId="{AB57BC86-BDFA-1C16-B674-B83D9CD8F49E}"/>
          </ac:spMkLst>
        </pc:spChg>
      </pc:sldChg>
      <pc:sldMasterChg chg="delSldLayout">
        <pc:chgData name="Ismael Peña-López" userId="ad50cde2fbdf5e5c" providerId="LiveId" clId="{11AF97CD-A225-403A-ADCC-5E68D7C31CF5}" dt="2025-05-17T05:11:27.003" v="85" actId="47"/>
        <pc:sldMasterMkLst>
          <pc:docMk/>
          <pc:sldMasterMk cId="0" sldId="2147483648"/>
        </pc:sldMasterMkLst>
        <pc:sldLayoutChg chg="del">
          <pc:chgData name="Ismael Peña-López" userId="ad50cde2fbdf5e5c" providerId="LiveId" clId="{11AF97CD-A225-403A-ADCC-5E68D7C31CF5}" dt="2025-05-17T05:11:27.003" v="85" actId="47"/>
          <pc:sldLayoutMkLst>
            <pc:docMk/>
            <pc:sldMasterMk cId="0" sldId="2147483648"/>
            <pc:sldLayoutMk cId="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EFE23-A12A-AF5B-88B6-B8ED46EC3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6CCC49A1-C362-0AB2-60D6-FBCAF92EE8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4B24D1E9-EB44-6101-7EDF-9E1E9C5E573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76043B53-4FFB-51D5-92FD-7683000694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DDE952A9-E113-9BE2-1BCB-E5F84941A5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746353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F50BF-E5DE-5A90-0281-54B3060A0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0EA2B2F-D1EA-0265-5AB7-FEBA8815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0EFFC719-255E-0AAE-98BA-F3FEFCD12BF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3741ECB4-AF28-1D9F-1486-2EE06A0AE3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98493BF3-E5BA-350F-FB24-7C5F7BB2CD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73567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2B905-D2A9-980B-A652-8C872EF71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B9F8461-D5C3-3220-A56F-82B394AE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30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BF4C6FF-8CFD-8636-5798-B227426034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87C9A037-6BFD-2FB0-7FD8-6E84E0CEE8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91D77A04-B1A8-50BC-2732-D1B6FF3262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026823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83414-24DF-EA90-982C-98445B93D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F4873CD-A1FD-C267-B132-2D4B724919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5B61AF30-0B76-A4AA-2374-E73D97AB489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BDA86030-B939-35D9-64D7-E3BDFA798F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25BCEA60-8395-5311-DC6F-C2B46060C5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41453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28D6E-2F08-CBE3-EF80-B4709DD9E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F1F490E-0A36-BCF3-8FF4-170A5984F5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6AF223AB-451F-BEA3-C807-AE1B462B1E4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6C45DCD-D791-9D46-DFAC-6944F03F76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D88CEF51-D9D0-B40C-E8DB-F12157B182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03789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20F12-8EA2-9E7E-60D7-ED1A1BE85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ADED1CF-F018-DED5-1C28-A4029AE76F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45ECFD-A21B-44BB-B18F-96A257AD7BBF}" type="slidenum">
              <a:rPr lang="es-ES" altLang="ca-ES" smtClean="0"/>
              <a:pPr>
                <a:spcBef>
                  <a:spcPct val="0"/>
                </a:spcBef>
              </a:pPr>
              <a:t>33</a:t>
            </a:fld>
            <a:endParaRPr lang="es-ES" altLang="ca-E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1358A545-28A3-1F41-3E00-EB26883CC8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89D59-2E0A-422B-AF77-EC2126FFAF6B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4276" name="6 Marcador de imagen de diapositiva">
            <a:extLst>
              <a:ext uri="{FF2B5EF4-FFF2-40B4-BE49-F238E27FC236}">
                <a16:creationId xmlns:a16="http://schemas.microsoft.com/office/drawing/2014/main" id="{7CFAF61C-9116-2899-EB16-DB1C272739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7 Marcador de notas">
            <a:extLst>
              <a:ext uri="{FF2B5EF4-FFF2-40B4-BE49-F238E27FC236}">
                <a16:creationId xmlns:a16="http://schemas.microsoft.com/office/drawing/2014/main" id="{931E645D-4E39-3EA8-641A-AAABCDB522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18840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48FD9-EC00-CBAC-B09E-1C7499059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3AEBE00-D67E-7B1E-9443-22C3DF5B1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94672101-9438-E59F-EA30-F1C4E47ECE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D776426-5D28-C9F4-869F-011F9B0D95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7350130A-2236-F3FC-D4D0-A4FCC8151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604771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AC33E-938D-F32B-CF86-D55C6BF1E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B0CB783-DBC1-41F3-5E56-C5941A31F6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45ECFD-A21B-44BB-B18F-96A257AD7BBF}" type="slidenum">
              <a:rPr lang="es-ES" altLang="ca-ES" smtClean="0"/>
              <a:pPr>
                <a:spcBef>
                  <a:spcPct val="0"/>
                </a:spcBef>
              </a:pPr>
              <a:t>35</a:t>
            </a:fld>
            <a:endParaRPr lang="es-ES" altLang="ca-E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2D1CE7D6-85DE-9CC2-1411-D9CB9913174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89D59-2E0A-422B-AF77-EC2126FFAF6B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4276" name="6 Marcador de imagen de diapositiva">
            <a:extLst>
              <a:ext uri="{FF2B5EF4-FFF2-40B4-BE49-F238E27FC236}">
                <a16:creationId xmlns:a16="http://schemas.microsoft.com/office/drawing/2014/main" id="{0CA9641E-21D8-E7F1-390D-D0D6EBF4DF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7 Marcador de notas">
            <a:extLst>
              <a:ext uri="{FF2B5EF4-FFF2-40B4-BE49-F238E27FC236}">
                <a16:creationId xmlns:a16="http://schemas.microsoft.com/office/drawing/2014/main" id="{E2B35602-D130-E803-2538-314FD83383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28252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348B1-9C41-CF66-640D-19FD96365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F1E0A38-E25A-C194-11E9-5678FA7BD8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36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320195D9-ACC3-B000-C7C6-D04E806CBB7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58A13AB4-3526-5AB6-EB43-901EAADFF4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4C84D5EB-8B14-7DF0-4F28-8C0335010A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997908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ED87BE8C-F33F-479C-8134-8F0B14ECEF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40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39BC1E05-9D5B-4E30-BB85-8D875A4A8FF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D5D7252A-9E5C-40A9-9D8F-CB26B4C67D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62D58979-CB22-4571-B984-D4454FF4DD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4D89C-ABF3-3D8F-9AB6-C12D5D4C6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2271D28F-002E-440D-F318-F7D4976F5B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41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56EDFF04-1809-4585-93D3-CB117948C44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CF8BBB0E-FEBE-94FC-6AD8-8CD32AD344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9AE04537-D315-4EBD-2620-65054CFED7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7510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72ABA9EC-098D-4F07-85D9-A69CA9D1F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232F5B-43E6-4D46-BE21-6A33548E0320}" type="slidenum">
              <a:rPr lang="es-ES" altLang="ca-ES" smtClean="0"/>
              <a:pPr>
                <a:spcBef>
                  <a:spcPct val="0"/>
                </a:spcBef>
              </a:pPr>
              <a:t>42</a:t>
            </a:fld>
            <a:endParaRPr lang="es-ES" altLang="ca-ES"/>
          </a:p>
        </p:txBody>
      </p:sp>
      <p:sp>
        <p:nvSpPr>
          <p:cNvPr id="62467" name="Rectangle 7">
            <a:extLst>
              <a:ext uri="{FF2B5EF4-FFF2-40B4-BE49-F238E27FC236}">
                <a16:creationId xmlns:a16="http://schemas.microsoft.com/office/drawing/2014/main" id="{8F5467A0-008F-4919-98A8-8E942789F93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515D3C-CED6-4DB1-92A2-A9D35E59E469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2468" name="6 Marcador de imagen de diapositiva">
            <a:extLst>
              <a:ext uri="{FF2B5EF4-FFF2-40B4-BE49-F238E27FC236}">
                <a16:creationId xmlns:a16="http://schemas.microsoft.com/office/drawing/2014/main" id="{CC18F220-0239-404A-8A6E-A8DB7B896E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7 Marcador de notas">
            <a:extLst>
              <a:ext uri="{FF2B5EF4-FFF2-40B4-BE49-F238E27FC236}">
                <a16:creationId xmlns:a16="http://schemas.microsoft.com/office/drawing/2014/main" id="{BFA4E2CD-E96D-4EDE-BADD-FECE0B1861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" name="Google Shape;25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0" name="Google Shape;25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12665-7F5D-906A-A89D-F87055A8B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6790BE5-FBF2-B6C4-46DB-EF9300B88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5</a:t>
            </a:fld>
            <a:endParaRPr lang="es-ES" altLang="ca-ES" dirty="0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D04F74C-9716-B191-1014-15BBF437FF7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s-ES" altLang="ca-ES" sz="1100" dirty="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88F2CA13-7B11-0563-85BC-8A36B1852F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587700DE-5CB8-7D81-0D1C-BEFAE6C4F0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 dirty="0"/>
          </a:p>
        </p:txBody>
      </p:sp>
    </p:spTree>
    <p:extLst>
      <p:ext uri="{BB962C8B-B14F-4D97-AF65-F5344CB8AC3E}">
        <p14:creationId xmlns:p14="http://schemas.microsoft.com/office/powerpoint/2010/main" val="23172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AB7EE-FB62-9238-22ED-49532AA2F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75738D9-7746-8E68-EB5A-8C1207C6FB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209CC04-4AF5-F1E5-AA8E-9DD96BC770F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2ED3A34-BD86-160F-CA76-1673C0CFA4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8C191BD5-C301-3283-2ACA-B154ACC23F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801365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6ADA9-6416-1522-4E2C-E03C13ED3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90DB768-20B4-F8D3-41E1-EA1B1729A5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7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E6FE171-6713-3812-BAE5-F2BE669C869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949B1D1F-B4B9-AF0E-1C7B-63A7CB44E6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248D5B53-6194-2680-2167-9373AB68A8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25372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E3092-92DB-08A5-C3E1-85D970E18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993C242-33E4-18AF-7D9B-205A6C91D1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9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07506EC-805A-99CA-EA54-19F1253B1A3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B9B9DE3E-DF4F-5132-9457-B7840EB33A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63ADBC5A-5C48-CF44-F3FD-AAA64FB5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393528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51BF8-CCC5-3FE6-4A74-27DDFD55C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A5D6A8A-2073-8E1D-6959-D1608AF89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10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E3280712-0FBB-FB8F-C22C-8F0D18A125B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A4E016B-F719-2A82-A834-4B031637F0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0FD683EE-87DB-F8FD-5B84-3990F57CAB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993645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23805-00FA-9B7A-9E41-154155854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844B77C-EB80-1A22-707B-4CBB043E4A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59824F94-5224-DD2F-311A-E6366E3500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58092FB-4BCA-1AFC-7F33-49436CC226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7628CF1F-6AEC-FF31-1954-9A072A82A3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244222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6F60D-9B66-9D3E-7FE4-87BC232B1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BC2FCD9-E975-3E83-72F0-8FD08E9AF2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153DE960-4385-2ED2-4010-E34114BEF33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F9FE999-9E99-2054-EC8F-C37EB31E73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38665A59-2554-0BE1-16E1-02EE532568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6247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67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4"/>
          <p:cNvSpPr txBox="1">
            <a:spLocks noGrp="1"/>
          </p:cNvSpPr>
          <p:nvPr>
            <p:ph type="title"/>
          </p:nvPr>
        </p:nvSpPr>
        <p:spPr>
          <a:xfrm>
            <a:off x="969636" y="366186"/>
            <a:ext cx="10384400" cy="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4"/>
          <p:cNvSpPr txBox="1">
            <a:spLocks noGrp="1"/>
          </p:cNvSpPr>
          <p:nvPr>
            <p:ph type="body" idx="1"/>
          </p:nvPr>
        </p:nvSpPr>
        <p:spPr>
          <a:xfrm rot="5400000">
            <a:off x="3671755" y="-1209570"/>
            <a:ext cx="4684000" cy="10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8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4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5"/>
          <p:cNvSpPr txBox="1">
            <a:spLocks noGrp="1"/>
          </p:cNvSpPr>
          <p:nvPr>
            <p:ph type="title"/>
          </p:nvPr>
        </p:nvSpPr>
        <p:spPr>
          <a:xfrm rot="5400000">
            <a:off x="7134402" y="1956786"/>
            <a:ext cx="5810000" cy="2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5"/>
          <p:cNvSpPr txBox="1">
            <a:spLocks noGrp="1"/>
          </p:cNvSpPr>
          <p:nvPr>
            <p:ph type="body" idx="1"/>
          </p:nvPr>
        </p:nvSpPr>
        <p:spPr>
          <a:xfrm rot="5400000">
            <a:off x="1774902" y="-570615"/>
            <a:ext cx="5810000" cy="7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8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85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type="title">
  <p:cSld name="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6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6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6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68"/>
          <p:cNvSpPr txBox="1">
            <a:spLocks noGrp="1"/>
          </p:cNvSpPr>
          <p:nvPr>
            <p:ph type="sldNum" idx="12"/>
          </p:nvPr>
        </p:nvSpPr>
        <p:spPr>
          <a:xfrm>
            <a:off x="442068" y="625754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937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48410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0"/>
          <p:cNvSpPr txBox="1">
            <a:spLocks noGrp="1"/>
          </p:cNvSpPr>
          <p:nvPr>
            <p:ph type="ctrTitle"/>
          </p:nvPr>
        </p:nvSpPr>
        <p:spPr>
          <a:xfrm>
            <a:off x="4383157" y="3404644"/>
            <a:ext cx="33296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50"/>
          <p:cNvSpPr txBox="1">
            <a:spLocks noGrp="1"/>
          </p:cNvSpPr>
          <p:nvPr>
            <p:ph type="subTitle" idx="1"/>
          </p:nvPr>
        </p:nvSpPr>
        <p:spPr>
          <a:xfrm>
            <a:off x="3766930" y="4019649"/>
            <a:ext cx="4621696" cy="60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50"/>
          <p:cNvSpPr txBox="1">
            <a:spLocks noGrp="1"/>
          </p:cNvSpPr>
          <p:nvPr>
            <p:ph type="sldNum" idx="12"/>
          </p:nvPr>
        </p:nvSpPr>
        <p:spPr>
          <a:xfrm>
            <a:off x="5107056" y="5490455"/>
            <a:ext cx="2110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 I G U E N O S    E N 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6"/>
          <p:cNvSpPr txBox="1">
            <a:spLocks noGrp="1"/>
          </p:cNvSpPr>
          <p:nvPr>
            <p:ph type="ctrTitle"/>
          </p:nvPr>
        </p:nvSpPr>
        <p:spPr>
          <a:xfrm>
            <a:off x="1524000" y="112183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6"/>
          <p:cNvSpPr txBox="1"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/>
            </a:lvl9pPr>
          </a:lstStyle>
          <a:p>
            <a:endParaRPr/>
          </a:p>
        </p:txBody>
      </p:sp>
      <p:sp>
        <p:nvSpPr>
          <p:cNvPr id="19" name="Google Shape;19;p17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7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76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7"/>
          <p:cNvSpPr txBox="1">
            <a:spLocks noGrp="1"/>
          </p:cNvSpPr>
          <p:nvPr>
            <p:ph type="title"/>
          </p:nvPr>
        </p:nvSpPr>
        <p:spPr>
          <a:xfrm>
            <a:off x="969636" y="366186"/>
            <a:ext cx="10384400" cy="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7"/>
          <p:cNvSpPr txBox="1">
            <a:spLocks noGrp="1"/>
          </p:cNvSpPr>
          <p:nvPr>
            <p:ph type="body" idx="1"/>
          </p:nvPr>
        </p:nvSpPr>
        <p:spPr>
          <a:xfrm>
            <a:off x="969635" y="1492631"/>
            <a:ext cx="10088400" cy="4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7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77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8"/>
          <p:cNvSpPr txBox="1">
            <a:spLocks noGrp="1"/>
          </p:cNvSpPr>
          <p:nvPr>
            <p:ph type="title"/>
          </p:nvPr>
        </p:nvSpPr>
        <p:spPr>
          <a:xfrm>
            <a:off x="831851" y="1710267"/>
            <a:ext cx="10515600" cy="2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8"/>
          <p:cNvSpPr txBox="1"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3200">
                <a:solidFill>
                  <a:srgbClr val="888888"/>
                </a:solidFill>
              </a:defRPr>
            </a:lvl1pPr>
            <a:lvl2pPr marL="914400" lvl="1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rgbClr val="888888"/>
                </a:solidFill>
              </a:defRPr>
            </a:lvl2pPr>
            <a:lvl3pPr marL="1371600" lvl="2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7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7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78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9"/>
          <p:cNvSpPr txBox="1">
            <a:spLocks noGrp="1"/>
          </p:cNvSpPr>
          <p:nvPr>
            <p:ph type="title"/>
          </p:nvPr>
        </p:nvSpPr>
        <p:spPr>
          <a:xfrm>
            <a:off x="969636" y="366186"/>
            <a:ext cx="10384400" cy="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9"/>
          <p:cNvSpPr txBox="1">
            <a:spLocks noGrp="1"/>
          </p:cNvSpPr>
          <p:nvPr>
            <p:ph type="body" idx="1"/>
          </p:nvPr>
        </p:nvSpPr>
        <p:spPr>
          <a:xfrm>
            <a:off x="838200" y="1826684"/>
            <a:ext cx="5156000" cy="4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9"/>
          <p:cNvSpPr txBox="1">
            <a:spLocks noGrp="1"/>
          </p:cNvSpPr>
          <p:nvPr>
            <p:ph type="body" idx="2"/>
          </p:nvPr>
        </p:nvSpPr>
        <p:spPr>
          <a:xfrm>
            <a:off x="6197600" y="1826684"/>
            <a:ext cx="5156000" cy="4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7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7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79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0"/>
          <p:cNvSpPr txBox="1">
            <a:spLocks noGrp="1"/>
          </p:cNvSpPr>
          <p:nvPr>
            <p:ph type="title"/>
          </p:nvPr>
        </p:nvSpPr>
        <p:spPr>
          <a:xfrm>
            <a:off x="840318" y="366186"/>
            <a:ext cx="10515600" cy="1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0"/>
          <p:cNvSpPr txBox="1">
            <a:spLocks noGrp="1"/>
          </p:cNvSpPr>
          <p:nvPr>
            <p:ph type="body" idx="1"/>
          </p:nvPr>
        </p:nvSpPr>
        <p:spPr>
          <a:xfrm>
            <a:off x="840319" y="1680635"/>
            <a:ext cx="5158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3200" b="1"/>
            </a:lvl1pPr>
            <a:lvl2pPr marL="914400" lvl="1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667" b="1"/>
            </a:lvl2pPr>
            <a:lvl3pPr marL="1371600" lvl="2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4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9pPr>
          </a:lstStyle>
          <a:p>
            <a:endParaRPr/>
          </a:p>
        </p:txBody>
      </p:sp>
      <p:sp>
        <p:nvSpPr>
          <p:cNvPr id="44" name="Google Shape;44;p180"/>
          <p:cNvSpPr txBox="1">
            <a:spLocks noGrp="1"/>
          </p:cNvSpPr>
          <p:nvPr>
            <p:ph type="body" idx="2"/>
          </p:nvPr>
        </p:nvSpPr>
        <p:spPr>
          <a:xfrm>
            <a:off x="840319" y="2506134"/>
            <a:ext cx="5158400" cy="3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80"/>
          <p:cNvSpPr txBox="1">
            <a:spLocks noGrp="1"/>
          </p:cNvSpPr>
          <p:nvPr>
            <p:ph type="body" idx="3"/>
          </p:nvPr>
        </p:nvSpPr>
        <p:spPr>
          <a:xfrm>
            <a:off x="6172200" y="1680635"/>
            <a:ext cx="51836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3200" b="1"/>
            </a:lvl1pPr>
            <a:lvl2pPr marL="914400" lvl="1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667" b="1"/>
            </a:lvl2pPr>
            <a:lvl3pPr marL="1371600" lvl="2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4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4" b="1"/>
            </a:lvl9pPr>
          </a:lstStyle>
          <a:p>
            <a:endParaRPr/>
          </a:p>
        </p:txBody>
      </p:sp>
      <p:sp>
        <p:nvSpPr>
          <p:cNvPr id="46" name="Google Shape;46;p180"/>
          <p:cNvSpPr txBox="1">
            <a:spLocks noGrp="1"/>
          </p:cNvSpPr>
          <p:nvPr>
            <p:ph type="body" idx="4"/>
          </p:nvPr>
        </p:nvSpPr>
        <p:spPr>
          <a:xfrm>
            <a:off x="6172200" y="2506134"/>
            <a:ext cx="5183600" cy="3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8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80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8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81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2"/>
          <p:cNvSpPr txBox="1">
            <a:spLocks noGrp="1"/>
          </p:cNvSpPr>
          <p:nvPr>
            <p:ph type="title"/>
          </p:nvPr>
        </p:nvSpPr>
        <p:spPr>
          <a:xfrm>
            <a:off x="840319" y="457200"/>
            <a:ext cx="39328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None/>
              <a:defRPr sz="42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2"/>
          <p:cNvSpPr txBox="1">
            <a:spLocks noGrp="1"/>
          </p:cNvSpPr>
          <p:nvPr>
            <p:ph type="body" idx="1"/>
          </p:nvPr>
        </p:nvSpPr>
        <p:spPr>
          <a:xfrm>
            <a:off x="5183718" y="988486"/>
            <a:ext cx="6172400" cy="48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4318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Char char="•"/>
              <a:defRPr sz="4267"/>
            </a:lvl1pPr>
            <a:lvl2pPr marL="914400" lvl="1" indent="-4064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3734"/>
            </a:lvl2pPr>
            <a:lvl3pPr marL="1371600" lvl="2" indent="-3810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32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667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667"/>
            </a:lvl5pPr>
            <a:lvl6pPr marL="2743200" lvl="5" indent="-355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3200400" lvl="6" indent="-355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3657600" lvl="7" indent="-355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4114800" lvl="8" indent="-355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182"/>
          <p:cNvSpPr txBox="1">
            <a:spLocks noGrp="1"/>
          </p:cNvSpPr>
          <p:nvPr>
            <p:ph type="body" idx="2"/>
          </p:nvPr>
        </p:nvSpPr>
        <p:spPr>
          <a:xfrm>
            <a:off x="840319" y="2057400"/>
            <a:ext cx="3932800" cy="38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/>
            </a:lvl1pPr>
            <a:lvl2pPr marL="914400" lvl="1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867"/>
            </a:lvl2pPr>
            <a:lvl3pPr marL="1371600" lvl="2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334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334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9pPr>
          </a:lstStyle>
          <a:p>
            <a:endParaRPr/>
          </a:p>
        </p:txBody>
      </p:sp>
      <p:sp>
        <p:nvSpPr>
          <p:cNvPr id="58" name="Google Shape;58;p18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8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82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3"/>
          <p:cNvSpPr txBox="1">
            <a:spLocks noGrp="1"/>
          </p:cNvSpPr>
          <p:nvPr>
            <p:ph type="title"/>
          </p:nvPr>
        </p:nvSpPr>
        <p:spPr>
          <a:xfrm>
            <a:off x="840319" y="457200"/>
            <a:ext cx="39328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None/>
              <a:defRPr sz="42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3"/>
          <p:cNvSpPr>
            <a:spLocks noGrp="1"/>
          </p:cNvSpPr>
          <p:nvPr>
            <p:ph type="pic" idx="2"/>
          </p:nvPr>
        </p:nvSpPr>
        <p:spPr>
          <a:xfrm>
            <a:off x="5183718" y="988486"/>
            <a:ext cx="6172400" cy="4872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3"/>
          <p:cNvSpPr txBox="1">
            <a:spLocks noGrp="1"/>
          </p:cNvSpPr>
          <p:nvPr>
            <p:ph type="body" idx="1"/>
          </p:nvPr>
        </p:nvSpPr>
        <p:spPr>
          <a:xfrm>
            <a:off x="840319" y="2057400"/>
            <a:ext cx="3932800" cy="38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2134"/>
            </a:lvl1pPr>
            <a:lvl2pPr marL="914400" lvl="1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867"/>
            </a:lvl2pPr>
            <a:lvl3pPr marL="1371600" lvl="2" indent="-22860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334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334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4"/>
            </a:lvl9pPr>
          </a:lstStyle>
          <a:p>
            <a:endParaRPr/>
          </a:p>
        </p:txBody>
      </p:sp>
      <p:sp>
        <p:nvSpPr>
          <p:cNvPr id="65" name="Google Shape;65;p18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8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83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4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66"/>
          <p:cNvPicPr preferRelativeResize="0"/>
          <p:nvPr/>
        </p:nvPicPr>
        <p:blipFill rotWithShape="1">
          <a:blip r:embed="rId13">
            <a:alphaModFix/>
          </a:blip>
          <a:srcRect l="18738" t="-3139" r="-457" b="3138"/>
          <a:stretch/>
        </p:blipFill>
        <p:spPr>
          <a:xfrm rot="-5400000" flipH="1">
            <a:off x="2410274" y="-2885277"/>
            <a:ext cx="6896446" cy="126670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66"/>
          <p:cNvSpPr txBox="1">
            <a:spLocks noGrp="1"/>
          </p:cNvSpPr>
          <p:nvPr>
            <p:ph type="title"/>
          </p:nvPr>
        </p:nvSpPr>
        <p:spPr>
          <a:xfrm>
            <a:off x="969635" y="366186"/>
            <a:ext cx="10384401" cy="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None/>
              <a:defRPr sz="28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6"/>
          <p:cNvSpPr txBox="1">
            <a:spLocks noGrp="1"/>
          </p:cNvSpPr>
          <p:nvPr>
            <p:ph type="body" idx="1"/>
          </p:nvPr>
        </p:nvSpPr>
        <p:spPr>
          <a:xfrm>
            <a:off x="969635" y="1492631"/>
            <a:ext cx="10088400" cy="4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6"/>
          <p:cNvSpPr txBox="1">
            <a:spLocks noGrp="1"/>
          </p:cNvSpPr>
          <p:nvPr>
            <p:ph type="sldNum" idx="12"/>
          </p:nvPr>
        </p:nvSpPr>
        <p:spPr>
          <a:xfrm>
            <a:off x="4708984" y="6400851"/>
            <a:ext cx="2743200" cy="3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4"/>
              <a:buFont typeface="Arial"/>
              <a:buNone/>
              <a:defRPr sz="1334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0" name="Google Shape;10;p166" descr="Logotipo&#10;&#10;Descripción generada automáticament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28460" y="5702059"/>
            <a:ext cx="784822" cy="9206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6"/>
          <p:cNvSpPr txBox="1"/>
          <p:nvPr/>
        </p:nvSpPr>
        <p:spPr>
          <a:xfrm>
            <a:off x="131666" y="361317"/>
            <a:ext cx="978433" cy="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1000" b="1" i="0" u="none" strike="noStrike" cap="none">
                <a:solidFill>
                  <a:srgbClr val="A91D36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5">
          <p15:clr>
            <a:srgbClr val="F26B43"/>
          </p15:clr>
        </p15:guide>
        <p15:guide id="2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5"/>
          <p:cNvSpPr/>
          <p:nvPr/>
        </p:nvSpPr>
        <p:spPr>
          <a:xfrm>
            <a:off x="4483" y="423904"/>
            <a:ext cx="192777" cy="19277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35" descr="Imagen que contiene objeto&#10;&#10;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 l="88351" t="3671" r="2946" b="85409"/>
          <a:stretch/>
        </p:blipFill>
        <p:spPr>
          <a:xfrm>
            <a:off x="227332" y="454008"/>
            <a:ext cx="131298" cy="14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5"/>
          <p:cNvPicPr preferRelativeResize="0"/>
          <p:nvPr/>
        </p:nvPicPr>
        <p:blipFill rotWithShape="1">
          <a:blip r:embed="rId6">
            <a:alphaModFix/>
          </a:blip>
          <a:srcRect l="77460" t="3457" r="12030" b="83802"/>
          <a:stretch/>
        </p:blipFill>
        <p:spPr>
          <a:xfrm>
            <a:off x="47255" y="449714"/>
            <a:ext cx="150005" cy="15898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5"/>
          <p:cNvSpPr txBox="1">
            <a:spLocks noGrp="1"/>
          </p:cNvSpPr>
          <p:nvPr>
            <p:ph type="sldNum" idx="12"/>
          </p:nvPr>
        </p:nvSpPr>
        <p:spPr>
          <a:xfrm>
            <a:off x="442068" y="625754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88" name="Google Shape;88;p35" descr="Logotipo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59317" y="5503653"/>
            <a:ext cx="953965" cy="11190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1DCEDDB-BB2D-1720-3F10-604D8D956D41}"/>
              </a:ext>
            </a:extLst>
          </p:cNvPr>
          <p:cNvSpPr txBox="1">
            <a:spLocks/>
          </p:cNvSpPr>
          <p:nvPr userDrawn="1"/>
        </p:nvSpPr>
        <p:spPr>
          <a:xfrm>
            <a:off x="11696943" y="52770"/>
            <a:ext cx="495057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z="1050" smtClean="0">
                <a:solidFill>
                  <a:schemeClr val="tx1"/>
                </a:solidFill>
                <a:latin typeface="+mj-lt"/>
              </a:rPr>
              <a:pPr algn="r"/>
              <a:t>‹Nº›</a:t>
            </a:fld>
            <a:endParaRPr lang="es-ES" sz="1050" dirty="0">
              <a:solidFill>
                <a:schemeClr val="tx1"/>
              </a:solidFill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81" r:id="rId2"/>
    <p:sldLayoutId id="214748368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41"/>
          <p:cNvPicPr preferRelativeResize="0"/>
          <p:nvPr/>
        </p:nvPicPr>
        <p:blipFill rotWithShape="1">
          <a:blip r:embed="rId3">
            <a:alphaModFix/>
          </a:blip>
          <a:srcRect l="74421" t="37185" b="40111"/>
          <a:stretch/>
        </p:blipFill>
        <p:spPr>
          <a:xfrm>
            <a:off x="9594574" y="0"/>
            <a:ext cx="2597426" cy="403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1" descr="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815" y="5538158"/>
            <a:ext cx="953965" cy="11190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A48CB5A3-2F5F-A28C-0512-DE27B838AF53}"/>
              </a:ext>
            </a:extLst>
          </p:cNvPr>
          <p:cNvSpPr txBox="1">
            <a:spLocks/>
          </p:cNvSpPr>
          <p:nvPr userDrawn="1"/>
        </p:nvSpPr>
        <p:spPr>
          <a:xfrm>
            <a:off x="11696943" y="52770"/>
            <a:ext cx="495057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z="1050" smtClean="0">
                <a:solidFill>
                  <a:schemeClr val="tx1"/>
                </a:solidFill>
                <a:latin typeface="+mj-lt"/>
              </a:rPr>
              <a:pPr algn="r"/>
              <a:t>‹Nº›</a:t>
            </a:fld>
            <a:endParaRPr lang="es-ES" sz="1050" dirty="0">
              <a:solidFill>
                <a:schemeClr val="tx1"/>
              </a:solidFill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49"/>
          <p:cNvPicPr preferRelativeResize="0"/>
          <p:nvPr/>
        </p:nvPicPr>
        <p:blipFill rotWithShape="1">
          <a:blip r:embed="rId3">
            <a:alphaModFix amt="63000"/>
          </a:blip>
          <a:srcRect t="35288" b="26759"/>
          <a:stretch/>
        </p:blipFill>
        <p:spPr>
          <a:xfrm>
            <a:off x="1611758" y="-1"/>
            <a:ext cx="972444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9"/>
          <p:cNvPicPr preferRelativeResize="0"/>
          <p:nvPr/>
        </p:nvPicPr>
        <p:blipFill rotWithShape="1">
          <a:blip r:embed="rId4">
            <a:alphaModFix/>
          </a:blip>
          <a:srcRect l="19915" t="24340" r="20085"/>
          <a:stretch/>
        </p:blipFill>
        <p:spPr>
          <a:xfrm>
            <a:off x="4250066" y="5965537"/>
            <a:ext cx="3691864" cy="77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9" descr="Logotip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2211" y="1166787"/>
            <a:ext cx="1928547" cy="22622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5382" TargetMode="External"/><Relationship Id="rId7" Type="http://schemas.openxmlformats.org/officeDocument/2006/relationships/hyperlink" Target="https://ictlogy.net/bibliography/reports/projects.php?idp=542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ctlogy.net/bibliography/reports/projects.php?idp=5705" TargetMode="External"/><Relationship Id="rId5" Type="http://schemas.openxmlformats.org/officeDocument/2006/relationships/hyperlink" Target="https://ictlogy.net/bibliography/reports/projects.php?idp=5208" TargetMode="External"/><Relationship Id="rId4" Type="http://schemas.openxmlformats.org/officeDocument/2006/relationships/hyperlink" Target="https://ictlogy.net/bibliography/reports/projects.php?idp=5104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521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ctlogy.net/bibliography/reports/projects.php?idp=5368" TargetMode="External"/><Relationship Id="rId5" Type="http://schemas.openxmlformats.org/officeDocument/2006/relationships/hyperlink" Target="https://ictlogy.net/bibliography/reports/projects.php?idp=5390" TargetMode="External"/><Relationship Id="rId4" Type="http://schemas.openxmlformats.org/officeDocument/2006/relationships/hyperlink" Target="https://ictlogy.net/bibliography/reports/projects.php?idp=5389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ictlogy.net/articles/20191115_ismael_pena-lopez_estado_plataforma_participacion_ciudadana_preservacion_estado_bien_comun.pdf" TargetMode="External"/><Relationship Id="rId3" Type="http://schemas.openxmlformats.org/officeDocument/2006/relationships/hyperlink" Target="https://ictlogy.net/articles/20250302_ismael_pena_-_lopez_nueva_gobernanza_publica_aplicada.pdf" TargetMode="External"/><Relationship Id="rId7" Type="http://schemas.openxmlformats.org/officeDocument/2006/relationships/hyperlink" Target="https://ictlogy.net/bibliography/reports/projects.php?idp=425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ctlogy.net/bibliography/reports/projects.php?idp=4992" TargetMode="External"/><Relationship Id="rId5" Type="http://schemas.openxmlformats.org/officeDocument/2006/relationships/hyperlink" Target="https://ictlogy.net/bibliography/reports/projects.php?idp=5567" TargetMode="External"/><Relationship Id="rId4" Type="http://schemas.openxmlformats.org/officeDocument/2006/relationships/hyperlink" Target="https://ictlogy.net/bibliography/reports/contacts.php?idc=1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hyperlink" Target="http://contacto.ictlogy.net/" TargetMode="External"/><Relationship Id="rId4" Type="http://schemas.openxmlformats.org/officeDocument/2006/relationships/hyperlink" Target="https://w.ictlogy.net/571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2"/>
          <p:cNvSpPr txBox="1"/>
          <p:nvPr/>
        </p:nvSpPr>
        <p:spPr>
          <a:xfrm>
            <a:off x="356050" y="1766051"/>
            <a:ext cx="11479900" cy="348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El reto de la transformación en la Administración Pública.</a:t>
            </a:r>
            <a:endParaRPr lang="es-ES" sz="1100" dirty="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Ismael Peña-López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MIB, 24/05/2025</a:t>
            </a:r>
            <a:br>
              <a:rPr lang="es-ES" sz="20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s-ES" sz="20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Barcelona: ISDI</a:t>
            </a:r>
            <a:endParaRPr sz="2000" b="0" i="0" u="none" strike="noStrike" cap="none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461747E-28F2-CB71-2516-887A4B259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B7F8A882-84D9-D873-A741-44998EC63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Resultados, efectos, impactos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1A19CE2B-C682-BB7D-E90C-7F7C29B69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604845"/>
              </p:ext>
            </p:extLst>
          </p:nvPr>
        </p:nvGraphicFramePr>
        <p:xfrm>
          <a:off x="1847851" y="1303338"/>
          <a:ext cx="8424861" cy="49059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703586479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661604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Resultados ( </a:t>
                      </a:r>
                      <a:r>
                        <a:rPr lang="es" sz="1600" i="1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outputs </a:t>
                      </a:r>
                      <a:r>
                        <a:rPr lang="es" sz="1600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Efectos ( </a:t>
                      </a:r>
                      <a:r>
                        <a:rPr lang="es" sz="1600" i="1" noProof="0" dirty="0" err="1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outcomes </a:t>
                      </a:r>
                      <a:r>
                        <a:rPr lang="es" sz="1600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Impactos ( </a:t>
                      </a:r>
                      <a:r>
                        <a:rPr lang="es" sz="1600" i="1" noProof="0" dirty="0" err="1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impactos </a:t>
                      </a:r>
                      <a:r>
                        <a:rPr lang="es" sz="1600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Cambios materiales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Cambios intermedios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Cambios estructurales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Corto plazo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Medio/corto plazo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Largo plazo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Bajo nuestro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b="1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Fuera de nuestro control</a:t>
                      </a:r>
                    </a:p>
                  </a:txBody>
                  <a:tcPr marL="90000" mar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b="1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Fuera de nuestro control</a:t>
                      </a:r>
                    </a:p>
                  </a:txBody>
                  <a:tcPr marL="90000" marR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Incidencia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Incidencia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Incidencia indirecta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Medibles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Medibles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b="1" noProof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 medibles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Cambios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Variación de factores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De tendencia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Normativos (legales)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Cambios 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Capacidades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Aptitudes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Potencialidades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Posibilidades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60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Cambios 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La visión del mundo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Comportamientos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Significados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Normas sociales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Relaciones de poder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p.ej.</a:t>
                      </a: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6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6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29674"/>
                  </a:ext>
                </a:extLst>
              </a:tr>
              <a:tr h="38471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Cursos de ofimática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Superar los cursos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Mejorar la empleabilidad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9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Becas comedor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Subir rendimiento escolar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Reducir la pobreza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4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749596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8BA818B-E9D5-BC58-7F45-8C668657C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714F5E95-E290-FCDD-CD9D-76F0B5EFC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Orientación a procedimientos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AAB5CF67-8AE3-DB0B-0E60-1303A4779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10235"/>
              </p:ext>
            </p:extLst>
          </p:nvPr>
        </p:nvGraphicFramePr>
        <p:xfrm>
          <a:off x="1019175" y="1223877"/>
          <a:ext cx="9829800" cy="5465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5008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3687396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687396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5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Modelo: función pública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Modelo: servicio y política pública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Objeto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procedimiento administrativo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Servicio y política pública, </a:t>
                      </a:r>
                      <a:r>
                        <a:rPr lang="es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impacto</a:t>
                      </a:r>
                      <a:endParaRPr lang="ca-ES" sz="2000" b="1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Papel del trabajador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procedimiento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Diseñar e implantar un servicio o política pública</a:t>
                      </a:r>
                      <a:endParaRPr lang="ca-ES" sz="20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Selección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conocimiento de la norma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las competencias y habilidades del trabajador para el desempeño de las funciones que tendrá que desarrollar</a:t>
                      </a:r>
                      <a:endParaRPr lang="ca-ES" sz="20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Actualizar los conocimientos del trabajador cuando cambia el procedimiento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</a:t>
                      </a:r>
                      <a:r>
                        <a:rPr lang="es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desarrollo </a:t>
                      </a: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del trabajador para que adquiera nuevas competencias y habilidades para mejorar su desempeño</a:t>
                      </a:r>
                      <a:endParaRPr lang="ca-ES" sz="20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50" dirty="0" err="1">
                          <a:effectLst/>
                          <a:latin typeface="Calibri" panose="020F050202020403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I+D+i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 todo externalizada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Equipo propio, </a:t>
                      </a:r>
                      <a:r>
                        <a:rPr lang="es" sz="1600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comunidades de práctica y aprendizaje</a:t>
                      </a:r>
                      <a:endParaRPr lang="ca-ES" sz="20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Jerárquica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Por </a:t>
                      </a:r>
                      <a:r>
                        <a:rPr lang="es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proyectos</a:t>
                      </a:r>
                      <a:endParaRPr lang="ca-ES" sz="2000" b="1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Funcionamiento lógico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Expediente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Interoperabilidad y ciencia de datos</a:t>
                      </a:r>
                      <a:endParaRPr lang="ca-ES" sz="20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4729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Relaciones entre unidades y organizs.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Competenciales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colaboración y </a:t>
                      </a:r>
                      <a:r>
                        <a:rPr lang="es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complementariedad</a:t>
                      </a:r>
                      <a:endParaRPr lang="ca-ES" sz="2000" b="1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8866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Movilidad vertical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antigüedad y la formación generalista. A menudo va acompañada de movilidad horizontal.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su capacidad. Requiere adquirir competencias específicas. Generalmente se progresa en el mismo ámbito funcional.</a:t>
                      </a:r>
                      <a:endParaRPr lang="ca-ES" sz="20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4763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Movilidad horizontal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Fácil y relativamente rápida: el procedimiento es genérico.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y lenta: requiere adquirir competencias específicas</a:t>
                      </a:r>
                      <a:endParaRPr lang="ca-ES" sz="20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991296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E0F8377-43F3-C443-1B9E-8F8A2A98F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6A894B85-9788-0919-E01C-E1ADD49E0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Orientación a procedimientos vs. orientación a impacto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A86DAB8B-9F11-F802-4197-92415316B294}"/>
              </a:ext>
            </a:extLst>
          </p:cNvPr>
          <p:cNvGraphicFramePr>
            <a:graphicFrameLocks noGrp="1"/>
          </p:cNvGraphicFramePr>
          <p:nvPr/>
        </p:nvGraphicFramePr>
        <p:xfrm>
          <a:off x="1019175" y="1223877"/>
          <a:ext cx="9829800" cy="5465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5008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3687396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687396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5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Modelo: función pública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Modelo: servicio y política pública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Objeto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procedimiento administrativo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Servicio y política pública, </a:t>
                      </a:r>
                      <a:r>
                        <a:rPr lang="es" sz="16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impacto</a:t>
                      </a:r>
                      <a:endParaRPr lang="ca-ES" sz="2000" b="1" kern="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Papel del trabajador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procedimiento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Diseñar e implantar un servicio o política pública</a:t>
                      </a:r>
                      <a:endParaRPr lang="ca-ES" sz="2000" kern="5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Selección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conocimiento de la norma</a:t>
                      </a:r>
                      <a:endParaRPr lang="ca-ES" sz="2000" kern="5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las competencias y habilidades del trabajador para el desempeño de las funciones que tendrá que desarrollar</a:t>
                      </a:r>
                      <a:endParaRPr lang="ca-ES" sz="2000" kern="5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Actualizar los conocimientos del trabajador cuando cambia el procedimiento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</a:t>
                      </a:r>
                      <a:r>
                        <a:rPr lang="es" sz="16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desarrollo </a:t>
                      </a: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del trabajador para que adquiera nuevas competencias y habilidades para mejorar su desempeño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50" dirty="0" err="1">
                          <a:effectLst/>
                          <a:latin typeface="Calibri" panose="020F050202020403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I+D+i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 todo externalizada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Equipo propio, </a:t>
                      </a:r>
                      <a:r>
                        <a:rPr lang="es" sz="1600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comunidades de práctica y aprendizaje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Jerárquica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Por </a:t>
                      </a:r>
                      <a:r>
                        <a:rPr lang="es" sz="16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proyectos</a:t>
                      </a:r>
                      <a:endParaRPr lang="ca-ES" sz="2000" b="1" kern="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Funcionamiento lógico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Expediente</a:t>
                      </a:r>
                      <a:endParaRPr lang="ca-ES" sz="2000" kern="5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Interoperabilidad y ciencia de datos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4729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Relaciones entre unidades y organizs.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Competenciales</a:t>
                      </a:r>
                      <a:endParaRPr lang="ca-ES" sz="2000" kern="5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colaboración y </a:t>
                      </a:r>
                      <a:r>
                        <a:rPr lang="es" sz="16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complementariedad</a:t>
                      </a:r>
                      <a:endParaRPr lang="ca-ES" sz="2000" b="1" kern="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8866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Movilidad vertical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antigüedad y la formación generalista. </a:t>
                      </a: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 menudo va acompañada de movilidad horizontal.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su capacidad. Requiere adquirir competencias específicas. Generalmente se progresa en el mismo ámbito funcional.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4763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Movilidad horizontal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Fácil y relativamente rápida: el procedimiento es genérico.</a:t>
                      </a:r>
                      <a:endParaRPr lang="ca-ES" sz="2000" kern="5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y lenta: requiere adquirir competencias específicas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778246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3A4A9D2-6DD0-9444-0FFD-40077BAAB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0B81CEB6-D4C4-35AD-38A5-FD87C1359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Gobernar sistemas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396EE52F-3FDB-9AC1-82A5-B52932D44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440905"/>
              </p:ext>
            </p:extLst>
          </p:nvPr>
        </p:nvGraphicFramePr>
        <p:xfrm>
          <a:off x="1019175" y="1223877"/>
          <a:ext cx="6012929" cy="513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6677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3596252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Gobernanza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Estática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Hoy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Jerarquía, dentro/fuera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Profesionales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Talento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Conocimiento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 formal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Procesos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Expediente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Cerrado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en la gestión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Presupuesto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democrática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27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8549180-3323-D30E-F3CD-CD340A808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92DE6BBE-1A73-D9C0-477B-88DF6AD4A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Gobernar sistemas o Gobernanza del ecosistema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A9A10E63-275D-F07D-92DE-D4B5C45DD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386778"/>
              </p:ext>
            </p:extLst>
          </p:nvPr>
        </p:nvGraphicFramePr>
        <p:xfrm>
          <a:off x="1019175" y="1223877"/>
          <a:ext cx="9829800" cy="513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9794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3615769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784237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Ecosistema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Gobernanza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Estática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Hoy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Dinámica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Horizontal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Mañana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Jerarquía, dentro/fuera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Profesionales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Red, conectado/desconectado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Instancia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Ciudadanos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Talento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Conocimiento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 formal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Planificación, competencia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 informal, </a:t>
                      </a:r>
                      <a:r>
                        <a:rPr lang="es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time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Procesos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Expediente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Cerrado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Interoperabilidad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Abierto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en la gestión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Presupuesto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Concurrencia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Proyectos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democrática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Plataforma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Impacto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835213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89F90-97AC-14A6-C4D3-8B645D5A1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B57BC86-BDFA-1C16-B674-B83D9CD8F49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1" y="1484312"/>
            <a:ext cx="10811435" cy="317912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Nuevo ecosistema</a:t>
            </a:r>
            <a:br>
              <a:rPr lang="es-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</a:br>
            <a:r>
              <a:rPr lang="es-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para </a:t>
            </a:r>
            <a:r>
              <a:rPr lang="es-ES" sz="7200" b="1" i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todos </a:t>
            </a:r>
            <a:br>
              <a:rPr lang="es-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</a:br>
            <a:r>
              <a:rPr lang="es-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los actores</a:t>
            </a:r>
            <a:endParaRPr lang="es" sz="7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49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">
            <a:extLst>
              <a:ext uri="{FF2B5EF4-FFF2-40B4-BE49-F238E27FC236}">
                <a16:creationId xmlns:a16="http://schemas.microsoft.com/office/drawing/2014/main" id="{1183B702-6F02-8A3F-7F17-5CAD079E3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</a:rPr>
              <a:t>Partenariados </a:t>
            </a:r>
            <a:r>
              <a:rPr lang="es" sz="2400" b="1">
                <a:latin typeface="Calibri" panose="020F0502020204030204" pitchFamily="34" charset="0"/>
                <a:ea typeface="+mj-ea"/>
              </a:rPr>
              <a:t>público-social- privados </a:t>
            </a:r>
            <a:endParaRPr lang="ca-ES" sz="2400" b="1" dirty="0">
              <a:latin typeface="Calibri" panose="020F0502020204030204" pitchFamily="34" charset="0"/>
              <a:ea typeface="+mj-e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9C7ABCE-4A3B-3CF7-6704-42715E3CE716}"/>
              </a:ext>
            </a:extLst>
          </p:cNvPr>
          <p:cNvSpPr txBox="1"/>
          <p:nvPr/>
        </p:nvSpPr>
        <p:spPr>
          <a:xfrm>
            <a:off x="7968209" y="6454716"/>
            <a:ext cx="208860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" sz="1000" dirty="0">
                <a:latin typeface="Calibri" panose="020F0502020204030204" pitchFamily="34" charset="0"/>
                <a:cs typeface="Arial" panose="020B0604020202020204" pitchFamily="34" charset="0"/>
              </a:rPr>
              <a:t>Fernández </a:t>
            </a:r>
            <a:r>
              <a:rPr lang="es" sz="1000" dirty="0" err="1">
                <a:latin typeface="Calibri" panose="020F0502020204030204" pitchFamily="34" charset="0"/>
                <a:cs typeface="Arial" panose="020B0604020202020204" pitchFamily="34" charset="0"/>
              </a:rPr>
              <a:t>Sirera </a:t>
            </a:r>
            <a:r>
              <a:rPr lang="es" sz="1000" dirty="0">
                <a:latin typeface="Calibri" panose="020F0502020204030204" pitchFamily="34" charset="0"/>
                <a:cs typeface="Arial" panose="020B0604020202020204" pitchFamily="34" charset="0"/>
              </a:rPr>
              <a:t>, T. (2018)</a:t>
            </a:r>
            <a:endParaRPr lang="ca-ES" sz="1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D2AD200-6679-8A50-C027-3B358405E201}"/>
              </a:ext>
            </a:extLst>
          </p:cNvPr>
          <p:cNvGrpSpPr/>
          <p:nvPr/>
        </p:nvGrpSpPr>
        <p:grpSpPr>
          <a:xfrm>
            <a:off x="3175182" y="1177917"/>
            <a:ext cx="5303532" cy="5332996"/>
            <a:chOff x="1651182" y="1177917"/>
            <a:chExt cx="5303532" cy="533299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35D74F6-EA91-2E63-118F-C3F62AB5E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82" y="1177917"/>
              <a:ext cx="5303532" cy="5332996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9A6E6BF6-8200-0B3F-C3A6-ACF034A31F5D}"/>
                </a:ext>
              </a:extLst>
            </p:cNvPr>
            <p:cNvSpPr txBox="1"/>
            <p:nvPr/>
          </p:nvSpPr>
          <p:spPr>
            <a:xfrm>
              <a:off x="2361393" y="2060848"/>
              <a:ext cx="7713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Gobierno</a:t>
              </a:r>
            </a:p>
            <a:p>
              <a:pPr algn="ctr"/>
              <a:r>
                <a:rPr lang="es-E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 abierto</a:t>
              </a:r>
              <a:endParaRPr lang="ca-ES" sz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497B32D-311A-1272-84B3-CC497F9A922D}"/>
                </a:ext>
              </a:extLst>
            </p:cNvPr>
            <p:cNvSpPr txBox="1"/>
            <p:nvPr/>
          </p:nvSpPr>
          <p:spPr>
            <a:xfrm>
              <a:off x="3577429" y="2153180"/>
              <a:ext cx="1451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>
                  <a:solidFill>
                    <a:schemeClr val="bg1"/>
                  </a:solidFill>
                  <a:latin typeface="Calibri" panose="020F0502020204030204" pitchFamily="34" charset="0"/>
                </a:rPr>
                <a:t>Administraciones</a:t>
              </a:r>
              <a:endParaRPr lang="ca-ES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A7D1027-2656-0A17-2EB7-58FEFFAC32A6}"/>
                </a:ext>
              </a:extLst>
            </p:cNvPr>
            <p:cNvSpPr txBox="1"/>
            <p:nvPr/>
          </p:nvSpPr>
          <p:spPr>
            <a:xfrm>
              <a:off x="4876533" y="1676708"/>
              <a:ext cx="135165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Articulación de demanda de innovación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4CFC2CE-76EC-85AC-7BA1-808D4DEF44F0}"/>
                </a:ext>
              </a:extLst>
            </p:cNvPr>
            <p:cNvSpPr txBox="1"/>
            <p:nvPr/>
          </p:nvSpPr>
          <p:spPr>
            <a:xfrm>
              <a:off x="5335354" y="2365253"/>
              <a:ext cx="147444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Articulación del conocimiento en el territorio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A0C8890-88AA-7516-5E38-01221DB3B73C}"/>
                </a:ext>
              </a:extLst>
            </p:cNvPr>
            <p:cNvSpPr txBox="1"/>
            <p:nvPr/>
          </p:nvSpPr>
          <p:spPr>
            <a:xfrm rot="5400000">
              <a:off x="5287795" y="3582805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>
                  <a:solidFill>
                    <a:schemeClr val="bg1"/>
                  </a:solidFill>
                  <a:latin typeface="Calibri" panose="020F0502020204030204" pitchFamily="34" charset="0"/>
                </a:rPr>
                <a:t>Agentes</a:t>
              </a:r>
            </a:p>
            <a:p>
              <a:pPr algn="ctr"/>
              <a:r>
                <a:rPr lang="es-ES" dirty="0">
                  <a:solidFill>
                    <a:schemeClr val="bg1"/>
                  </a:solidFill>
                  <a:latin typeface="Calibri" panose="020F0502020204030204" pitchFamily="34" charset="0"/>
                </a:rPr>
                <a:t>de I+D+i</a:t>
              </a:r>
              <a:endParaRPr lang="ca-ES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3F82156-B342-179B-0282-B17F43C4FC57}"/>
                </a:ext>
              </a:extLst>
            </p:cNvPr>
            <p:cNvSpPr txBox="1"/>
            <p:nvPr/>
          </p:nvSpPr>
          <p:spPr>
            <a:xfrm rot="16200000">
              <a:off x="2503455" y="3582805"/>
              <a:ext cx="8435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>
                  <a:solidFill>
                    <a:schemeClr val="bg1"/>
                  </a:solidFill>
                  <a:latin typeface="Calibri" panose="020F0502020204030204" pitchFamily="34" charset="0"/>
                </a:rPr>
                <a:t>Sociedad</a:t>
              </a:r>
            </a:p>
            <a:p>
              <a:pPr algn="ctr"/>
              <a:r>
                <a:rPr lang="es-ES" dirty="0">
                  <a:solidFill>
                    <a:schemeClr val="bg1"/>
                  </a:solidFill>
                  <a:latin typeface="Calibri" panose="020F0502020204030204" pitchFamily="34" charset="0"/>
                </a:rPr>
                <a:t>civil</a:t>
              </a:r>
              <a:endParaRPr lang="ca-ES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35CB4CA-60CD-64AA-2679-603C08F90CB4}"/>
                </a:ext>
              </a:extLst>
            </p:cNvPr>
            <p:cNvSpPr txBox="1"/>
            <p:nvPr/>
          </p:nvSpPr>
          <p:spPr>
            <a:xfrm>
              <a:off x="3857955" y="5090725"/>
              <a:ext cx="889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>
                  <a:solidFill>
                    <a:schemeClr val="bg1"/>
                  </a:solidFill>
                  <a:latin typeface="Calibri" panose="020F0502020204030204" pitchFamily="34" charset="0"/>
                </a:rPr>
                <a:t>Empresas</a:t>
              </a:r>
              <a:endParaRPr lang="ca-ES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5381FE-F356-70BF-8DCD-EBED52F226F1}"/>
                </a:ext>
              </a:extLst>
            </p:cNvPr>
            <p:cNvSpPr txBox="1"/>
            <p:nvPr/>
          </p:nvSpPr>
          <p:spPr>
            <a:xfrm>
              <a:off x="2123728" y="5022461"/>
              <a:ext cx="13516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Articulación de demanda de innovación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C865D9F-3BCB-B3E0-3778-08F747C16AF8}"/>
                </a:ext>
              </a:extLst>
            </p:cNvPr>
            <p:cNvSpPr txBox="1"/>
            <p:nvPr/>
          </p:nvSpPr>
          <p:spPr>
            <a:xfrm>
              <a:off x="5449859" y="4654297"/>
              <a:ext cx="13516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Nuevos modelos de innovación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2749B6A2-A559-AAA5-D631-C21E47309ECC}"/>
                </a:ext>
              </a:extLst>
            </p:cNvPr>
            <p:cNvSpPr txBox="1"/>
            <p:nvPr/>
          </p:nvSpPr>
          <p:spPr>
            <a:xfrm>
              <a:off x="5164565" y="5137378"/>
              <a:ext cx="13516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Modernización del tejido productivo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7B1C73E3-00D6-F5EC-CE5B-27503F2A3976}"/>
                </a:ext>
              </a:extLst>
            </p:cNvPr>
            <p:cNvSpPr txBox="1"/>
            <p:nvPr/>
          </p:nvSpPr>
          <p:spPr>
            <a:xfrm>
              <a:off x="4843695" y="5620458"/>
              <a:ext cx="13516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Actividades emergentes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F1F20284-FE8A-541F-F927-FBCEF94A0AF2}"/>
                </a:ext>
              </a:extLst>
            </p:cNvPr>
            <p:cNvSpPr txBox="1"/>
            <p:nvPr/>
          </p:nvSpPr>
          <p:spPr>
            <a:xfrm>
              <a:off x="3419872" y="3244251"/>
              <a:ext cx="17181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latin typeface="Calibri" panose="020F0502020204030204" pitchFamily="34" charset="0"/>
                </a:rPr>
                <a:t>Innovación territorial:</a:t>
              </a:r>
            </a:p>
            <a:p>
              <a:pPr algn="ctr"/>
              <a:r>
                <a:rPr lang="es-ES" sz="1200" dirty="0">
                  <a:latin typeface="Calibri" panose="020F0502020204030204" pitchFamily="34" charset="0"/>
                </a:rPr>
                <a:t>codiseño y cocreación de nuevas soluciones para los retos de la sociedad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966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7401B-B40D-A97C-12C5-3B40AADDA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">
            <a:extLst>
              <a:ext uri="{FF2B5EF4-FFF2-40B4-BE49-F238E27FC236}">
                <a16:creationId xmlns:a16="http://schemas.microsoft.com/office/drawing/2014/main" id="{71813589-BAC3-0B76-05A7-2F00155FE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</a:rPr>
              <a:t>Políticas orientadas a </a:t>
            </a:r>
            <a:r>
              <a:rPr lang="es" sz="2400" b="1" dirty="0" err="1">
                <a:latin typeface="Calibri" panose="020F0502020204030204" pitchFamily="34" charset="0"/>
                <a:ea typeface="+mj-ea"/>
              </a:rPr>
              <a:t>misiones </a:t>
            </a:r>
            <a:r>
              <a:rPr lang="es" sz="2400" b="1" dirty="0">
                <a:latin typeface="Calibri" panose="020F0502020204030204" pitchFamily="34" charset="0"/>
                <a:ea typeface="+mj-ea"/>
              </a:rPr>
              <a:t>(i)</a:t>
            </a:r>
            <a:endParaRPr lang="ca-ES" sz="2400" b="1" dirty="0">
              <a:latin typeface="Calibri" panose="020F0502020204030204" pitchFamily="34" charset="0"/>
              <a:ea typeface="+mj-e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4EC117-A54C-5AB7-51BA-6CC98EBAD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7" y="1268414"/>
            <a:ext cx="6505589" cy="530966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15E8E1-2B34-2164-805B-0F42402E85E8}"/>
              </a:ext>
            </a:extLst>
          </p:cNvPr>
          <p:cNvSpPr txBox="1"/>
          <p:nvPr/>
        </p:nvSpPr>
        <p:spPr>
          <a:xfrm>
            <a:off x="6612490" y="6525344"/>
            <a:ext cx="345638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1000" dirty="0">
                <a:latin typeface="Calibri" panose="020F0502020204030204" pitchFamily="34" charset="0"/>
              </a:rPr>
              <a:t>European Commission &amp; Mazzucato, M. (2018)</a:t>
            </a:r>
            <a:endParaRPr lang="ca-E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2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47630-8E27-634D-1513-9A11D14F0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">
            <a:extLst>
              <a:ext uri="{FF2B5EF4-FFF2-40B4-BE49-F238E27FC236}">
                <a16:creationId xmlns:a16="http://schemas.microsoft.com/office/drawing/2014/main" id="{60C6C926-CDB9-7C08-6043-284567860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</a:rPr>
              <a:t>Políticas orientadas a misiones (ii)</a:t>
            </a:r>
            <a:endParaRPr lang="ca-ES" sz="2400" b="1" dirty="0">
              <a:latin typeface="Calibri" panose="020F0502020204030204" pitchFamily="34" charset="0"/>
              <a:ea typeface="+mj-e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9F4584-F14E-8970-1660-F244D8F4F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1071074"/>
            <a:ext cx="5458168" cy="567509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60728E5-78C7-BD18-1994-DB4938B7388E}"/>
              </a:ext>
            </a:extLst>
          </p:cNvPr>
          <p:cNvSpPr txBox="1"/>
          <p:nvPr/>
        </p:nvSpPr>
        <p:spPr>
          <a:xfrm>
            <a:off x="6612490" y="6525344"/>
            <a:ext cx="345638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1000" dirty="0">
                <a:latin typeface="Calibri" panose="020F0502020204030204" pitchFamily="34" charset="0"/>
              </a:rPr>
              <a:t>European Commission &amp; Mazzucato, M. (2018)</a:t>
            </a:r>
            <a:endParaRPr lang="ca-E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78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4BEEF-8DCC-6533-BAD6-377B8815C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">
            <a:extLst>
              <a:ext uri="{FF2B5EF4-FFF2-40B4-BE49-F238E27FC236}">
                <a16:creationId xmlns:a16="http://schemas.microsoft.com/office/drawing/2014/main" id="{0A9CE3A0-358F-212E-6D02-7F0227663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</a:rPr>
              <a:t>Políticas orientadas a misiones (iii)</a:t>
            </a:r>
            <a:endParaRPr lang="ca-ES" sz="2400" b="1" dirty="0">
              <a:latin typeface="Calibri" panose="020F0502020204030204" pitchFamily="34" charset="0"/>
              <a:ea typeface="+mj-e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C89DFA-A64E-9A2A-3B37-8A0325C89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1041295"/>
            <a:ext cx="4911738" cy="581670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1BC6CBB-6D63-C0AB-72A5-B30D986F0E94}"/>
              </a:ext>
            </a:extLst>
          </p:cNvPr>
          <p:cNvSpPr txBox="1"/>
          <p:nvPr/>
        </p:nvSpPr>
        <p:spPr>
          <a:xfrm>
            <a:off x="7320136" y="6453189"/>
            <a:ext cx="2736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1000" dirty="0">
                <a:latin typeface="Calibri" panose="020F0502020204030204" pitchFamily="34" charset="0"/>
              </a:rPr>
              <a:t>Hill, D. (2022)</a:t>
            </a:r>
          </a:p>
        </p:txBody>
      </p:sp>
    </p:spTree>
    <p:extLst>
      <p:ext uri="{BB962C8B-B14F-4D97-AF65-F5344CB8AC3E}">
        <p14:creationId xmlns:p14="http://schemas.microsoft.com/office/powerpoint/2010/main" val="9301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en traje posando para fotografia&#10;&#10;Descripción generada automáticamente">
            <a:extLst>
              <a:ext uri="{FF2B5EF4-FFF2-40B4-BE49-F238E27FC236}">
                <a16:creationId xmlns:a16="http://schemas.microsoft.com/office/drawing/2014/main" id="{05B569A4-6900-9549-8386-A4346631B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34" y="864248"/>
            <a:ext cx="3317866" cy="4230279"/>
          </a:xfrm>
          <a:prstGeom prst="rect">
            <a:avLst/>
          </a:prstGeom>
        </p:spPr>
      </p:pic>
      <p:sp>
        <p:nvSpPr>
          <p:cNvPr id="156" name="Google Shape;156;p53"/>
          <p:cNvSpPr/>
          <p:nvPr/>
        </p:nvSpPr>
        <p:spPr>
          <a:xfrm>
            <a:off x="570045" y="5224904"/>
            <a:ext cx="343805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latin typeface="Calibri" panose="020F0502020204030204" pitchFamily="34" charset="0"/>
                <a:ea typeface="Roboto"/>
                <a:cs typeface="Roboto"/>
                <a:sym typeface="Roboto"/>
              </a:rPr>
              <a:t>Ismael Peña-López</a:t>
            </a:r>
            <a:endParaRPr sz="2400" dirty="0">
              <a:latin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 dirty="0">
                <a:latin typeface="Calibri" panose="020F0502020204030204" pitchFamily="34" charset="0"/>
                <a:ea typeface="Roboto"/>
                <a:cs typeface="Roboto"/>
                <a:sym typeface="Roboto"/>
              </a:rPr>
              <a:t>@ictlogist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latin typeface="Calibri" panose="020F0502020204030204" pitchFamily="34" charset="0"/>
                <a:ea typeface="Roboto"/>
                <a:cs typeface="Roboto"/>
                <a:sym typeface="Roboto"/>
              </a:rPr>
              <a:t>http://ictlogy.net</a:t>
            </a:r>
            <a:endParaRPr sz="700" b="1" i="0" u="none" strike="noStrike" cap="none" dirty="0">
              <a:latin typeface="Calibri" panose="020F0502020204030204" pitchFamily="34" charset="0"/>
              <a:sym typeface="Arial"/>
            </a:endParaRPr>
          </a:p>
        </p:txBody>
      </p:sp>
      <p:sp>
        <p:nvSpPr>
          <p:cNvPr id="4" name="Google Shape;360;g2c8b95d9aeb_0_135">
            <a:extLst>
              <a:ext uri="{FF2B5EF4-FFF2-40B4-BE49-F238E27FC236}">
                <a16:creationId xmlns:a16="http://schemas.microsoft.com/office/drawing/2014/main" id="{59EFBC1C-E58A-364E-61AC-539F986B7BCF}"/>
              </a:ext>
            </a:extLst>
          </p:cNvPr>
          <p:cNvSpPr txBox="1"/>
          <p:nvPr/>
        </p:nvSpPr>
        <p:spPr>
          <a:xfrm>
            <a:off x="4764351" y="864248"/>
            <a:ext cx="6613801" cy="584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292100" lvl="0" indent="-292100">
              <a:buSzPts val="1900"/>
              <a:buFont typeface="Calibri"/>
              <a:buChar char="•"/>
            </a:pPr>
            <a:r>
              <a:rPr lang="es-ES" sz="1900" dirty="0">
                <a:ea typeface="Calibri"/>
                <a:cs typeface="Calibri"/>
                <a:sym typeface="Calibri"/>
              </a:rPr>
              <a:t>Profesor. Estudios de Derecho y Ciencia Política, UOC</a:t>
            </a:r>
            <a:br>
              <a:rPr lang="es-ES" sz="1900" dirty="0">
                <a:ea typeface="Calibri"/>
                <a:cs typeface="Calibri"/>
                <a:sym typeface="Calibri"/>
              </a:rPr>
            </a:br>
            <a:r>
              <a:rPr lang="es-ES" sz="1900" dirty="0">
                <a:ea typeface="Calibri"/>
                <a:cs typeface="Calibri"/>
                <a:sym typeface="Calibri"/>
              </a:rPr>
              <a:t>2024-</a:t>
            </a:r>
          </a:p>
          <a:p>
            <a:pPr>
              <a:buSzPts val="1900"/>
            </a:pPr>
            <a:endParaRPr lang="es-ES" sz="800" dirty="0">
              <a:ea typeface="Calibri"/>
              <a:cs typeface="Calibri"/>
              <a:sym typeface="Calibri"/>
            </a:endParaRPr>
          </a:p>
          <a:p>
            <a:pPr marL="292100" lvl="0" indent="-292100">
              <a:buSzPts val="1900"/>
              <a:buFont typeface="Calibri"/>
              <a:buChar char="•"/>
            </a:pPr>
            <a:r>
              <a:rPr lang="es-ES" sz="1900" dirty="0">
                <a:ea typeface="Calibri"/>
                <a:cs typeface="Calibri"/>
                <a:sym typeface="Calibri"/>
              </a:rPr>
              <a:t>Consultor freelance OECD-SIGMA</a:t>
            </a:r>
            <a:br>
              <a:rPr lang="es-ES" sz="1900" dirty="0">
                <a:ea typeface="Calibri"/>
                <a:cs typeface="Calibri"/>
                <a:sym typeface="Calibri"/>
              </a:rPr>
            </a:br>
            <a:r>
              <a:rPr lang="es-ES" sz="1900" dirty="0">
                <a:ea typeface="Calibri"/>
                <a:cs typeface="Calibri"/>
                <a:sym typeface="Calibri"/>
              </a:rPr>
              <a:t>2024-</a:t>
            </a:r>
          </a:p>
          <a:p>
            <a:pPr marL="292100" lvl="0" indent="-203200">
              <a:buSzPts val="1400"/>
            </a:pPr>
            <a:endParaRPr lang="es-ES" sz="800" dirty="0">
              <a:ea typeface="Calibri"/>
              <a:cs typeface="Calibri"/>
              <a:sym typeface="Calibri"/>
            </a:endParaRPr>
          </a:p>
          <a:p>
            <a:pPr marL="292100" lvl="0" indent="-292100">
              <a:buSzPts val="1900"/>
              <a:buFont typeface="Calibri"/>
              <a:buChar char="•"/>
            </a:pPr>
            <a:r>
              <a:rPr lang="es-ES" sz="1900" dirty="0">
                <a:ea typeface="Calibri"/>
                <a:cs typeface="Calibri"/>
                <a:sym typeface="Calibri"/>
              </a:rPr>
              <a:t>Director. Escuela de Administración Pública de Cataluña</a:t>
            </a:r>
            <a:br>
              <a:rPr lang="es-ES" sz="1900" dirty="0">
                <a:ea typeface="Calibri"/>
                <a:cs typeface="Calibri"/>
                <a:sym typeface="Calibri"/>
              </a:rPr>
            </a:br>
            <a:r>
              <a:rPr lang="es-ES" sz="1900" dirty="0">
                <a:ea typeface="Calibri"/>
                <a:cs typeface="Calibri"/>
                <a:sym typeface="Calibri"/>
              </a:rPr>
              <a:t>2021-2024</a:t>
            </a:r>
          </a:p>
          <a:p>
            <a:pPr marL="292100" lvl="0" indent="-203200">
              <a:buSzPts val="1400"/>
            </a:pPr>
            <a:endParaRPr lang="es-ES" sz="800" dirty="0">
              <a:ea typeface="Calibri"/>
              <a:cs typeface="Calibri"/>
              <a:sym typeface="Calibri"/>
            </a:endParaRPr>
          </a:p>
          <a:p>
            <a:pPr marL="292100" lvl="0" indent="-292100">
              <a:buSzPts val="1900"/>
              <a:buFont typeface="Calibri"/>
              <a:buChar char="•"/>
            </a:pPr>
            <a:r>
              <a:rPr lang="es-ES" sz="1900" dirty="0">
                <a:ea typeface="Calibri"/>
                <a:cs typeface="Calibri"/>
                <a:sym typeface="Calibri"/>
              </a:rPr>
              <a:t>Director general de Participación ciudadana y procesos </a:t>
            </a: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electorales, Generalitat de Catalunya</a:t>
            </a:r>
            <a:br>
              <a:rPr lang="es-ES" sz="1900" dirty="0">
                <a:latin typeface="+mj-lt"/>
                <a:ea typeface="Calibri"/>
                <a:cs typeface="Calibri"/>
                <a:sym typeface="Calibri"/>
              </a:rPr>
            </a:b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2018-2022</a:t>
            </a:r>
          </a:p>
          <a:p>
            <a:pPr marL="292100" lvl="0" indent="-203200">
              <a:buSzPts val="1400"/>
            </a:pPr>
            <a:endParaRPr lang="es-ES" sz="800" dirty="0">
              <a:latin typeface="+mj-lt"/>
              <a:ea typeface="Calibri"/>
              <a:cs typeface="Calibri"/>
              <a:sym typeface="Calibri"/>
            </a:endParaRPr>
          </a:p>
          <a:p>
            <a:pPr marL="292100" lvl="0" indent="-292100">
              <a:buSzPts val="1900"/>
              <a:buFont typeface="Calibri"/>
              <a:buChar char="•"/>
            </a:pP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Director de Innovación Abierta. </a:t>
            </a:r>
            <a:r>
              <a:rPr lang="es-ES" sz="1900" dirty="0" err="1">
                <a:latin typeface="+mj-lt"/>
                <a:ea typeface="Calibri"/>
                <a:cs typeface="Calibri"/>
                <a:sym typeface="Calibri"/>
              </a:rPr>
              <a:t>Fundació</a:t>
            </a: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 Jaume Bofill</a:t>
            </a:r>
            <a:br>
              <a:rPr lang="es-ES" sz="1900" dirty="0">
                <a:latin typeface="+mj-lt"/>
                <a:ea typeface="Calibri"/>
                <a:cs typeface="Calibri"/>
                <a:sym typeface="Calibri"/>
              </a:rPr>
            </a:b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2013-2018</a:t>
            </a:r>
            <a:br>
              <a:rPr lang="es-ES" sz="1900" dirty="0">
                <a:latin typeface="+mj-lt"/>
                <a:ea typeface="Calibri"/>
                <a:cs typeface="Calibri"/>
                <a:sym typeface="Calibri"/>
              </a:rPr>
            </a:br>
            <a:endParaRPr sz="800" b="0" i="0" u="none" strike="noStrike" cap="none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292100" lvl="0" indent="-292100">
              <a:buSzPts val="1900"/>
              <a:buFont typeface="Calibri"/>
              <a:buChar char="•"/>
            </a:pPr>
            <a:r>
              <a:rPr lang="es-ES" sz="1900" b="0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Profesor. Estudios de Derecho y Ciencia Política, UOC</a:t>
            </a:r>
            <a:br>
              <a:rPr lang="es-ES" sz="1900" dirty="0">
                <a:latin typeface="+mj-lt"/>
                <a:ea typeface="Calibri"/>
                <a:cs typeface="Calibri"/>
                <a:sym typeface="Calibri"/>
              </a:rPr>
            </a:b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2005-2018</a:t>
            </a:r>
          </a:p>
          <a:p>
            <a:pPr marL="292100" lvl="0" indent="-203200">
              <a:buSzPts val="1400"/>
            </a:pPr>
            <a:endParaRPr lang="es-ES" sz="800" dirty="0">
              <a:latin typeface="+mj-lt"/>
              <a:ea typeface="Calibri"/>
              <a:cs typeface="Calibri"/>
              <a:sym typeface="Calibri"/>
            </a:endParaRPr>
          </a:p>
          <a:p>
            <a:pPr marL="292100" lvl="0" indent="-292100">
              <a:buSzPts val="1900"/>
              <a:buFont typeface="Calibri"/>
              <a:buChar char="•"/>
            </a:pP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Director de Cooperación al Desarrollo, UOC</a:t>
            </a:r>
            <a:br>
              <a:rPr lang="es-ES" sz="1900" dirty="0">
                <a:latin typeface="+mj-lt"/>
                <a:ea typeface="Calibri"/>
                <a:cs typeface="Calibri"/>
                <a:sym typeface="Calibri"/>
              </a:rPr>
            </a:br>
            <a:r>
              <a:rPr lang="es-ES" sz="1900" dirty="0">
                <a:latin typeface="+mj-lt"/>
                <a:ea typeface="Calibri"/>
                <a:cs typeface="Calibri"/>
                <a:sym typeface="Calibri"/>
              </a:rPr>
              <a:t>2001-2005</a:t>
            </a:r>
          </a:p>
          <a:p>
            <a:pPr marL="292100" lvl="0" indent="-292100">
              <a:buSzPts val="1900"/>
              <a:buFont typeface="Calibri"/>
              <a:buChar char="•"/>
            </a:pPr>
            <a:endParaRPr sz="1900" b="0" i="0" u="none" strike="noStrike" cap="none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2921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Títol">
            <a:extLst>
              <a:ext uri="{FF2B5EF4-FFF2-40B4-BE49-F238E27FC236}">
                <a16:creationId xmlns:a16="http://schemas.microsoft.com/office/drawing/2014/main" id="{863F0830-CE22-C503-72BF-44872CC09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-ES" sz="2400" b="1" noProof="0">
                <a:latin typeface="Calibri" panose="020F0502020204030204" pitchFamily="34" charset="0"/>
                <a:ea typeface="+mj-ea"/>
                <a:cs typeface="Arial" pitchFamily="34" charset="0"/>
              </a:rPr>
              <a:t>Acerca de…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FF16B-2F80-DDB6-3A01-03C678784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">
            <a:extLst>
              <a:ext uri="{FF2B5EF4-FFF2-40B4-BE49-F238E27FC236}">
                <a16:creationId xmlns:a16="http://schemas.microsoft.com/office/drawing/2014/main" id="{11ECBFCA-B727-1A59-A1A0-2FAC71648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</a:rPr>
              <a:t>Políticas orientadas a misiones (iv)</a:t>
            </a:r>
            <a:endParaRPr lang="ca-ES" sz="2400" b="1" dirty="0">
              <a:latin typeface="Calibri" panose="020F0502020204030204" pitchFamily="34" charset="0"/>
              <a:ea typeface="+mj-e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72DEB1-5E65-AF99-6081-28229DA7FB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0" b="1987"/>
          <a:stretch/>
        </p:blipFill>
        <p:spPr>
          <a:xfrm>
            <a:off x="3215681" y="1166704"/>
            <a:ext cx="5914057" cy="557466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28AF0FA-C2EC-6739-66F0-960022A0436B}"/>
              </a:ext>
            </a:extLst>
          </p:cNvPr>
          <p:cNvSpPr txBox="1"/>
          <p:nvPr/>
        </p:nvSpPr>
        <p:spPr>
          <a:xfrm>
            <a:off x="7320136" y="6453189"/>
            <a:ext cx="2736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1000" dirty="0">
                <a:latin typeface="Calibri" panose="020F0502020204030204" pitchFamily="34" charset="0"/>
              </a:rPr>
              <a:t>Hill, D. (2022)</a:t>
            </a:r>
          </a:p>
        </p:txBody>
      </p:sp>
    </p:spTree>
    <p:extLst>
      <p:ext uri="{BB962C8B-B14F-4D97-AF65-F5344CB8AC3E}">
        <p14:creationId xmlns:p14="http://schemas.microsoft.com/office/powerpoint/2010/main" val="1615825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6DA43-FF6C-824F-AD52-A3F78558E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">
            <a:extLst>
              <a:ext uri="{FF2B5EF4-FFF2-40B4-BE49-F238E27FC236}">
                <a16:creationId xmlns:a16="http://schemas.microsoft.com/office/drawing/2014/main" id="{2EF2F25F-457F-4C5F-E006-B3C93307E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</a:rPr>
              <a:t>Políticas orientadas a misiones (v)</a:t>
            </a:r>
            <a:endParaRPr lang="ca-ES" sz="2400" b="1" dirty="0">
              <a:latin typeface="Calibri" panose="020F0502020204030204" pitchFamily="34" charset="0"/>
              <a:ea typeface="+mj-e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C1C0B6-27B7-6178-3E42-E0C6041050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6"/>
          <a:stretch/>
        </p:blipFill>
        <p:spPr>
          <a:xfrm>
            <a:off x="1559496" y="1262832"/>
            <a:ext cx="9036496" cy="504648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D0D7DD3-6FDA-76C5-1ECD-39A75B1043F5}"/>
              </a:ext>
            </a:extLst>
          </p:cNvPr>
          <p:cNvSpPr txBox="1"/>
          <p:nvPr/>
        </p:nvSpPr>
        <p:spPr>
          <a:xfrm>
            <a:off x="8040216" y="6453189"/>
            <a:ext cx="20165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1000" dirty="0">
                <a:latin typeface="Calibri" panose="020F0502020204030204" pitchFamily="34" charset="0"/>
              </a:rPr>
              <a:t>OECD (2025)</a:t>
            </a:r>
            <a:endParaRPr lang="ca-E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12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83D1D995-BC64-403B-B121-3C778FA69FF1}" type="slidenum">
              <a:rPr lang="ca-ES" altLang="ca-E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22</a:t>
            </a:fld>
            <a:endParaRPr lang="ca-ES" altLang="ca-E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842B778-6F8B-A0E9-ECEE-94E324E173FE}"/>
              </a:ext>
            </a:extLst>
          </p:cNvPr>
          <p:cNvSpPr txBox="1">
            <a:spLocks/>
          </p:cNvSpPr>
          <p:nvPr/>
        </p:nvSpPr>
        <p:spPr bwMode="auto">
          <a:xfrm>
            <a:off x="-1" y="1520824"/>
            <a:ext cx="10821971" cy="189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a-ES" sz="9600" dirty="0">
                <a:solidFill>
                  <a:schemeClr val="bg1"/>
                </a:solidFill>
                <a:latin typeface="Calibri" panose="020F0502020204030204" pitchFamily="34" charset="0"/>
              </a:rPr>
              <a:t>Taller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54DD87B-78D3-40FE-F809-C334E648C92A}"/>
              </a:ext>
            </a:extLst>
          </p:cNvPr>
          <p:cNvSpPr txBox="1">
            <a:spLocks/>
          </p:cNvSpPr>
          <p:nvPr/>
        </p:nvSpPr>
        <p:spPr>
          <a:xfrm>
            <a:off x="-141402" y="3447066"/>
            <a:ext cx="10963372" cy="719582"/>
          </a:xfrm>
          <a:prstGeom prst="rect">
            <a:avLst/>
          </a:prstGeom>
        </p:spPr>
        <p:txBody>
          <a:bodyPr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200" noProof="0" dirty="0">
                <a:solidFill>
                  <a:schemeClr val="bg1"/>
                </a:solidFill>
                <a:latin typeface="Calibri" panose="020F0502020204030204" pitchFamily="34" charset="0"/>
              </a:rPr>
              <a:t>El mapa de actores: visiones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BFEB7F37-E668-61F5-BF0D-B37CF941E8FD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latin typeface="Calibri" panose="020F0502020204030204" pitchFamily="34" charset="0"/>
              </a:rPr>
              <a:pPr algn="r"/>
              <a:t>22</a:t>
            </a:fld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8D3548-3EA7-7506-6047-3C12FC568066}"/>
              </a:ext>
            </a:extLst>
          </p:cNvPr>
          <p:cNvSpPr txBox="1">
            <a:spLocks/>
          </p:cNvSpPr>
          <p:nvPr/>
        </p:nvSpPr>
        <p:spPr>
          <a:xfrm>
            <a:off x="10998" y="4083561"/>
            <a:ext cx="10963372" cy="719582"/>
          </a:xfrm>
          <a:prstGeom prst="rect">
            <a:avLst/>
          </a:prstGeom>
        </p:spPr>
        <p:txBody>
          <a:bodyPr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200" noProof="0" dirty="0">
                <a:solidFill>
                  <a:schemeClr val="bg1"/>
                </a:solidFill>
                <a:latin typeface="Calibri" panose="020F0502020204030204" pitchFamily="34" charset="0"/>
              </a:rPr>
              <a:t>El mapa de actores: aportaciones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9F960A1-D2EA-F5F8-50F4-828A871AF493}"/>
              </a:ext>
            </a:extLst>
          </p:cNvPr>
          <p:cNvSpPr txBox="1">
            <a:spLocks/>
          </p:cNvSpPr>
          <p:nvPr/>
        </p:nvSpPr>
        <p:spPr>
          <a:xfrm>
            <a:off x="10998" y="4720055"/>
            <a:ext cx="10963372" cy="719582"/>
          </a:xfrm>
          <a:prstGeom prst="rect">
            <a:avLst/>
          </a:prstGeom>
        </p:spPr>
        <p:txBody>
          <a:bodyPr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200" noProof="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La misión</a:t>
            </a:r>
          </a:p>
        </p:txBody>
      </p:sp>
    </p:spTree>
    <p:extLst>
      <p:ext uri="{BB962C8B-B14F-4D97-AF65-F5344CB8AC3E}">
        <p14:creationId xmlns:p14="http://schemas.microsoft.com/office/powerpoint/2010/main" val="3815772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/>
          <p:cNvSpPr>
            <a:spLocks noGrp="1"/>
          </p:cNvSpPr>
          <p:nvPr>
            <p:ph idx="4294967295"/>
          </p:nvPr>
        </p:nvSpPr>
        <p:spPr>
          <a:xfrm>
            <a:off x="705601" y="1125538"/>
            <a:ext cx="8464550" cy="3962400"/>
          </a:xfrm>
        </p:spPr>
        <p:txBody>
          <a:bodyPr>
            <a:noAutofit/>
          </a:bodyPr>
          <a:lstStyle/>
          <a:p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Cartografiar los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perfiles de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ciudadano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afectados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una </a:t>
            </a:r>
            <a:r>
              <a:rPr lang="ca-ES" sz="2000" dirty="0" err="1"/>
              <a:t>cuestión</a:t>
            </a:r>
            <a:r>
              <a:rPr lang="ca-ES" sz="2000" dirty="0"/>
              <a:t> y </a:t>
            </a:r>
            <a:r>
              <a:rPr lang="ca-ES" sz="2000" dirty="0" err="1"/>
              <a:t>sus</a:t>
            </a:r>
            <a:r>
              <a:rPr lang="ca-ES" sz="2000" dirty="0"/>
              <a:t> respectives </a:t>
            </a:r>
            <a:r>
              <a:rPr lang="ca-ES" sz="2000" dirty="0" err="1"/>
              <a:t>posicionamientos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Listar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actores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Tipificar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relaciones entre actores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Describir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aproximaciones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cuestión</a:t>
            </a:r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Nombrar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problema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a-ES" sz="11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ol">
            <a:extLst>
              <a:ext uri="{FF2B5EF4-FFF2-40B4-BE49-F238E27FC236}">
                <a16:creationId xmlns:a16="http://schemas.microsoft.com/office/drawing/2014/main" id="{80029C44-75D3-9296-6A18-C011E467FE1D}"/>
              </a:ext>
            </a:extLst>
          </p:cNvPr>
          <p:cNvSpPr txBox="1">
            <a:spLocks/>
          </p:cNvSpPr>
          <p:nvPr/>
        </p:nvSpPr>
        <p:spPr bwMode="auto">
          <a:xfrm>
            <a:off x="705601" y="230400"/>
            <a:ext cx="10800017" cy="6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400"/>
              <a:buNone/>
              <a:defRPr sz="2400" b="1">
                <a:latin typeface="Calibri" panose="020F0502020204030204" pitchFamily="34" charset="0"/>
                <a:ea typeface="+mj-ea"/>
              </a:defRPr>
            </a:lvl1pPr>
            <a:lvl2pPr>
              <a:buSzPts val="1400"/>
              <a:buNone/>
            </a:lvl2pPr>
            <a:lvl3pPr>
              <a:buSzPts val="1400"/>
              <a:buNone/>
            </a:lvl3pPr>
            <a:lvl4pPr>
              <a:buSzPts val="1400"/>
              <a:buNone/>
            </a:lvl4pPr>
            <a:lvl5pPr>
              <a:buSzPts val="1400"/>
              <a:buNone/>
            </a:lvl5pPr>
            <a:lvl6pPr>
              <a:buSzPts val="1400"/>
              <a:buNone/>
            </a:lvl6pPr>
            <a:lvl7pPr>
              <a:buSzPts val="1400"/>
              <a:buNone/>
            </a:lvl7pPr>
            <a:lvl8pPr>
              <a:buSzPts val="1400"/>
              <a:buNone/>
            </a:lvl8pPr>
            <a:lvl9pPr>
              <a:buSzPts val="1400"/>
              <a:buNone/>
            </a:lvl9pPr>
          </a:lstStyle>
          <a:p>
            <a:r>
              <a:rPr lang="es-ES_tradnl" altLang="ca-ES" dirty="0">
                <a:sym typeface="Symbol" panose="05050102010706020507" pitchFamily="18" charset="2"/>
              </a:rPr>
              <a:t>Taller: Mapa de actores y visiones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A71C4E9-73A4-BF8A-A547-405E9848D6FE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23</a:t>
            </a:fld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5955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">
            <a:extLst>
              <a:ext uri="{FF2B5EF4-FFF2-40B4-BE49-F238E27FC236}">
                <a16:creationId xmlns:a16="http://schemas.microsoft.com/office/drawing/2014/main" id="{80029C44-75D3-9296-6A18-C011E467FE1D}"/>
              </a:ext>
            </a:extLst>
          </p:cNvPr>
          <p:cNvSpPr txBox="1">
            <a:spLocks/>
          </p:cNvSpPr>
          <p:nvPr/>
        </p:nvSpPr>
        <p:spPr bwMode="auto">
          <a:xfrm>
            <a:off x="695991" y="225425"/>
            <a:ext cx="10800017" cy="6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400"/>
              <a:buNone/>
              <a:defRPr sz="2400" b="1">
                <a:latin typeface="Calibri" panose="020F0502020204030204" pitchFamily="34" charset="0"/>
                <a:ea typeface="+mj-ea"/>
              </a:defRPr>
            </a:lvl1pPr>
            <a:lvl2pPr>
              <a:buSzPts val="1400"/>
              <a:buNone/>
            </a:lvl2pPr>
            <a:lvl3pPr>
              <a:buSzPts val="1400"/>
              <a:buNone/>
            </a:lvl3pPr>
            <a:lvl4pPr>
              <a:buSzPts val="1400"/>
              <a:buNone/>
            </a:lvl4pPr>
            <a:lvl5pPr>
              <a:buSzPts val="1400"/>
              <a:buNone/>
            </a:lvl5pPr>
            <a:lvl6pPr>
              <a:buSzPts val="1400"/>
              <a:buNone/>
            </a:lvl6pPr>
            <a:lvl7pPr>
              <a:buSzPts val="1400"/>
              <a:buNone/>
            </a:lvl7pPr>
            <a:lvl8pPr>
              <a:buSzPts val="1400"/>
              <a:buNone/>
            </a:lvl8pPr>
            <a:lvl9pPr>
              <a:buSzPts val="1400"/>
              <a:buNone/>
            </a:lvl9pPr>
          </a:lstStyle>
          <a:p>
            <a:r>
              <a:rPr lang="es-ES_tradnl" altLang="ca-ES" dirty="0">
                <a:sym typeface="Symbol" panose="05050102010706020507" pitchFamily="18" charset="2"/>
              </a:rPr>
              <a:t>Taller: Mapa de actores y visiones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0CAF5A6-B77B-3FE5-DB16-8C106C328BDE}"/>
              </a:ext>
            </a:extLst>
          </p:cNvPr>
          <p:cNvSpPr/>
          <p:nvPr/>
        </p:nvSpPr>
        <p:spPr>
          <a:xfrm>
            <a:off x="2900640" y="1940153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1B7EF59-90ED-6243-A13A-E05DF2238267}"/>
              </a:ext>
            </a:extLst>
          </p:cNvPr>
          <p:cNvSpPr/>
          <p:nvPr/>
        </p:nvSpPr>
        <p:spPr>
          <a:xfrm>
            <a:off x="6444968" y="2109140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EC41158-E362-0EE9-9057-B69349C5A826}"/>
              </a:ext>
            </a:extLst>
          </p:cNvPr>
          <p:cNvSpPr/>
          <p:nvPr/>
        </p:nvSpPr>
        <p:spPr>
          <a:xfrm>
            <a:off x="2429774" y="3327002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96CFC6C-AEEA-AC00-25D4-DEC7D270846D}"/>
              </a:ext>
            </a:extLst>
          </p:cNvPr>
          <p:cNvSpPr/>
          <p:nvPr/>
        </p:nvSpPr>
        <p:spPr>
          <a:xfrm>
            <a:off x="5783332" y="3533237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8F5CF55-6342-2CFE-02BE-1FD304366F01}"/>
              </a:ext>
            </a:extLst>
          </p:cNvPr>
          <p:cNvSpPr/>
          <p:nvPr/>
        </p:nvSpPr>
        <p:spPr>
          <a:xfrm>
            <a:off x="4870317" y="4677730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12" name="Globo: línea con borde y barra de énfasis 11">
            <a:extLst>
              <a:ext uri="{FF2B5EF4-FFF2-40B4-BE49-F238E27FC236}">
                <a16:creationId xmlns:a16="http://schemas.microsoft.com/office/drawing/2014/main" id="{3BBC3ABA-5C85-BDE8-8888-7378DD5B84BE}"/>
              </a:ext>
            </a:extLst>
          </p:cNvPr>
          <p:cNvSpPr/>
          <p:nvPr/>
        </p:nvSpPr>
        <p:spPr>
          <a:xfrm>
            <a:off x="1265128" y="1940857"/>
            <a:ext cx="1259537" cy="1052838"/>
          </a:xfrm>
          <a:prstGeom prst="accentBorderCallout1">
            <a:avLst>
              <a:gd name="adj1" fmla="val 28702"/>
              <a:gd name="adj2" fmla="val 105102"/>
              <a:gd name="adj3" fmla="val 18560"/>
              <a:gd name="adj4" fmla="val 12858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sp>
        <p:nvSpPr>
          <p:cNvPr id="13" name="Globo: línea con borde y barra de énfasis 12">
            <a:extLst>
              <a:ext uri="{FF2B5EF4-FFF2-40B4-BE49-F238E27FC236}">
                <a16:creationId xmlns:a16="http://schemas.microsoft.com/office/drawing/2014/main" id="{C636785E-27FD-8F1B-153D-8FDB1E27EE99}"/>
              </a:ext>
            </a:extLst>
          </p:cNvPr>
          <p:cNvSpPr/>
          <p:nvPr/>
        </p:nvSpPr>
        <p:spPr>
          <a:xfrm>
            <a:off x="8281779" y="1907855"/>
            <a:ext cx="1259537" cy="1052838"/>
          </a:xfrm>
          <a:prstGeom prst="accentBorderCallout1">
            <a:avLst>
              <a:gd name="adj1" fmla="val 36844"/>
              <a:gd name="adj2" fmla="val -3795"/>
              <a:gd name="adj3" fmla="val 42987"/>
              <a:gd name="adj4" fmla="val -20391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sp>
        <p:nvSpPr>
          <p:cNvPr id="14" name="Globo: línea con borde y barra de énfasis 13">
            <a:extLst>
              <a:ext uri="{FF2B5EF4-FFF2-40B4-BE49-F238E27FC236}">
                <a16:creationId xmlns:a16="http://schemas.microsoft.com/office/drawing/2014/main" id="{DD9FF3B8-ECB4-D731-F109-F5408A9FCF9E}"/>
              </a:ext>
            </a:extLst>
          </p:cNvPr>
          <p:cNvSpPr/>
          <p:nvPr/>
        </p:nvSpPr>
        <p:spPr>
          <a:xfrm>
            <a:off x="1265128" y="4147640"/>
            <a:ext cx="1259537" cy="1052838"/>
          </a:xfrm>
          <a:prstGeom prst="accentBorderCallout1">
            <a:avLst>
              <a:gd name="adj1" fmla="val 28702"/>
              <a:gd name="adj2" fmla="val 105102"/>
              <a:gd name="adj3" fmla="val -14009"/>
              <a:gd name="adj4" fmla="val 133124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sp>
        <p:nvSpPr>
          <p:cNvPr id="15" name="Globo: línea con borde y barra de énfasis 14">
            <a:extLst>
              <a:ext uri="{FF2B5EF4-FFF2-40B4-BE49-F238E27FC236}">
                <a16:creationId xmlns:a16="http://schemas.microsoft.com/office/drawing/2014/main" id="{8BF6BC40-6403-C68D-DC14-43BB601F3B3E}"/>
              </a:ext>
            </a:extLst>
          </p:cNvPr>
          <p:cNvSpPr/>
          <p:nvPr/>
        </p:nvSpPr>
        <p:spPr>
          <a:xfrm>
            <a:off x="3220526" y="4575157"/>
            <a:ext cx="1259537" cy="1052838"/>
          </a:xfrm>
          <a:prstGeom prst="accentBorderCallout1">
            <a:avLst>
              <a:gd name="adj1" fmla="val 28702"/>
              <a:gd name="adj2" fmla="val 105102"/>
              <a:gd name="adj3" fmla="val 18560"/>
              <a:gd name="adj4" fmla="val 12858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sp>
        <p:nvSpPr>
          <p:cNvPr id="16" name="Globo: línea con borde y barra de énfasis 15">
            <a:extLst>
              <a:ext uri="{FF2B5EF4-FFF2-40B4-BE49-F238E27FC236}">
                <a16:creationId xmlns:a16="http://schemas.microsoft.com/office/drawing/2014/main" id="{CBFEBDF4-782D-413C-7F69-0540545AFAF5}"/>
              </a:ext>
            </a:extLst>
          </p:cNvPr>
          <p:cNvSpPr/>
          <p:nvPr/>
        </p:nvSpPr>
        <p:spPr>
          <a:xfrm>
            <a:off x="7643022" y="3424820"/>
            <a:ext cx="1259537" cy="1052838"/>
          </a:xfrm>
          <a:prstGeom prst="accentBorderCallout1">
            <a:avLst>
              <a:gd name="adj1" fmla="val 36844"/>
              <a:gd name="adj2" fmla="val -3795"/>
              <a:gd name="adj3" fmla="val 42987"/>
              <a:gd name="adj4" fmla="val -20391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cxnSp>
        <p:nvCxnSpPr>
          <p:cNvPr id="17" name="Conector curvado 84">
            <a:extLst>
              <a:ext uri="{FF2B5EF4-FFF2-40B4-BE49-F238E27FC236}">
                <a16:creationId xmlns:a16="http://schemas.microsoft.com/office/drawing/2014/main" id="{2792269C-9794-689A-C760-F48E28012754}"/>
              </a:ext>
            </a:extLst>
          </p:cNvPr>
          <p:cNvCxnSpPr>
            <a:cxnSpLocks/>
            <a:stCxn id="8" idx="1"/>
            <a:endCxn id="5" idx="3"/>
          </p:cNvCxnSpPr>
          <p:nvPr/>
        </p:nvCxnSpPr>
        <p:spPr>
          <a:xfrm rot="10800000">
            <a:off x="4484816" y="2269248"/>
            <a:ext cx="1960152" cy="168987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lobo: línea con borde y barra de énfasis 17">
            <a:extLst>
              <a:ext uri="{FF2B5EF4-FFF2-40B4-BE49-F238E27FC236}">
                <a16:creationId xmlns:a16="http://schemas.microsoft.com/office/drawing/2014/main" id="{71849B56-2DB1-CFA7-CF50-1AF99195BFFF}"/>
              </a:ext>
            </a:extLst>
          </p:cNvPr>
          <p:cNvSpPr/>
          <p:nvPr/>
        </p:nvSpPr>
        <p:spPr>
          <a:xfrm>
            <a:off x="5062090" y="1484313"/>
            <a:ext cx="1259537" cy="456544"/>
          </a:xfrm>
          <a:prstGeom prst="accentBorderCallout1">
            <a:avLst>
              <a:gd name="adj1" fmla="val 111952"/>
              <a:gd name="adj2" fmla="val -6820"/>
              <a:gd name="adj3" fmla="val 159821"/>
              <a:gd name="adj4" fmla="val -21147"/>
            </a:avLst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relación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tienen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E7EC8B8-B1CD-DD61-7610-6795ADC52E3C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24</a:t>
            </a:fld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7989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/>
          <p:cNvSpPr>
            <a:spLocks noGrp="1"/>
          </p:cNvSpPr>
          <p:nvPr>
            <p:ph idx="4294967295"/>
          </p:nvPr>
        </p:nvSpPr>
        <p:spPr>
          <a:xfrm>
            <a:off x="705601" y="1125538"/>
            <a:ext cx="8464550" cy="3962400"/>
          </a:xfrm>
        </p:spPr>
        <p:txBody>
          <a:bodyPr>
            <a:noAutofit/>
          </a:bodyPr>
          <a:lstStyle/>
          <a:p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Cartografiar los </a:t>
            </a:r>
            <a:r>
              <a:rPr lang="ca-ES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diferentes</a:t>
            </a:r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perfiles de </a:t>
            </a:r>
            <a:r>
              <a:rPr lang="ca-ES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ciudadano</a:t>
            </a:r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afectados</a:t>
            </a:r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 una </a:t>
            </a:r>
            <a:r>
              <a:rPr lang="ca-E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cuestión</a:t>
            </a:r>
            <a:r>
              <a:rPr lang="ca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ca-E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</a:t>
            </a:r>
            <a:r>
              <a:rPr lang="ca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respectives </a:t>
            </a:r>
            <a:r>
              <a:rPr lang="ca-E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propuestas</a:t>
            </a:r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Listar</a:t>
            </a:r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los actores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Explorar los </a:t>
            </a:r>
            <a:r>
              <a:rPr lang="ca-ES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instrumentos</a:t>
            </a:r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llegar a </a:t>
            </a:r>
            <a:r>
              <a:rPr lang="ca-ES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ellos</a:t>
            </a:r>
            <a:endParaRPr lang="ca-E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Listar</a:t>
            </a:r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ca-ES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rango</a:t>
            </a:r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ca-ES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posibles</a:t>
            </a:r>
            <a:r>
              <a:rPr lang="ca-E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soluciones aportades para cada </a:t>
            </a:r>
            <a:r>
              <a:rPr lang="ca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tipo de actor y </a:t>
            </a:r>
            <a:r>
              <a:rPr lang="ca-E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ca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impacto </a:t>
            </a:r>
            <a:r>
              <a:rPr lang="ca-E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esperado</a:t>
            </a:r>
            <a:endParaRPr lang="ca-E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a-ES" noProof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ol">
            <a:extLst>
              <a:ext uri="{FF2B5EF4-FFF2-40B4-BE49-F238E27FC236}">
                <a16:creationId xmlns:a16="http://schemas.microsoft.com/office/drawing/2014/main" id="{80029C44-75D3-9296-6A18-C011E467FE1D}"/>
              </a:ext>
            </a:extLst>
          </p:cNvPr>
          <p:cNvSpPr txBox="1">
            <a:spLocks/>
          </p:cNvSpPr>
          <p:nvPr/>
        </p:nvSpPr>
        <p:spPr bwMode="auto">
          <a:xfrm>
            <a:off x="705601" y="230400"/>
            <a:ext cx="10800017" cy="6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400"/>
              <a:buNone/>
              <a:defRPr sz="2400" b="1">
                <a:latin typeface="Calibri" panose="020F0502020204030204" pitchFamily="34" charset="0"/>
                <a:ea typeface="+mj-ea"/>
              </a:defRPr>
            </a:lvl1pPr>
            <a:lvl2pPr>
              <a:buSzPts val="1400"/>
              <a:buNone/>
            </a:lvl2pPr>
            <a:lvl3pPr>
              <a:buSzPts val="1400"/>
              <a:buNone/>
            </a:lvl3pPr>
            <a:lvl4pPr>
              <a:buSzPts val="1400"/>
              <a:buNone/>
            </a:lvl4pPr>
            <a:lvl5pPr>
              <a:buSzPts val="1400"/>
              <a:buNone/>
            </a:lvl5pPr>
            <a:lvl6pPr>
              <a:buSzPts val="1400"/>
              <a:buNone/>
            </a:lvl6pPr>
            <a:lvl7pPr>
              <a:buSzPts val="1400"/>
              <a:buNone/>
            </a:lvl7pPr>
            <a:lvl8pPr>
              <a:buSzPts val="1400"/>
              <a:buNone/>
            </a:lvl8pPr>
            <a:lvl9pPr>
              <a:buSzPts val="1400"/>
              <a:buNone/>
            </a:lvl9pPr>
          </a:lstStyle>
          <a:p>
            <a:r>
              <a:rPr lang="es-ES_tradnl" altLang="ca-ES" dirty="0">
                <a:sym typeface="Symbol" panose="05050102010706020507" pitchFamily="18" charset="2"/>
              </a:rPr>
              <a:t>Taller: Mapa de actores y aportaciones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9A0E525-A492-520B-D13F-313F4332AD27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25</a:t>
            </a:fld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0732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">
            <a:extLst>
              <a:ext uri="{FF2B5EF4-FFF2-40B4-BE49-F238E27FC236}">
                <a16:creationId xmlns:a16="http://schemas.microsoft.com/office/drawing/2014/main" id="{80029C44-75D3-9296-6A18-C011E467FE1D}"/>
              </a:ext>
            </a:extLst>
          </p:cNvPr>
          <p:cNvSpPr txBox="1">
            <a:spLocks/>
          </p:cNvSpPr>
          <p:nvPr/>
        </p:nvSpPr>
        <p:spPr bwMode="auto">
          <a:xfrm>
            <a:off x="705601" y="230400"/>
            <a:ext cx="10800017" cy="6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400"/>
              <a:buNone/>
              <a:defRPr sz="2400" b="1">
                <a:latin typeface="Calibri" panose="020F0502020204030204" pitchFamily="34" charset="0"/>
                <a:ea typeface="+mj-ea"/>
              </a:defRPr>
            </a:lvl1pPr>
            <a:lvl2pPr>
              <a:buSzPts val="1400"/>
              <a:buNone/>
            </a:lvl2pPr>
            <a:lvl3pPr>
              <a:buSzPts val="1400"/>
              <a:buNone/>
            </a:lvl3pPr>
            <a:lvl4pPr>
              <a:buSzPts val="1400"/>
              <a:buNone/>
            </a:lvl4pPr>
            <a:lvl5pPr>
              <a:buSzPts val="1400"/>
              <a:buNone/>
            </a:lvl5pPr>
            <a:lvl6pPr>
              <a:buSzPts val="1400"/>
              <a:buNone/>
            </a:lvl6pPr>
            <a:lvl7pPr>
              <a:buSzPts val="1400"/>
              <a:buNone/>
            </a:lvl7pPr>
            <a:lvl8pPr>
              <a:buSzPts val="1400"/>
              <a:buNone/>
            </a:lvl8pPr>
            <a:lvl9pPr>
              <a:buSzPts val="1400"/>
              <a:buNone/>
            </a:lvl9pPr>
          </a:lstStyle>
          <a:p>
            <a:r>
              <a:rPr lang="es-ES_tradnl" altLang="ca-ES" dirty="0">
                <a:sym typeface="Symbol" panose="05050102010706020507" pitchFamily="18" charset="2"/>
              </a:rPr>
              <a:t>Taller: Mapa de actores y aportaciones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F5EA076-6E04-4959-783D-CE90C3F0F898}"/>
              </a:ext>
            </a:extLst>
          </p:cNvPr>
          <p:cNvSpPr/>
          <p:nvPr/>
        </p:nvSpPr>
        <p:spPr>
          <a:xfrm>
            <a:off x="2532995" y="1994499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6" name="Globo: línea con borde y barra de énfasis 5">
            <a:extLst>
              <a:ext uri="{FF2B5EF4-FFF2-40B4-BE49-F238E27FC236}">
                <a16:creationId xmlns:a16="http://schemas.microsoft.com/office/drawing/2014/main" id="{356448C7-A771-54E8-BB41-C9D81E5817A7}"/>
              </a:ext>
            </a:extLst>
          </p:cNvPr>
          <p:cNvSpPr/>
          <p:nvPr/>
        </p:nvSpPr>
        <p:spPr>
          <a:xfrm>
            <a:off x="897483" y="1995203"/>
            <a:ext cx="1259537" cy="1052838"/>
          </a:xfrm>
          <a:prstGeom prst="accentBorderCallout1">
            <a:avLst>
              <a:gd name="adj1" fmla="val 28702"/>
              <a:gd name="adj2" fmla="val 105102"/>
              <a:gd name="adj3" fmla="val 18560"/>
              <a:gd name="adj4" fmla="val 12858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cxnSp>
        <p:nvCxnSpPr>
          <p:cNvPr id="19" name="Conector curvado 84">
            <a:extLst>
              <a:ext uri="{FF2B5EF4-FFF2-40B4-BE49-F238E27FC236}">
                <a16:creationId xmlns:a16="http://schemas.microsoft.com/office/drawing/2014/main" id="{28943ED0-6A71-86EC-AD94-BC0C520F04EC}"/>
              </a:ext>
            </a:extLst>
          </p:cNvPr>
          <p:cNvCxnSpPr>
            <a:cxnSpLocks/>
            <a:stCxn id="20" idx="1"/>
            <a:endCxn id="2" idx="3"/>
          </p:cNvCxnSpPr>
          <p:nvPr/>
        </p:nvCxnSpPr>
        <p:spPr>
          <a:xfrm rot="10800000">
            <a:off x="4117173" y="2323592"/>
            <a:ext cx="695289" cy="66262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470762B-788D-F4CF-9DB9-EF37B806CA0F}"/>
              </a:ext>
            </a:extLst>
          </p:cNvPr>
          <p:cNvSpPr/>
          <p:nvPr/>
        </p:nvSpPr>
        <p:spPr>
          <a:xfrm>
            <a:off x="4812460" y="2060761"/>
            <a:ext cx="1584176" cy="658187"/>
          </a:xfrm>
          <a:prstGeom prst="rect">
            <a:avLst/>
          </a:prstGeom>
          <a:solidFill>
            <a:srgbClr val="00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Propuesta</a:t>
            </a:r>
            <a:endParaRPr lang="ca-ES" sz="16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06B8962-3555-FADF-BC1B-35F4292D4327}"/>
              </a:ext>
            </a:extLst>
          </p:cNvPr>
          <p:cNvSpPr/>
          <p:nvPr/>
        </p:nvSpPr>
        <p:spPr>
          <a:xfrm>
            <a:off x="6964837" y="2060761"/>
            <a:ext cx="2104955" cy="658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6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Otros</a:t>
            </a:r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actores?</a:t>
            </a:r>
          </a:p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(¿</a:t>
            </a:r>
            <a:r>
              <a:rPr lang="ca-ES" sz="16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externos</a:t>
            </a:r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?)</a:t>
            </a:r>
          </a:p>
        </p:txBody>
      </p:sp>
      <p:cxnSp>
        <p:nvCxnSpPr>
          <p:cNvPr id="22" name="Conector curvado 84">
            <a:extLst>
              <a:ext uri="{FF2B5EF4-FFF2-40B4-BE49-F238E27FC236}">
                <a16:creationId xmlns:a16="http://schemas.microsoft.com/office/drawing/2014/main" id="{BCD42402-FEFA-B964-4206-50B2CF5CA504}"/>
              </a:ext>
            </a:extLst>
          </p:cNvPr>
          <p:cNvCxnSpPr>
            <a:cxnSpLocks/>
            <a:stCxn id="21" idx="1"/>
            <a:endCxn id="20" idx="3"/>
          </p:cNvCxnSpPr>
          <p:nvPr/>
        </p:nvCxnSpPr>
        <p:spPr>
          <a:xfrm rot="10800000">
            <a:off x="6396636" y="2389854"/>
            <a:ext cx="568200" cy="12700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curvado 84">
            <a:extLst>
              <a:ext uri="{FF2B5EF4-FFF2-40B4-BE49-F238E27FC236}">
                <a16:creationId xmlns:a16="http://schemas.microsoft.com/office/drawing/2014/main" id="{CB557455-D645-41A4-CDF0-EC87A62B0DEE}"/>
              </a:ext>
            </a:extLst>
          </p:cNvPr>
          <p:cNvCxnSpPr>
            <a:cxnSpLocks/>
            <a:stCxn id="24" idx="1"/>
            <a:endCxn id="2" idx="3"/>
          </p:cNvCxnSpPr>
          <p:nvPr/>
        </p:nvCxnSpPr>
        <p:spPr>
          <a:xfrm rot="10800000">
            <a:off x="4117173" y="2323592"/>
            <a:ext cx="695289" cy="897960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A06ECA5-EE1B-6296-81BB-3D5B6F520FB3}"/>
              </a:ext>
            </a:extLst>
          </p:cNvPr>
          <p:cNvSpPr/>
          <p:nvPr/>
        </p:nvSpPr>
        <p:spPr>
          <a:xfrm>
            <a:off x="4812460" y="2892459"/>
            <a:ext cx="1584176" cy="658187"/>
          </a:xfrm>
          <a:prstGeom prst="rect">
            <a:avLst/>
          </a:prstGeom>
          <a:solidFill>
            <a:srgbClr val="00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Propuesta</a:t>
            </a:r>
            <a:endParaRPr lang="ca-ES" sz="16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35883C3-95CC-FA3C-2017-8A264BDC9547}"/>
              </a:ext>
            </a:extLst>
          </p:cNvPr>
          <p:cNvSpPr/>
          <p:nvPr/>
        </p:nvSpPr>
        <p:spPr>
          <a:xfrm>
            <a:off x="6964837" y="2892459"/>
            <a:ext cx="2104955" cy="658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6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Otros</a:t>
            </a:r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actores?</a:t>
            </a:r>
          </a:p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(¿</a:t>
            </a:r>
            <a:r>
              <a:rPr lang="ca-ES" sz="16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externos</a:t>
            </a:r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?)</a:t>
            </a:r>
          </a:p>
        </p:txBody>
      </p:sp>
      <p:cxnSp>
        <p:nvCxnSpPr>
          <p:cNvPr id="26" name="Conector curvado 84">
            <a:extLst>
              <a:ext uri="{FF2B5EF4-FFF2-40B4-BE49-F238E27FC236}">
                <a16:creationId xmlns:a16="http://schemas.microsoft.com/office/drawing/2014/main" id="{AF71D802-6BB2-FAC4-A9E9-B7D631BCA284}"/>
              </a:ext>
            </a:extLst>
          </p:cNvPr>
          <p:cNvCxnSpPr>
            <a:cxnSpLocks/>
            <a:stCxn id="25" idx="1"/>
            <a:endCxn id="24" idx="3"/>
          </p:cNvCxnSpPr>
          <p:nvPr/>
        </p:nvCxnSpPr>
        <p:spPr>
          <a:xfrm rot="10800000">
            <a:off x="6396636" y="3221552"/>
            <a:ext cx="568200" cy="12700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curvado 84">
            <a:extLst>
              <a:ext uri="{FF2B5EF4-FFF2-40B4-BE49-F238E27FC236}">
                <a16:creationId xmlns:a16="http://schemas.microsoft.com/office/drawing/2014/main" id="{65960FD9-1F85-E2C7-B176-88FA1661E94C}"/>
              </a:ext>
            </a:extLst>
          </p:cNvPr>
          <p:cNvCxnSpPr>
            <a:cxnSpLocks/>
            <a:stCxn id="28" idx="1"/>
            <a:endCxn id="2" idx="3"/>
          </p:cNvCxnSpPr>
          <p:nvPr/>
        </p:nvCxnSpPr>
        <p:spPr>
          <a:xfrm rot="10800000">
            <a:off x="4117173" y="2323592"/>
            <a:ext cx="695289" cy="1729658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F35FB6C-1157-2DAC-2CE9-B8A02C85D03B}"/>
              </a:ext>
            </a:extLst>
          </p:cNvPr>
          <p:cNvSpPr/>
          <p:nvPr/>
        </p:nvSpPr>
        <p:spPr>
          <a:xfrm>
            <a:off x="4812460" y="3724157"/>
            <a:ext cx="1584176" cy="658187"/>
          </a:xfrm>
          <a:prstGeom prst="rect">
            <a:avLst/>
          </a:prstGeom>
          <a:solidFill>
            <a:srgbClr val="00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Propuesta</a:t>
            </a:r>
            <a:endParaRPr lang="ca-ES" sz="16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E0CC17E-A39A-EC2A-D094-25B670F6C3FF}"/>
              </a:ext>
            </a:extLst>
          </p:cNvPr>
          <p:cNvSpPr/>
          <p:nvPr/>
        </p:nvSpPr>
        <p:spPr>
          <a:xfrm>
            <a:off x="6964837" y="3724157"/>
            <a:ext cx="2104955" cy="658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ca-ES" sz="16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Otros</a:t>
            </a:r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actores?</a:t>
            </a:r>
          </a:p>
          <a:p>
            <a:pPr algn="ctr"/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(¿</a:t>
            </a:r>
            <a:r>
              <a:rPr lang="ca-ES" sz="16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externos</a:t>
            </a:r>
            <a:r>
              <a:rPr lang="ca-E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?)</a:t>
            </a:r>
          </a:p>
        </p:txBody>
      </p:sp>
      <p:cxnSp>
        <p:nvCxnSpPr>
          <p:cNvPr id="30" name="Conector curvado 84">
            <a:extLst>
              <a:ext uri="{FF2B5EF4-FFF2-40B4-BE49-F238E27FC236}">
                <a16:creationId xmlns:a16="http://schemas.microsoft.com/office/drawing/2014/main" id="{9D86CC83-C400-BDFF-7B6C-BF90A8149E3D}"/>
              </a:ext>
            </a:extLst>
          </p:cNvPr>
          <p:cNvCxnSpPr>
            <a:cxnSpLocks/>
            <a:stCxn id="29" idx="1"/>
            <a:endCxn id="28" idx="3"/>
          </p:cNvCxnSpPr>
          <p:nvPr/>
        </p:nvCxnSpPr>
        <p:spPr>
          <a:xfrm rot="10800000">
            <a:off x="6396636" y="4053250"/>
            <a:ext cx="568200" cy="12700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75762632-2B6F-2637-CB78-4E5B15998E56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26</a:t>
            </a:fld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8423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C871C-1675-3D37-B146-B8E3C244F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>
            <a:extLst>
              <a:ext uri="{FF2B5EF4-FFF2-40B4-BE49-F238E27FC236}">
                <a16:creationId xmlns:a16="http://schemas.microsoft.com/office/drawing/2014/main" id="{E22E3142-2AE9-4BBB-E8D0-06E2CD621B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5325" y="1304925"/>
            <a:ext cx="8464550" cy="3962400"/>
          </a:xfrm>
        </p:spPr>
        <p:txBody>
          <a:bodyPr>
            <a:noAutofit/>
          </a:bodyPr>
          <a:lstStyle/>
          <a:p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Identificar un gran reto, </a:t>
            </a: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darle</a:t>
            </a: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 un nombre y asilar los </a:t>
            </a: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ámbitos</a:t>
            </a: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desde</a:t>
            </a: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2000" dirty="0">
                <a:latin typeface="Calibri" panose="020F0502020204030204" pitchFamily="34" charset="0"/>
                <a:cs typeface="Arial" panose="020B0604020202020204" pitchFamily="34" charset="0"/>
              </a:rPr>
              <a:t>los</a:t>
            </a: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 que se </a:t>
            </a: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puede</a:t>
            </a: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 abordar </a:t>
            </a: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así</a:t>
            </a: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 como possibles </a:t>
            </a: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proyectos</a:t>
            </a: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Nombrar el reto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Listar</a:t>
            </a: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ámbitos</a:t>
            </a: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abordaje</a:t>
            </a:r>
            <a:endParaRPr lang="ca-E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Proponer</a:t>
            </a: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posibles</a:t>
            </a:r>
            <a:r>
              <a:rPr lang="ca-ES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>
                <a:latin typeface="Calibri" panose="020F0502020204030204" pitchFamily="34" charset="0"/>
                <a:cs typeface="Arial" panose="020B0604020202020204" pitchFamily="34" charset="0"/>
              </a:rPr>
              <a:t>proyectos</a:t>
            </a:r>
            <a:endParaRPr lang="ca-E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a-ES" sz="1200" noProof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ol">
            <a:extLst>
              <a:ext uri="{FF2B5EF4-FFF2-40B4-BE49-F238E27FC236}">
                <a16:creationId xmlns:a16="http://schemas.microsoft.com/office/drawing/2014/main" id="{0E44404F-DC8D-BBEB-609A-49B1DD072049}"/>
              </a:ext>
            </a:extLst>
          </p:cNvPr>
          <p:cNvSpPr txBox="1">
            <a:spLocks/>
          </p:cNvSpPr>
          <p:nvPr/>
        </p:nvSpPr>
        <p:spPr bwMode="auto">
          <a:xfrm>
            <a:off x="705601" y="230400"/>
            <a:ext cx="10800017" cy="6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400"/>
              <a:buNone/>
              <a:defRPr sz="2400" b="1">
                <a:latin typeface="Calibri" panose="020F0502020204030204" pitchFamily="34" charset="0"/>
                <a:ea typeface="+mj-ea"/>
              </a:defRPr>
            </a:lvl1pPr>
            <a:lvl2pPr>
              <a:buSzPts val="1400"/>
              <a:buNone/>
            </a:lvl2pPr>
            <a:lvl3pPr>
              <a:buSzPts val="1400"/>
              <a:buNone/>
            </a:lvl3pPr>
            <a:lvl4pPr>
              <a:buSzPts val="1400"/>
              <a:buNone/>
            </a:lvl4pPr>
            <a:lvl5pPr>
              <a:buSzPts val="1400"/>
              <a:buNone/>
            </a:lvl5pPr>
            <a:lvl6pPr>
              <a:buSzPts val="1400"/>
              <a:buNone/>
            </a:lvl6pPr>
            <a:lvl7pPr>
              <a:buSzPts val="1400"/>
              <a:buNone/>
            </a:lvl7pPr>
            <a:lvl8pPr>
              <a:buSzPts val="1400"/>
              <a:buNone/>
            </a:lvl8pPr>
            <a:lvl9pPr>
              <a:buSzPts val="1400"/>
              <a:buNone/>
            </a:lvl9pPr>
          </a:lstStyle>
          <a:p>
            <a:r>
              <a:rPr lang="es-ES_tradnl" altLang="ca-ES" dirty="0">
                <a:sym typeface="Symbol" panose="05050102010706020507" pitchFamily="18" charset="2"/>
              </a:rPr>
              <a:t>Taller: Diseñar una misión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EB7D40A-D7BB-A0C0-DFAF-5981056FFD67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solidFill>
                  <a:schemeClr val="bg1"/>
                </a:solidFill>
                <a:latin typeface="Calibri" panose="020F0502020204030204" pitchFamily="34" charset="0"/>
              </a:rPr>
              <a:pPr algn="r"/>
              <a:t>27</a:t>
            </a:fld>
            <a:endParaRPr lang="es-E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7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1664A-0BEA-136B-8767-7AAEC54EB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">
            <a:extLst>
              <a:ext uri="{FF2B5EF4-FFF2-40B4-BE49-F238E27FC236}">
                <a16:creationId xmlns:a16="http://schemas.microsoft.com/office/drawing/2014/main" id="{BB853694-80BC-4492-D41E-22CFE0A6B5C5}"/>
              </a:ext>
            </a:extLst>
          </p:cNvPr>
          <p:cNvSpPr txBox="1">
            <a:spLocks/>
          </p:cNvSpPr>
          <p:nvPr/>
        </p:nvSpPr>
        <p:spPr bwMode="auto">
          <a:xfrm>
            <a:off x="705601" y="230400"/>
            <a:ext cx="10800017" cy="6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ES_tradnl" altLang="ca-ES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Taller: Diseñar una misión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0C830D5-3132-DEF4-5F29-AE92D82EDFE5}"/>
              </a:ext>
            </a:extLst>
          </p:cNvPr>
          <p:cNvSpPr/>
          <p:nvPr/>
        </p:nvSpPr>
        <p:spPr>
          <a:xfrm>
            <a:off x="4588108" y="1449168"/>
            <a:ext cx="2460392" cy="65818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Reto</a:t>
            </a:r>
          </a:p>
        </p:txBody>
      </p:sp>
      <p:sp>
        <p:nvSpPr>
          <p:cNvPr id="6" name="Globo: línea con borde y barra de énfasis 5">
            <a:extLst>
              <a:ext uri="{FF2B5EF4-FFF2-40B4-BE49-F238E27FC236}">
                <a16:creationId xmlns:a16="http://schemas.microsoft.com/office/drawing/2014/main" id="{CBC03CDF-A7F8-8E82-8AA3-9D565B00D94F}"/>
              </a:ext>
            </a:extLst>
          </p:cNvPr>
          <p:cNvSpPr/>
          <p:nvPr/>
        </p:nvSpPr>
        <p:spPr>
          <a:xfrm>
            <a:off x="1914525" y="1213476"/>
            <a:ext cx="2040803" cy="1052838"/>
          </a:xfrm>
          <a:prstGeom prst="accentBorderCallout1">
            <a:avLst>
              <a:gd name="adj1" fmla="val 28702"/>
              <a:gd name="adj2" fmla="val 105102"/>
              <a:gd name="adj3" fmla="val 53844"/>
              <a:gd name="adj4" fmla="val 130915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es-ES" sz="12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¿Qué sucede?</a:t>
            </a:r>
          </a:p>
          <a:p>
            <a:r>
              <a:rPr lang="es-ES" sz="12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¿Qué queremos?</a:t>
            </a:r>
          </a:p>
          <a:p>
            <a:r>
              <a:rPr lang="es-ES" sz="12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¿Qué necesitamos?</a:t>
            </a:r>
          </a:p>
          <a:p>
            <a:endParaRPr lang="es-ES" sz="1200" noProof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12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NOMBRE DEL RETO</a:t>
            </a:r>
          </a:p>
        </p:txBody>
      </p:sp>
      <p:cxnSp>
        <p:nvCxnSpPr>
          <p:cNvPr id="19" name="Conector curvado 84">
            <a:extLst>
              <a:ext uri="{FF2B5EF4-FFF2-40B4-BE49-F238E27FC236}">
                <a16:creationId xmlns:a16="http://schemas.microsoft.com/office/drawing/2014/main" id="{373B3706-EC42-7671-193B-84BEDEBC5408}"/>
              </a:ext>
            </a:extLst>
          </p:cNvPr>
          <p:cNvCxnSpPr>
            <a:cxnSpLocks/>
            <a:stCxn id="20" idx="0"/>
            <a:endCxn id="2" idx="2"/>
          </p:cNvCxnSpPr>
          <p:nvPr/>
        </p:nvCxnSpPr>
        <p:spPr>
          <a:xfrm rot="5400000" flipH="1" flipV="1">
            <a:off x="3740703" y="908321"/>
            <a:ext cx="878566" cy="3276635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BDD744A-B185-BF37-EA1F-D6847D1AA5B0}"/>
              </a:ext>
            </a:extLst>
          </p:cNvPr>
          <p:cNvSpPr/>
          <p:nvPr/>
        </p:nvSpPr>
        <p:spPr>
          <a:xfrm>
            <a:off x="1413000" y="2985921"/>
            <a:ext cx="2257337" cy="658187"/>
          </a:xfrm>
          <a:prstGeom prst="rect">
            <a:avLst/>
          </a:prstGeom>
          <a:solidFill>
            <a:srgbClr val="00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Ámbito / sector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4F4BB95-45D5-8A24-0E8E-8DC06B741F5D}"/>
              </a:ext>
            </a:extLst>
          </p:cNvPr>
          <p:cNvSpPr/>
          <p:nvPr/>
        </p:nvSpPr>
        <p:spPr>
          <a:xfrm>
            <a:off x="862047" y="4328377"/>
            <a:ext cx="2104955" cy="658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Proyecto</a:t>
            </a:r>
          </a:p>
        </p:txBody>
      </p:sp>
      <p:cxnSp>
        <p:nvCxnSpPr>
          <p:cNvPr id="22" name="Conector curvado 84">
            <a:extLst>
              <a:ext uri="{FF2B5EF4-FFF2-40B4-BE49-F238E27FC236}">
                <a16:creationId xmlns:a16="http://schemas.microsoft.com/office/drawing/2014/main" id="{EF36FD47-B9A4-5154-998E-2EB18AC08D01}"/>
              </a:ext>
            </a:extLst>
          </p:cNvPr>
          <p:cNvCxnSpPr>
            <a:cxnSpLocks/>
            <a:stCxn id="21" idx="0"/>
            <a:endCxn id="20" idx="2"/>
          </p:cNvCxnSpPr>
          <p:nvPr/>
        </p:nvCxnSpPr>
        <p:spPr>
          <a:xfrm rot="5400000" flipH="1" flipV="1">
            <a:off x="1885963" y="3672671"/>
            <a:ext cx="684269" cy="627144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curvado 84">
            <a:extLst>
              <a:ext uri="{FF2B5EF4-FFF2-40B4-BE49-F238E27FC236}">
                <a16:creationId xmlns:a16="http://schemas.microsoft.com/office/drawing/2014/main" id="{29081C98-3CA8-414C-8687-ACC70F5B417E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 rot="16200000" flipH="1">
            <a:off x="4754153" y="4502095"/>
            <a:ext cx="1780172" cy="84966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B650B86-D6E1-CDC6-792B-78CAC431D182}"/>
              </a:ext>
            </a:extLst>
          </p:cNvPr>
          <p:cNvSpPr/>
          <p:nvPr/>
        </p:nvSpPr>
        <p:spPr>
          <a:xfrm>
            <a:off x="4473156" y="2996305"/>
            <a:ext cx="2257200" cy="658187"/>
          </a:xfrm>
          <a:prstGeom prst="rect">
            <a:avLst/>
          </a:prstGeom>
          <a:solidFill>
            <a:srgbClr val="00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Ámbito / sector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FABE3B2-FC88-99DE-9D84-6E8215BA6081}"/>
              </a:ext>
            </a:extLst>
          </p:cNvPr>
          <p:cNvSpPr/>
          <p:nvPr/>
        </p:nvSpPr>
        <p:spPr>
          <a:xfrm>
            <a:off x="4634244" y="5434664"/>
            <a:ext cx="2104955" cy="658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Proyecto</a:t>
            </a:r>
          </a:p>
        </p:txBody>
      </p:sp>
      <p:cxnSp>
        <p:nvCxnSpPr>
          <p:cNvPr id="26" name="Conector curvado 84">
            <a:extLst>
              <a:ext uri="{FF2B5EF4-FFF2-40B4-BE49-F238E27FC236}">
                <a16:creationId xmlns:a16="http://schemas.microsoft.com/office/drawing/2014/main" id="{8CE78E3E-D0A3-F953-9EA7-05507BC17DEC}"/>
              </a:ext>
            </a:extLst>
          </p:cNvPr>
          <p:cNvCxnSpPr>
            <a:cxnSpLocks/>
            <a:stCxn id="29" idx="0"/>
            <a:endCxn id="28" idx="2"/>
          </p:cNvCxnSpPr>
          <p:nvPr/>
        </p:nvCxnSpPr>
        <p:spPr>
          <a:xfrm rot="16200000" flipV="1">
            <a:off x="8793013" y="3443899"/>
            <a:ext cx="769246" cy="1237724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curvado 84">
            <a:extLst>
              <a:ext uri="{FF2B5EF4-FFF2-40B4-BE49-F238E27FC236}">
                <a16:creationId xmlns:a16="http://schemas.microsoft.com/office/drawing/2014/main" id="{C8FD9CA0-F191-C735-074A-2972DDB0110C}"/>
              </a:ext>
            </a:extLst>
          </p:cNvPr>
          <p:cNvCxnSpPr>
            <a:cxnSpLocks/>
            <a:stCxn id="2" idx="2"/>
            <a:endCxn id="24" idx="0"/>
          </p:cNvCxnSpPr>
          <p:nvPr/>
        </p:nvCxnSpPr>
        <p:spPr>
          <a:xfrm rot="5400000">
            <a:off x="5265555" y="2443556"/>
            <a:ext cx="888950" cy="216548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338951D-83BC-B4A7-DE90-AA225A701536}"/>
              </a:ext>
            </a:extLst>
          </p:cNvPr>
          <p:cNvSpPr/>
          <p:nvPr/>
        </p:nvSpPr>
        <p:spPr>
          <a:xfrm>
            <a:off x="7430174" y="3019951"/>
            <a:ext cx="2257200" cy="658187"/>
          </a:xfrm>
          <a:prstGeom prst="rect">
            <a:avLst/>
          </a:prstGeom>
          <a:solidFill>
            <a:srgbClr val="00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Ámbito / sector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C058B99-BF0B-83F5-0244-8B0175313540}"/>
              </a:ext>
            </a:extLst>
          </p:cNvPr>
          <p:cNvSpPr/>
          <p:nvPr/>
        </p:nvSpPr>
        <p:spPr>
          <a:xfrm>
            <a:off x="8744020" y="4447384"/>
            <a:ext cx="2104955" cy="658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Proyecto</a:t>
            </a:r>
          </a:p>
        </p:txBody>
      </p:sp>
      <p:sp>
        <p:nvSpPr>
          <p:cNvPr id="53" name="Globo: línea con borde y barra de énfasis 52">
            <a:extLst>
              <a:ext uri="{FF2B5EF4-FFF2-40B4-BE49-F238E27FC236}">
                <a16:creationId xmlns:a16="http://schemas.microsoft.com/office/drawing/2014/main" id="{93CBAD58-DFFA-FB50-695E-653111011AAB}"/>
              </a:ext>
            </a:extLst>
          </p:cNvPr>
          <p:cNvSpPr/>
          <p:nvPr/>
        </p:nvSpPr>
        <p:spPr>
          <a:xfrm>
            <a:off x="9535130" y="1392082"/>
            <a:ext cx="2294644" cy="912598"/>
          </a:xfrm>
          <a:prstGeom prst="accentBorderCallout1">
            <a:avLst>
              <a:gd name="adj1" fmla="val 78460"/>
              <a:gd name="adj2" fmla="val -4579"/>
              <a:gd name="adj3" fmla="val 168740"/>
              <a:gd name="adj4" fmla="val -30881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Abordajes conceptuales</a:t>
            </a:r>
            <a:endParaRPr lang="es-ES" sz="1200" noProof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12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Ámbitos de actuación</a:t>
            </a:r>
          </a:p>
          <a:p>
            <a:r>
              <a:rPr lang="es-ES" sz="12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Sectores económicos/sociales</a:t>
            </a:r>
          </a:p>
          <a:p>
            <a:r>
              <a:rPr lang="es-ES" sz="12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Categoría de actores</a:t>
            </a:r>
          </a:p>
        </p:txBody>
      </p:sp>
      <p:cxnSp>
        <p:nvCxnSpPr>
          <p:cNvPr id="54" name="Conector curvado 84">
            <a:extLst>
              <a:ext uri="{FF2B5EF4-FFF2-40B4-BE49-F238E27FC236}">
                <a16:creationId xmlns:a16="http://schemas.microsoft.com/office/drawing/2014/main" id="{0C88D1B5-1E2E-7FC3-1738-A6FE9C683844}"/>
              </a:ext>
            </a:extLst>
          </p:cNvPr>
          <p:cNvCxnSpPr>
            <a:cxnSpLocks/>
            <a:stCxn id="2" idx="2"/>
            <a:endCxn id="28" idx="0"/>
          </p:cNvCxnSpPr>
          <p:nvPr/>
        </p:nvCxnSpPr>
        <p:spPr>
          <a:xfrm rot="16200000" flipH="1">
            <a:off x="6732241" y="1193418"/>
            <a:ext cx="912596" cy="2740470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Globo: línea con borde y barra de énfasis 65">
            <a:extLst>
              <a:ext uri="{FF2B5EF4-FFF2-40B4-BE49-F238E27FC236}">
                <a16:creationId xmlns:a16="http://schemas.microsoft.com/office/drawing/2014/main" id="{74B761D5-E291-DACF-BF32-529168713AAD}"/>
              </a:ext>
            </a:extLst>
          </p:cNvPr>
          <p:cNvSpPr/>
          <p:nvPr/>
        </p:nvSpPr>
        <p:spPr>
          <a:xfrm>
            <a:off x="8030314" y="5730979"/>
            <a:ext cx="2294644" cy="723744"/>
          </a:xfrm>
          <a:prstGeom prst="accentBorderCallout1">
            <a:avLst>
              <a:gd name="adj1" fmla="val 37749"/>
              <a:gd name="adj2" fmla="val -3749"/>
              <a:gd name="adj3" fmla="val 3673"/>
              <a:gd name="adj4" fmla="val -54126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Propuesta de actuación</a:t>
            </a:r>
          </a:p>
          <a:p>
            <a:r>
              <a:rPr lang="es-ES" sz="1200" noProof="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Concretas,objetivables</a:t>
            </a:r>
            <a:endParaRPr lang="es-ES" sz="1200" noProof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Medibles</a:t>
            </a:r>
            <a:endParaRPr lang="es-ES" sz="1200" noProof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21827115-36D0-BBDA-DC8C-DC485C7AA99C}"/>
              </a:ext>
            </a:extLst>
          </p:cNvPr>
          <p:cNvSpPr/>
          <p:nvPr/>
        </p:nvSpPr>
        <p:spPr>
          <a:xfrm>
            <a:off x="6000992" y="4469403"/>
            <a:ext cx="2104955" cy="658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Proyecto</a:t>
            </a:r>
          </a:p>
        </p:txBody>
      </p:sp>
      <p:cxnSp>
        <p:nvCxnSpPr>
          <p:cNvPr id="69" name="Conector curvado 84">
            <a:extLst>
              <a:ext uri="{FF2B5EF4-FFF2-40B4-BE49-F238E27FC236}">
                <a16:creationId xmlns:a16="http://schemas.microsoft.com/office/drawing/2014/main" id="{ECB138E1-0221-E9B4-1D30-4A1471075F81}"/>
              </a:ext>
            </a:extLst>
          </p:cNvPr>
          <p:cNvCxnSpPr>
            <a:cxnSpLocks/>
            <a:stCxn id="24" idx="2"/>
            <a:endCxn id="67" idx="0"/>
          </p:cNvCxnSpPr>
          <p:nvPr/>
        </p:nvCxnSpPr>
        <p:spPr>
          <a:xfrm rot="16200000" flipH="1">
            <a:off x="5920158" y="3336090"/>
            <a:ext cx="814911" cy="1451714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curvado 84">
            <a:extLst>
              <a:ext uri="{FF2B5EF4-FFF2-40B4-BE49-F238E27FC236}">
                <a16:creationId xmlns:a16="http://schemas.microsoft.com/office/drawing/2014/main" id="{187FDB51-8C60-F275-7B93-29BB2B4EA73D}"/>
              </a:ext>
            </a:extLst>
          </p:cNvPr>
          <p:cNvCxnSpPr>
            <a:cxnSpLocks/>
            <a:stCxn id="29" idx="1"/>
            <a:endCxn id="67" idx="3"/>
          </p:cNvCxnSpPr>
          <p:nvPr/>
        </p:nvCxnSpPr>
        <p:spPr>
          <a:xfrm rot="10800000" flipV="1">
            <a:off x="8105948" y="4776477"/>
            <a:ext cx="638073" cy="22019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ángulo 77">
            <a:extLst>
              <a:ext uri="{FF2B5EF4-FFF2-40B4-BE49-F238E27FC236}">
                <a16:creationId xmlns:a16="http://schemas.microsoft.com/office/drawing/2014/main" id="{35A424EF-F96F-B278-1D18-3292A132E87D}"/>
              </a:ext>
            </a:extLst>
          </p:cNvPr>
          <p:cNvSpPr/>
          <p:nvPr/>
        </p:nvSpPr>
        <p:spPr>
          <a:xfrm>
            <a:off x="3152248" y="4474173"/>
            <a:ext cx="2104955" cy="6581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Proyecto</a:t>
            </a:r>
          </a:p>
        </p:txBody>
      </p:sp>
      <p:cxnSp>
        <p:nvCxnSpPr>
          <p:cNvPr id="79" name="Conector curvado 84">
            <a:extLst>
              <a:ext uri="{FF2B5EF4-FFF2-40B4-BE49-F238E27FC236}">
                <a16:creationId xmlns:a16="http://schemas.microsoft.com/office/drawing/2014/main" id="{233E9A17-6851-9EE4-844B-988C94AF0861}"/>
              </a:ext>
            </a:extLst>
          </p:cNvPr>
          <p:cNvCxnSpPr>
            <a:cxnSpLocks/>
            <a:stCxn id="78" idx="0"/>
            <a:endCxn id="20" idx="2"/>
          </p:cNvCxnSpPr>
          <p:nvPr/>
        </p:nvCxnSpPr>
        <p:spPr>
          <a:xfrm rot="16200000" flipV="1">
            <a:off x="2958166" y="3227612"/>
            <a:ext cx="830065" cy="1663057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104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65BB6-68D3-C6B1-938D-34558C4C6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61A78CE-5A39-6C6E-B7E7-0541E06FD3F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944563"/>
            <a:ext cx="10811435" cy="39131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Palancas </a:t>
            </a:r>
            <a:br>
              <a:rPr lang="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</a:br>
            <a:r>
              <a:rPr lang="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de Cambio </a:t>
            </a:r>
            <a:br>
              <a:rPr lang="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</a:br>
            <a:r>
              <a:rPr lang="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para el nuevo paradigma</a:t>
            </a:r>
            <a:endParaRPr lang="es" sz="7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83D1D995-BC64-403B-B121-3C778FA69FF1}" type="slidenum">
              <a:rPr lang="ca-ES" altLang="ca-E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3</a:t>
            </a:fld>
            <a:endParaRPr lang="ca-ES" altLang="ca-E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842B778-6F8B-A0E9-ECEE-94E324E173FE}"/>
              </a:ext>
            </a:extLst>
          </p:cNvPr>
          <p:cNvSpPr txBox="1">
            <a:spLocks/>
          </p:cNvSpPr>
          <p:nvPr/>
        </p:nvSpPr>
        <p:spPr bwMode="auto">
          <a:xfrm>
            <a:off x="-1" y="1520824"/>
            <a:ext cx="10848976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a-ES" sz="960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Taller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DD710BA-92FE-2A4C-9B2A-0D721693AE63}"/>
              </a:ext>
            </a:extLst>
          </p:cNvPr>
          <p:cNvSpPr txBox="1">
            <a:spLocks/>
          </p:cNvSpPr>
          <p:nvPr/>
        </p:nvSpPr>
        <p:spPr>
          <a:xfrm>
            <a:off x="-1" y="3429001"/>
            <a:ext cx="10848975" cy="123726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a-ES" sz="3200" dirty="0" err="1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Dicotomías</a:t>
            </a:r>
            <a:r>
              <a:rPr lang="ca-ES" sz="320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 sobre funciones y </a:t>
            </a:r>
            <a:r>
              <a:rPr lang="ca-ES" sz="3200" dirty="0" err="1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tareas</a:t>
            </a:r>
            <a:r>
              <a:rPr lang="ca-ES" sz="320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 </a:t>
            </a:r>
            <a:br>
              <a:rPr lang="ca-ES" sz="320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</a:br>
            <a:r>
              <a:rPr lang="ca-ES" sz="320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de los </a:t>
            </a:r>
            <a:r>
              <a:rPr lang="ca-ES" sz="3200" dirty="0" err="1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equipos</a:t>
            </a:r>
            <a:r>
              <a:rPr lang="ca-ES" sz="320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 en las </a:t>
            </a:r>
            <a:r>
              <a:rPr lang="ca-ES" sz="3200" dirty="0" err="1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organizaciones</a:t>
            </a:r>
            <a:endParaRPr lang="ca-ES" sz="3200" dirty="0">
              <a:solidFill>
                <a:schemeClr val="bg1"/>
              </a:solidFill>
              <a:latin typeface="Calibri" panose="020F0502020204030204" pitchFamily="34" charset="0"/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50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0708CE5-5837-668D-21CD-5FC62725D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5EC656BE-FE57-BD17-71B6-73558FA77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</a:rPr>
              <a:t>Nueva Gobernanza Pública en la práctica</a:t>
            </a:r>
            <a:endParaRPr lang="ca-ES" sz="2400" b="1" dirty="0">
              <a:latin typeface="Calibri" panose="020F0502020204030204" pitchFamily="34" charset="0"/>
              <a:ea typeface="+mj-ea"/>
              <a:sym typeface="Symbol" panose="05050102010706020507" pitchFamily="18" charset="2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C1FA59E-A8DA-8314-2AF8-436A1ED723CA}"/>
              </a:ext>
            </a:extLst>
          </p:cNvPr>
          <p:cNvGrpSpPr/>
          <p:nvPr/>
        </p:nvGrpSpPr>
        <p:grpSpPr>
          <a:xfrm>
            <a:off x="6624231" y="5102410"/>
            <a:ext cx="2931295" cy="1487370"/>
            <a:chOff x="1792754" y="5685067"/>
            <a:chExt cx="1606107" cy="1013631"/>
          </a:xfrm>
        </p:grpSpPr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7BDB3D2F-EAE2-DD19-B896-2714EBE82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5865333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Tecnología, digitalización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Dato, interoperabilidad, abierto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Laboratorios, experimentación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Ingeniería de procesos</a:t>
              </a: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2A2962CE-CA26-4A05-BBD2-379FE7182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5685067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 cap="all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PROCESOS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4B73DC38-7157-C1BA-5E4B-6EF64E1914F8}"/>
              </a:ext>
            </a:extLst>
          </p:cNvPr>
          <p:cNvGrpSpPr/>
          <p:nvPr/>
        </p:nvGrpSpPr>
        <p:grpSpPr>
          <a:xfrm>
            <a:off x="3506854" y="5102407"/>
            <a:ext cx="2931295" cy="1487376"/>
            <a:chOff x="1792754" y="994460"/>
            <a:chExt cx="1606107" cy="1013635"/>
          </a:xfrm>
        </p:grpSpPr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C8C5F7BD-56A4-7499-4315-9B9845710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1174730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endParaRPr lang="es-ES" sz="14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Planificación, gestión integral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Competencias, funciones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Desarrollo, dirección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Incentivos, evaluación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Ámbito informal, </a:t>
              </a:r>
              <a:r>
                <a:rPr lang="es-ES" sz="1400" i="1" noProof="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on</a:t>
              </a:r>
              <a:r>
                <a:rPr lang="es-ES" sz="1400" i="1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time</a:t>
              </a:r>
              <a:endParaRPr lang="es-ES" sz="14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s-ES" sz="14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291220C2-26D9-795D-364B-3D9C832E9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994460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 cap="all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Talento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238C0B2-1CB7-FC1C-B5C2-843322064156}"/>
              </a:ext>
            </a:extLst>
          </p:cNvPr>
          <p:cNvGrpSpPr/>
          <p:nvPr/>
        </p:nvGrpSpPr>
        <p:grpSpPr>
          <a:xfrm>
            <a:off x="6624229" y="1666869"/>
            <a:ext cx="2931295" cy="1487376"/>
            <a:chOff x="1792754" y="3336316"/>
            <a:chExt cx="1606107" cy="1013635"/>
          </a:xfrm>
        </p:grpSpPr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499F765-F6D6-6CA0-FE69-BCA642ACF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3516586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Concurrencia, actores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Sistemas, retos, sentido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Escenarios, Teoría del Cambio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Investigación, innovación Objetivos, proyectos, impacto</a:t>
              </a:r>
            </a:p>
          </p:txBody>
        </p:sp>
        <p:sp>
          <p:nvSpPr>
            <p:cNvPr id="16" name="Oval 26">
              <a:extLst>
                <a:ext uri="{FF2B5EF4-FFF2-40B4-BE49-F238E27FC236}">
                  <a16:creationId xmlns:a16="http://schemas.microsoft.com/office/drawing/2014/main" id="{14762D7D-D67B-0463-65E9-D8A16EA84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3336316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 cap="all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calidad en LA gestión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B2524E0-2B8A-C95B-BBE8-33CA4F2DFDC4}"/>
              </a:ext>
            </a:extLst>
          </p:cNvPr>
          <p:cNvGrpSpPr/>
          <p:nvPr/>
        </p:nvGrpSpPr>
        <p:grpSpPr>
          <a:xfrm>
            <a:off x="3506854" y="3381879"/>
            <a:ext cx="2931295" cy="1493502"/>
            <a:chOff x="1792754" y="2161213"/>
            <a:chExt cx="1606107" cy="1017810"/>
          </a:xfrm>
        </p:grpSpPr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2FEF9141-127E-6B07-8266-6363D5D61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2345658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Red, conectado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Inteligencia colectiva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Instancia, colaboración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Ciudadanos/clientes, respuesta</a:t>
              </a:r>
              <a:endParaRPr lang="es-ES" sz="14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l 26">
              <a:extLst>
                <a:ext uri="{FF2B5EF4-FFF2-40B4-BE49-F238E27FC236}">
                  <a16:creationId xmlns:a16="http://schemas.microsoft.com/office/drawing/2014/main" id="{5922E11B-CB41-59FF-D853-7B433A3C8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2161213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 cap="all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organización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4185E796-0E1C-4D04-C046-5E42856C9E9B}"/>
              </a:ext>
            </a:extLst>
          </p:cNvPr>
          <p:cNvGrpSpPr/>
          <p:nvPr/>
        </p:nvGrpSpPr>
        <p:grpSpPr>
          <a:xfrm>
            <a:off x="3506854" y="1666869"/>
            <a:ext cx="2931295" cy="1487376"/>
            <a:chOff x="1792754" y="4507243"/>
            <a:chExt cx="1606107" cy="1013635"/>
          </a:xfrm>
        </p:grpSpPr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4F107FA7-D4EC-652B-5774-9EAB7F1A0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4687513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Misión, buen gobierno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Gobernanza comunitaria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Diseño democrático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Interseccionalidad</a:t>
              </a:r>
              <a:endParaRPr lang="es-ES" sz="1400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Oval 26">
              <a:extLst>
                <a:ext uri="{FF2B5EF4-FFF2-40B4-BE49-F238E27FC236}">
                  <a16:creationId xmlns:a16="http://schemas.microsoft.com/office/drawing/2014/main" id="{197D82BE-30CF-62CA-DB0F-7C96CC0F0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4507243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 cap="all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calidad en la decisión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7039C32-C19F-8FC4-5332-D8137810DC89}"/>
              </a:ext>
            </a:extLst>
          </p:cNvPr>
          <p:cNvGrpSpPr/>
          <p:nvPr/>
        </p:nvGrpSpPr>
        <p:grpSpPr>
          <a:xfrm>
            <a:off x="6624230" y="3381879"/>
            <a:ext cx="2931295" cy="1493502"/>
            <a:chOff x="3743570" y="997177"/>
            <a:chExt cx="1606107" cy="1017810"/>
          </a:xfrm>
        </p:grpSpPr>
        <p:sp>
          <p:nvSpPr>
            <p:cNvPr id="24" name="Oval 12">
              <a:extLst>
                <a:ext uri="{FF2B5EF4-FFF2-40B4-BE49-F238E27FC236}">
                  <a16:creationId xmlns:a16="http://schemas.microsoft.com/office/drawing/2014/main" id="{8A578595-B018-A14B-1C30-037FB3C34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Dinámica, mañana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Horizontal, </a:t>
              </a:r>
              <a:r>
                <a:rPr lang="es-ES" sz="1400" noProof="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co-gestión</a:t>
              </a:r>
              <a:endParaRPr lang="es-ES" sz="14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Institución como plataforma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Portafolios</a:t>
              </a:r>
            </a:p>
            <a:p>
              <a:r>
                <a:rPr lang="es-ES" sz="1400" noProof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Eficacia, eficiencia</a:t>
              </a:r>
            </a:p>
          </p:txBody>
        </p:sp>
        <p:sp>
          <p:nvSpPr>
            <p:cNvPr id="25" name="Oval 26">
              <a:extLst>
                <a:ext uri="{FF2B5EF4-FFF2-40B4-BE49-F238E27FC236}">
                  <a16:creationId xmlns:a16="http://schemas.microsoft.com/office/drawing/2014/main" id="{453DFAD5-D075-6CA0-3778-F58BA4629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 cap="all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Gobernanza</a:t>
              </a:r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3F710F3-0217-E5EE-788A-55E0AA9601EA}"/>
              </a:ext>
            </a:extLst>
          </p:cNvPr>
          <p:cNvSpPr txBox="1"/>
          <p:nvPr/>
        </p:nvSpPr>
        <p:spPr>
          <a:xfrm>
            <a:off x="1590494" y="2179725"/>
            <a:ext cx="170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Macro</a:t>
            </a:r>
            <a:endParaRPr lang="ca-ES" sz="2400" b="1" dirty="0">
              <a:solidFill>
                <a:srgbClr val="00676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DE21D22-3F37-11A1-5A9A-2A50EBBC1AB5}"/>
              </a:ext>
            </a:extLst>
          </p:cNvPr>
          <p:cNvSpPr txBox="1"/>
          <p:nvPr/>
        </p:nvSpPr>
        <p:spPr>
          <a:xfrm>
            <a:off x="1590494" y="3897798"/>
            <a:ext cx="170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Meso</a:t>
            </a:r>
            <a:endParaRPr lang="ca-ES" sz="2400" b="1" dirty="0">
              <a:solidFill>
                <a:srgbClr val="00676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1550C8F-FEF3-D7FC-34B3-5E415B765C15}"/>
              </a:ext>
            </a:extLst>
          </p:cNvPr>
          <p:cNvSpPr txBox="1"/>
          <p:nvPr/>
        </p:nvSpPr>
        <p:spPr>
          <a:xfrm>
            <a:off x="1590494" y="5615263"/>
            <a:ext cx="170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</a:t>
            </a:r>
            <a:endParaRPr lang="ca-ES" sz="2400" b="1" dirty="0">
              <a:solidFill>
                <a:srgbClr val="00676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A13A9C5-69F6-A820-BF52-17E8DE79F98F}"/>
              </a:ext>
            </a:extLst>
          </p:cNvPr>
          <p:cNvSpPr txBox="1"/>
          <p:nvPr/>
        </p:nvSpPr>
        <p:spPr>
          <a:xfrm>
            <a:off x="3506854" y="1125538"/>
            <a:ext cx="293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2400" b="1">
                <a:solidFill>
                  <a:srgbClr val="00676C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Personas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E63AA27-4338-6D77-2C05-AA876FDB4E97}"/>
              </a:ext>
            </a:extLst>
          </p:cNvPr>
          <p:cNvSpPr txBox="1"/>
          <p:nvPr/>
        </p:nvSpPr>
        <p:spPr>
          <a:xfrm>
            <a:off x="6624230" y="1133196"/>
            <a:ext cx="293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rgbClr val="00676C"/>
                </a:solidFill>
                <a:cs typeface="Arial" panose="020B0604020202020204" pitchFamily="34" charset="0"/>
              </a:defRPr>
            </a:lvl1pPr>
          </a:lstStyle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Tareas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40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6709C0B-60DD-76E2-5EBB-0ECE26D94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18F88EA1-BE40-3FC7-A910-472E4D22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Calidad en la decisión / calidad democrática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2E37A88-CA1D-194B-0983-517AE181EB51}"/>
              </a:ext>
            </a:extLst>
          </p:cNvPr>
          <p:cNvGrpSpPr/>
          <p:nvPr/>
        </p:nvGrpSpPr>
        <p:grpSpPr>
          <a:xfrm>
            <a:off x="3077558" y="1278920"/>
            <a:ext cx="2931295" cy="2124436"/>
            <a:chOff x="3743570" y="997177"/>
            <a:chExt cx="1606107" cy="1164015"/>
          </a:xfrm>
        </p:grpSpPr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C03AEF50-40E7-024B-42AE-C0FB85FFE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494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Deliberación</a:t>
              </a:r>
            </a:p>
            <a:p>
              <a:pPr algn="ctr"/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Espacio de creación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Ordenar la conversación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Gobernanza comunitaria</a:t>
              </a:r>
              <a:endParaRPr lang="ca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Oval 26">
              <a:extLst>
                <a:ext uri="{FF2B5EF4-FFF2-40B4-BE49-F238E27FC236}">
                  <a16:creationId xmlns:a16="http://schemas.microsoft.com/office/drawing/2014/main" id="{327E1EF5-0E3D-EA7E-ABB9-9B46A94BB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Calidad democrática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3DC726BA-E9E4-F248-5C2C-BFE4EF64D876}"/>
              </a:ext>
            </a:extLst>
          </p:cNvPr>
          <p:cNvGrpSpPr/>
          <p:nvPr/>
        </p:nvGrpSpPr>
        <p:grpSpPr>
          <a:xfrm>
            <a:off x="3077558" y="3640465"/>
            <a:ext cx="2931295" cy="2127202"/>
            <a:chOff x="3743570" y="1002342"/>
            <a:chExt cx="1606107" cy="1165531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C6D299B4-779E-3A89-5DE3-A0604AA0D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Comunidad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Facilitar, dinamizar,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articular, vertebrar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Transparencia, colaboración</a:t>
              </a:r>
              <a:endParaRPr lang="ca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671C6236-693F-6CD9-E02B-1CFFF25CE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Calidad democrática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D81F1C7B-ED74-7645-5D44-850B182C922D}"/>
              </a:ext>
            </a:extLst>
          </p:cNvPr>
          <p:cNvGrpSpPr/>
          <p:nvPr/>
        </p:nvGrpSpPr>
        <p:grpSpPr>
          <a:xfrm>
            <a:off x="6605950" y="3631038"/>
            <a:ext cx="2931295" cy="2126468"/>
            <a:chOff x="3743570" y="997177"/>
            <a:chExt cx="1606107" cy="1165128"/>
          </a:xfrm>
        </p:grpSpPr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A20510AE-F199-96BD-5124-8F68ED853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6054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Ágoras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Amplificar voces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Participación, facilitar interacción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Legitimar a todos los actores</a:t>
              </a:r>
            </a:p>
          </p:txBody>
        </p:sp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636112CA-5182-DD99-54F3-730838AA0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Calidad democrática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D2DBCFA-4E2D-D30A-A1E2-5621A8E03B6D}"/>
              </a:ext>
            </a:extLst>
          </p:cNvPr>
          <p:cNvGrpSpPr/>
          <p:nvPr/>
        </p:nvGrpSpPr>
        <p:grpSpPr>
          <a:xfrm>
            <a:off x="6605950" y="1278920"/>
            <a:ext cx="2931297" cy="2127202"/>
            <a:chOff x="3743570" y="1002342"/>
            <a:chExt cx="1606108" cy="11655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5150BF5-0416-F0F7-3EC6-176676CE0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Co-producción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Diseño democrático</a:t>
              </a:r>
            </a:p>
            <a:p>
              <a:pPr algn="ctr"/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Interseccionalidad</a:t>
              </a:r>
            </a:p>
          </p:txBody>
        </p:sp>
        <p:sp>
          <p:nvSpPr>
            <p:cNvPr id="14" name="Oval 26">
              <a:extLst>
                <a:ext uri="{FF2B5EF4-FFF2-40B4-BE49-F238E27FC236}">
                  <a16:creationId xmlns:a16="http://schemas.microsoft.com/office/drawing/2014/main" id="{DB014FDD-3BAE-7F0F-A4C3-3ED3A58F4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1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Calidad democrática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0216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410617F-B65F-247B-E5F0-D59352A63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585EBCC2-41B2-08A0-192F-30CDB0145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Calidad en la gestión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0EE52FC-E2D8-44A7-56D8-6737FD93C581}"/>
              </a:ext>
            </a:extLst>
          </p:cNvPr>
          <p:cNvGrpSpPr/>
          <p:nvPr/>
        </p:nvGrpSpPr>
        <p:grpSpPr>
          <a:xfrm>
            <a:off x="6610366" y="3640465"/>
            <a:ext cx="2931295" cy="2124436"/>
            <a:chOff x="3743570" y="997177"/>
            <a:chExt cx="1606107" cy="1164015"/>
          </a:xfrm>
        </p:grpSpPr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3A50BF86-2432-7AD3-9CC3-A31530A88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494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Planificación</a:t>
              </a:r>
              <a:endParaRPr lang="e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Estratégica y operativa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Basada en </a:t>
              </a:r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evidencias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Evaluación</a:t>
              </a:r>
            </a:p>
          </p:txBody>
        </p:sp>
        <p:sp>
          <p:nvSpPr>
            <p:cNvPr id="5" name="Oval 26">
              <a:extLst>
                <a:ext uri="{FF2B5EF4-FFF2-40B4-BE49-F238E27FC236}">
                  <a16:creationId xmlns:a16="http://schemas.microsoft.com/office/drawing/2014/main" id="{2177B958-50EA-75DF-A274-C538BACA8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Calidad en la Gestión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ABD0352E-BFFB-5661-206D-03E0C35B4071}"/>
              </a:ext>
            </a:extLst>
          </p:cNvPr>
          <p:cNvGrpSpPr/>
          <p:nvPr/>
        </p:nvGrpSpPr>
        <p:grpSpPr>
          <a:xfrm>
            <a:off x="3081974" y="3640465"/>
            <a:ext cx="2931295" cy="2127202"/>
            <a:chOff x="3743570" y="1002342"/>
            <a:chExt cx="1606107" cy="1165531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29A1EDD1-111E-D787-62AA-7ECFB6CFA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Prospectiva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Avanzar escenarios posibles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Nombrado y enmarcado</a:t>
              </a:r>
            </a:p>
            <a:p>
              <a:pPr algn="ctr"/>
              <a:r>
                <a:rPr lang="es" altLang="ca-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Diagnósticos de consenso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Teoría del cambio</a:t>
              </a: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0718BEB0-ECA7-56A7-2CF7-098968A29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Calidad en la Gestión 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216C91A1-44FA-FB6B-36BD-EBC2410DED1E}"/>
              </a:ext>
            </a:extLst>
          </p:cNvPr>
          <p:cNvGrpSpPr/>
          <p:nvPr/>
        </p:nvGrpSpPr>
        <p:grpSpPr>
          <a:xfrm>
            <a:off x="3081974" y="1278920"/>
            <a:ext cx="2931295" cy="2124436"/>
            <a:chOff x="3743570" y="997177"/>
            <a:chExt cx="1606107" cy="1164015"/>
          </a:xfrm>
        </p:grpSpPr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45911AC6-CDA7-F064-D7DF-34CE49105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494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Mapa de actores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Identificar </a:t>
              </a:r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actores</a:t>
              </a:r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y sus relaciones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Mapear los </a:t>
              </a:r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sistemas</a:t>
              </a:r>
            </a:p>
          </p:txBody>
        </p:sp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DF2DCEF6-3B71-3E90-EB31-83B5675D9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Calidad en la Gestión 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42BDFE7-EE1A-B51E-8720-CC05CCB18333}"/>
              </a:ext>
            </a:extLst>
          </p:cNvPr>
          <p:cNvGrpSpPr/>
          <p:nvPr/>
        </p:nvGrpSpPr>
        <p:grpSpPr>
          <a:xfrm>
            <a:off x="6610366" y="1278920"/>
            <a:ext cx="2931295" cy="2127202"/>
            <a:chOff x="3743570" y="1002342"/>
            <a:chExt cx="1606107" cy="11655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AB44D0-415D-27BF-F2D6-3A4DEAB7D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Orientados al impacto</a:t>
              </a:r>
            </a:p>
            <a:p>
              <a:pPr lvl="1"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Mapa de efectos e impactos</a:t>
              </a:r>
            </a:p>
            <a:p>
              <a:pPr lvl="1"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Proyectos orientados a </a:t>
              </a:r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misiones</a:t>
              </a:r>
            </a:p>
            <a:p>
              <a:pPr lvl="1"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Diseño por portafolios</a:t>
              </a:r>
              <a:endParaRPr lang="ca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Oval 26">
              <a:extLst>
                <a:ext uri="{FF2B5EF4-FFF2-40B4-BE49-F238E27FC236}">
                  <a16:creationId xmlns:a16="http://schemas.microsoft.com/office/drawing/2014/main" id="{F025B5BB-F1C6-72FB-41A2-771E29309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Calidad en la Gestión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879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03CFEB5-EC84-734D-1EAD-12C700F28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377A6A69-DD14-5146-FDF2-820E10B3A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cs typeface="Arial" panose="020B0604020202020204" pitchFamily="34" charset="0"/>
              </a:rPr>
              <a:t>Organización</a:t>
            </a:r>
            <a:endParaRPr lang="ca-ES" sz="2400" b="1" dirty="0">
              <a:latin typeface="Calibri" panose="020F050202020403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4785957-67C7-24C6-4B37-84D24AC1DC41}"/>
              </a:ext>
            </a:extLst>
          </p:cNvPr>
          <p:cNvGrpSpPr/>
          <p:nvPr/>
        </p:nvGrpSpPr>
        <p:grpSpPr>
          <a:xfrm>
            <a:off x="3081825" y="1278921"/>
            <a:ext cx="2931295" cy="2124435"/>
            <a:chOff x="3743570" y="997177"/>
            <a:chExt cx="1606107" cy="1164015"/>
          </a:xfrm>
        </p:grpSpPr>
        <p:sp>
          <p:nvSpPr>
            <p:cNvPr id="3" name="Oval 12">
              <a:extLst>
                <a:ext uri="{FF2B5EF4-FFF2-40B4-BE49-F238E27FC236}">
                  <a16:creationId xmlns:a16="http://schemas.microsoft.com/office/drawing/2014/main" id="{B5C36CFA-0A7A-506B-39CF-B8C981030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494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Construir red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Diseño centralizado,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ejecución distribuida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Códigos, canales, </a:t>
              </a:r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protocolos</a:t>
              </a:r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Equidad, neutralidad, garantías</a:t>
              </a:r>
            </a:p>
          </p:txBody>
        </p:sp>
        <p:sp>
          <p:nvSpPr>
            <p:cNvPr id="4" name="Oval 26">
              <a:extLst>
                <a:ext uri="{FF2B5EF4-FFF2-40B4-BE49-F238E27FC236}">
                  <a16:creationId xmlns:a16="http://schemas.microsoft.com/office/drawing/2014/main" id="{0C58A600-0F5C-0713-AE36-0DB03FB58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Organización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62FB95ED-D1B2-4DAD-1CB9-C38ACC57B4A1}"/>
              </a:ext>
            </a:extLst>
          </p:cNvPr>
          <p:cNvGrpSpPr/>
          <p:nvPr/>
        </p:nvGrpSpPr>
        <p:grpSpPr>
          <a:xfrm>
            <a:off x="3081825" y="3640465"/>
            <a:ext cx="2931295" cy="2127202"/>
            <a:chOff x="3743570" y="1002342"/>
            <a:chExt cx="1606107" cy="1165531"/>
          </a:xfrm>
        </p:grpSpPr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1AB693D8-A1C5-AC54-2A7F-E73E8DA21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Infraestructuras </a:t>
              </a:r>
              <a:r>
                <a:rPr lang="es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abiertas</a:t>
              </a:r>
            </a:p>
            <a:p>
              <a:pPr algn="ctr"/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Datos</a:t>
              </a:r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información, tecnología</a:t>
              </a:r>
              <a:endParaRPr lang="ca-ES" sz="2800" b="1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D1528297-7905-991E-3EF9-DE19971AD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Organización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BCF1C29F-DB31-1A0F-4FC0-6AF4EC454BAC}"/>
              </a:ext>
            </a:extLst>
          </p:cNvPr>
          <p:cNvGrpSpPr/>
          <p:nvPr/>
        </p:nvGrpSpPr>
        <p:grpSpPr>
          <a:xfrm>
            <a:off x="6610217" y="3631038"/>
            <a:ext cx="2931295" cy="2126468"/>
            <a:chOff x="3743570" y="997177"/>
            <a:chExt cx="1606107" cy="1165128"/>
          </a:xfrm>
        </p:grpSpPr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CCF6370E-A104-3352-5319-9A537862C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6054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Gestión del conocimiento</a:t>
              </a:r>
            </a:p>
            <a:p>
              <a:pPr algn="ctr"/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Inteligencia colectiva</a:t>
              </a:r>
            </a:p>
            <a:p>
              <a:pPr algn="ctr"/>
              <a:r>
                <a:rPr lang="es" sz="1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Respuesta rápida</a:t>
              </a: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AAB8F8CE-F5D3-60C3-B730-8E9E4FD43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Organización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38FD8EF-0982-B194-08A2-ADE7D71C1F55}"/>
              </a:ext>
            </a:extLst>
          </p:cNvPr>
          <p:cNvGrpSpPr/>
          <p:nvPr/>
        </p:nvGrpSpPr>
        <p:grpSpPr>
          <a:xfrm>
            <a:off x="6610217" y="1278920"/>
            <a:ext cx="2931295" cy="2127202"/>
            <a:chOff x="3743570" y="1002342"/>
            <a:chExt cx="1606107" cy="1165531"/>
          </a:xfrm>
        </p:grpSpPr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A89D3C83-76F5-3672-D2D0-0382EF7DC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Herramientas de coordinación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Metodología, procesos, protocolos, seguimiento,</a:t>
              </a:r>
            </a:p>
            <a:p>
              <a:pPr algn="ctr"/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PSPP</a:t>
              </a:r>
              <a:endParaRPr lang="ca-E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F6964A3F-17A0-7161-3D7F-5EE66F3D7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Organización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29219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B6601EA-CFFB-2FD9-6D14-574C00F09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106482BB-DA00-E2FD-8397-273438C41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Gobernanza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475D263-47EF-FAF3-1247-6D6F01DE5EB1}"/>
              </a:ext>
            </a:extLst>
          </p:cNvPr>
          <p:cNvGrpSpPr/>
          <p:nvPr/>
        </p:nvGrpSpPr>
        <p:grpSpPr>
          <a:xfrm>
            <a:off x="3081825" y="1278769"/>
            <a:ext cx="2931295" cy="2136628"/>
            <a:chOff x="3743570" y="997177"/>
            <a:chExt cx="1606107" cy="1170695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BFCB688C-3105-EBE3-5282-105A93B7C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Unidad de estrategia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Diferenciar estrategia</a:t>
              </a:r>
              <a:endParaRPr lang="ca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 operativa</a:t>
              </a:r>
            </a:p>
            <a:p>
              <a:pPr algn="ctr"/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Misiones</a:t>
              </a:r>
              <a:endParaRPr lang="ca-E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34493D75-76EA-F077-ACA3-AF5E819F1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GOBERNANZA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EE5074D0-0D81-9D55-7DBB-22025C05B5C7}"/>
              </a:ext>
            </a:extLst>
          </p:cNvPr>
          <p:cNvGrpSpPr/>
          <p:nvPr/>
        </p:nvGrpSpPr>
        <p:grpSpPr>
          <a:xfrm>
            <a:off x="3081825" y="3658901"/>
            <a:ext cx="2931295" cy="2127202"/>
            <a:chOff x="3743570" y="1002342"/>
            <a:chExt cx="1606107" cy="1165531"/>
          </a:xfrm>
        </p:grpSpPr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63A125DF-CDEF-83D5-C199-9D6CF4DB4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Unidad Análisis</a:t>
              </a:r>
            </a:p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 </a:t>
              </a:r>
              <a:r>
                <a:rPr lang="es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prospectiva</a:t>
              </a:r>
              <a:r>
                <a:rPr lang="e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Asignar responsabilidades en la reflexión, el “pensar”</a:t>
              </a:r>
            </a:p>
            <a:p>
              <a:pPr algn="ctr"/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Escenarios</a:t>
              </a:r>
              <a:endParaRPr lang="ca-E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l 26">
              <a:extLst>
                <a:ext uri="{FF2B5EF4-FFF2-40B4-BE49-F238E27FC236}">
                  <a16:creationId xmlns:a16="http://schemas.microsoft.com/office/drawing/2014/main" id="{DE771A53-46A0-C9A9-DE0B-0ACF1FD7F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GOBERNANZA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6B33E8B-2978-A4C0-D553-B0EA0F118123}"/>
              </a:ext>
            </a:extLst>
          </p:cNvPr>
          <p:cNvGrpSpPr/>
          <p:nvPr/>
        </p:nvGrpSpPr>
        <p:grpSpPr>
          <a:xfrm>
            <a:off x="6610217" y="1278769"/>
            <a:ext cx="2931295" cy="2136628"/>
            <a:chOff x="3743570" y="997177"/>
            <a:chExt cx="1606107" cy="1170695"/>
          </a:xfrm>
        </p:grpSpPr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AF3355BE-DEFD-B70B-FD91-4A473C289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Unidad Gestión del </a:t>
              </a:r>
              <a:r>
                <a:rPr lang="es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cambio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Asignar recursos para el cambio: equipos, calendario, presupuesto</a:t>
              </a:r>
            </a:p>
          </p:txBody>
        </p:sp>
        <p:sp>
          <p:nvSpPr>
            <p:cNvPr id="15" name="Oval 26">
              <a:extLst>
                <a:ext uri="{FF2B5EF4-FFF2-40B4-BE49-F238E27FC236}">
                  <a16:creationId xmlns:a16="http://schemas.microsoft.com/office/drawing/2014/main" id="{024B1CB5-309D-971E-DFD4-D03DE91BB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GOBERNANZA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67BCA1F-BF99-EA8B-3ACD-BA01A580E59D}"/>
              </a:ext>
            </a:extLst>
          </p:cNvPr>
          <p:cNvGrpSpPr/>
          <p:nvPr/>
        </p:nvGrpSpPr>
        <p:grpSpPr>
          <a:xfrm>
            <a:off x="6610217" y="3658901"/>
            <a:ext cx="2931295" cy="2127202"/>
            <a:chOff x="3743570" y="1002342"/>
            <a:chExt cx="1606107" cy="1165531"/>
          </a:xfrm>
        </p:grpSpPr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9F1F8354-EF40-0F6E-EA56-E08C36B61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Organización como </a:t>
              </a:r>
              <a:r>
                <a:rPr lang="es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plataforma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Propósito, </a:t>
              </a:r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KPI</a:t>
              </a:r>
              <a:endParaRPr lang="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Gobernanza de la </a:t>
              </a:r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red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Portafolios</a:t>
              </a:r>
              <a:endParaRPr lang="e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Oval 26">
              <a:extLst>
                <a:ext uri="{FF2B5EF4-FFF2-40B4-BE49-F238E27FC236}">
                  <a16:creationId xmlns:a16="http://schemas.microsoft.com/office/drawing/2014/main" id="{E2698918-E697-E9A4-2B8F-1A5A9C9ED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GOBERNANZA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4859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79867F8-1483-1C4C-296B-E710E3AA7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0C6E0128-5A0C-B745-7464-B58AD4D5B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</p:spPr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cs typeface="Arial" panose="020B0604020202020204" pitchFamily="34" charset="0"/>
              </a:rPr>
              <a:t>Talento</a:t>
            </a:r>
            <a:endParaRPr lang="ca-ES" sz="2400" b="1" dirty="0">
              <a:latin typeface="Calibri" panose="020F050202020403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260480B-DB97-4416-9914-19D81E57ED51}"/>
              </a:ext>
            </a:extLst>
          </p:cNvPr>
          <p:cNvGrpSpPr/>
          <p:nvPr/>
        </p:nvGrpSpPr>
        <p:grpSpPr>
          <a:xfrm>
            <a:off x="3081092" y="3631038"/>
            <a:ext cx="2931295" cy="1857598"/>
            <a:chOff x="3743570" y="997177"/>
            <a:chExt cx="1606107" cy="1017810"/>
          </a:xfrm>
        </p:grpSpPr>
        <p:sp>
          <p:nvSpPr>
            <p:cNvPr id="3" name="Oval 12">
              <a:extLst>
                <a:ext uri="{FF2B5EF4-FFF2-40B4-BE49-F238E27FC236}">
                  <a16:creationId xmlns:a16="http://schemas.microsoft.com/office/drawing/2014/main" id="{B9A23113-85F5-E70D-D135-5C451B795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Competencias</a:t>
              </a:r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Competencias blandas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Competencias digitales</a:t>
              </a:r>
              <a:endParaRPr lang="ca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Planificación, dirección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Gestión de proyectos</a:t>
              </a:r>
            </a:p>
          </p:txBody>
        </p:sp>
        <p:sp>
          <p:nvSpPr>
            <p:cNvPr id="4" name="Oval 26">
              <a:extLst>
                <a:ext uri="{FF2B5EF4-FFF2-40B4-BE49-F238E27FC236}">
                  <a16:creationId xmlns:a16="http://schemas.microsoft.com/office/drawing/2014/main" id="{0A3ED31A-9F7E-1A23-CF6A-A5C99AEE7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Talento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27AEB3CC-D216-A37C-478F-957F18997678}"/>
              </a:ext>
            </a:extLst>
          </p:cNvPr>
          <p:cNvGrpSpPr/>
          <p:nvPr/>
        </p:nvGrpSpPr>
        <p:grpSpPr>
          <a:xfrm>
            <a:off x="3081092" y="1278188"/>
            <a:ext cx="2931295" cy="1848171"/>
            <a:chOff x="3743570" y="1002342"/>
            <a:chExt cx="1606107" cy="1012645"/>
          </a:xfrm>
        </p:grpSpPr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1B8EFBEB-6178-6B69-8BC5-2C664F1B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Estrategia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Funciones, perfiles, competencias</a:t>
              </a:r>
              <a:endParaRPr lang="ca-ES" sz="2800" b="1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AA61556F-42B6-B46B-BA44-3F82B1A2E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Talento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6969DE1-B174-2D8A-0D16-BA8C4038A22B}"/>
              </a:ext>
            </a:extLst>
          </p:cNvPr>
          <p:cNvGrpSpPr/>
          <p:nvPr/>
        </p:nvGrpSpPr>
        <p:grpSpPr>
          <a:xfrm>
            <a:off x="6609484" y="1278187"/>
            <a:ext cx="2931295" cy="1857598"/>
            <a:chOff x="3743570" y="997177"/>
            <a:chExt cx="1606107" cy="1017810"/>
          </a:xfrm>
        </p:grpSpPr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E4339ECB-5C78-E45D-A520-CA0307974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Visión integral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Reclutamiento, selección</a:t>
              </a:r>
            </a:p>
            <a:p>
              <a:pPr algn="ctr"/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Desarrollo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Aprendizaje</a:t>
              </a: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AA15B1E3-2F54-6F27-F17A-37F832348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Talento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63B9E93-86F4-44CA-573B-073AA14B72CB}"/>
              </a:ext>
            </a:extLst>
          </p:cNvPr>
          <p:cNvGrpSpPr/>
          <p:nvPr/>
        </p:nvGrpSpPr>
        <p:grpSpPr>
          <a:xfrm>
            <a:off x="6609484" y="3640466"/>
            <a:ext cx="2931295" cy="1848171"/>
            <a:chOff x="3743570" y="1002342"/>
            <a:chExt cx="1606107" cy="1012645"/>
          </a:xfrm>
        </p:grpSpPr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E222E8CC-F03F-F14E-343C-B60249C2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Incentivos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Identidad participativa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Trabajo por objetivos, proyectos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Evaluación de </a:t>
              </a:r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desempeño</a:t>
              </a:r>
              <a:endParaRPr lang="ca-E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C78AFDBD-F58F-CAC1-7CF6-B2388312A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Talento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5116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233DDC8-5D29-2758-8ECB-EA403772D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D36E3937-F0B9-05CC-E19A-32CE0642D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Procesos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30BB8BA-8481-146D-746C-1C18B8551F57}"/>
              </a:ext>
            </a:extLst>
          </p:cNvPr>
          <p:cNvGrpSpPr/>
          <p:nvPr/>
        </p:nvGrpSpPr>
        <p:grpSpPr>
          <a:xfrm>
            <a:off x="3081974" y="1278920"/>
            <a:ext cx="2931295" cy="2136628"/>
            <a:chOff x="3743570" y="997177"/>
            <a:chExt cx="1606107" cy="1170695"/>
          </a:xfrm>
        </p:grpSpPr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E52EC6AC-48BA-5BEF-4CEE-33FE5F05D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Infraestructuras</a:t>
              </a:r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de colaboración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Basadas en </a:t>
              </a:r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datos</a:t>
              </a:r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proyectos, objetivos</a:t>
              </a:r>
              <a:endParaRPr lang="ca-ES" sz="2800" b="1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Oval 26">
              <a:extLst>
                <a:ext uri="{FF2B5EF4-FFF2-40B4-BE49-F238E27FC236}">
                  <a16:creationId xmlns:a16="http://schemas.microsoft.com/office/drawing/2014/main" id="{23F7FBAF-A034-0AEA-7E92-8C7D1E4B5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Procesos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FCCE961B-D4C1-8526-8F73-1CB4C76E0871}"/>
              </a:ext>
            </a:extLst>
          </p:cNvPr>
          <p:cNvGrpSpPr/>
          <p:nvPr/>
        </p:nvGrpSpPr>
        <p:grpSpPr>
          <a:xfrm>
            <a:off x="6610366" y="3646175"/>
            <a:ext cx="2931295" cy="2127202"/>
            <a:chOff x="3743570" y="1002342"/>
            <a:chExt cx="1606107" cy="1165531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637748F4-C6CF-EB38-6F66-3FDC497F3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D3R</a:t>
              </a:r>
            </a:p>
            <a:p>
              <a:pPr algn="ctr"/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Digitalización</a:t>
              </a:r>
              <a:endParaRPr lang="ca-E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Reducir, reutilizar, reciclar recursos</a:t>
              </a:r>
              <a:endParaRPr lang="ca-ES" sz="2800" b="1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F46EE0B0-350C-B5EB-D885-EFB7117C4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Procesos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51096504-9B02-970F-82B2-F19FDCE9EA96}"/>
              </a:ext>
            </a:extLst>
          </p:cNvPr>
          <p:cNvGrpSpPr/>
          <p:nvPr/>
        </p:nvGrpSpPr>
        <p:grpSpPr>
          <a:xfrm>
            <a:off x="6610366" y="1278921"/>
            <a:ext cx="2931295" cy="2136627"/>
            <a:chOff x="3743570" y="997177"/>
            <a:chExt cx="1606107" cy="1170695"/>
          </a:xfrm>
        </p:grpSpPr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C81E17F3-462C-A092-7382-C21D84DEC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Proveer </a:t>
              </a:r>
              <a:r>
                <a:rPr lang="es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plataformas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 lugar de diseñar sistemas</a:t>
              </a:r>
            </a:p>
            <a:p>
              <a:pPr algn="ctr"/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Laboratorios</a:t>
              </a:r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experimentación</a:t>
              </a:r>
              <a:endParaRPr lang="ca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75CA84A0-67E4-13AB-BF8D-D0156179E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Procesos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F01615D-22AE-109B-D5A8-15EA1A31745E}"/>
              </a:ext>
            </a:extLst>
          </p:cNvPr>
          <p:cNvGrpSpPr/>
          <p:nvPr/>
        </p:nvGrpSpPr>
        <p:grpSpPr>
          <a:xfrm>
            <a:off x="3081974" y="3646175"/>
            <a:ext cx="2931295" cy="2127202"/>
            <a:chOff x="3743570" y="1002342"/>
            <a:chExt cx="1606107" cy="11655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E7EFAF-89AA-1F9F-B6AB-C71E69BFA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 err="1">
                  <a:solidFill>
                    <a:srgbClr val="00676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Modularidad</a:t>
              </a:r>
              <a:endParaRPr lang="ca-ES" sz="2800" b="1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Flexibilidad, </a:t>
              </a:r>
              <a:r>
                <a:rPr lang="es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agilidad</a:t>
              </a:r>
              <a:endParaRPr lang="ca-E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Co-diseñar, prototipar, pilotar</a:t>
              </a:r>
            </a:p>
            <a:p>
              <a:pPr algn="ctr"/>
              <a:r>
                <a:rPr lang="e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Itinerario ciudadano</a:t>
              </a:r>
            </a:p>
          </p:txBody>
        </p:sp>
        <p:sp>
          <p:nvSpPr>
            <p:cNvPr id="14" name="Oval 26">
              <a:extLst>
                <a:ext uri="{FF2B5EF4-FFF2-40B4-BE49-F238E27FC236}">
                  <a16:creationId xmlns:a16="http://schemas.microsoft.com/office/drawing/2014/main" id="{805F1971-CAF5-42AD-7280-79D66D5E7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Procesos</a:t>
              </a:r>
              <a:endParaRPr lang="ca-ES" sz="1600" b="1" cap="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816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5F4E9-C856-48FD-9309-06D9B3A4A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416A89C8-09B5-3620-C157-477C8B5918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83D1D995-BC64-403B-B121-3C778FA69FF1}" type="slidenum">
              <a:rPr lang="ca-ES" altLang="ca-E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37</a:t>
            </a:fld>
            <a:endParaRPr lang="ca-ES" altLang="ca-E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3535089-A5C5-CD3A-63AF-EAF44495F2B6}"/>
              </a:ext>
            </a:extLst>
          </p:cNvPr>
          <p:cNvSpPr txBox="1">
            <a:spLocks/>
          </p:cNvSpPr>
          <p:nvPr/>
        </p:nvSpPr>
        <p:spPr bwMode="auto">
          <a:xfrm>
            <a:off x="-1" y="1520824"/>
            <a:ext cx="10821971" cy="189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a-ES" sz="9600" dirty="0">
                <a:solidFill>
                  <a:schemeClr val="bg1"/>
                </a:solidFill>
                <a:latin typeface="Calibri" panose="020F0502020204030204" pitchFamily="34" charset="0"/>
              </a:rPr>
              <a:t>Taller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7379EF5-924A-4AD1-5701-421C364506FF}"/>
              </a:ext>
            </a:extLst>
          </p:cNvPr>
          <p:cNvSpPr txBox="1">
            <a:spLocks/>
          </p:cNvSpPr>
          <p:nvPr/>
        </p:nvSpPr>
        <p:spPr>
          <a:xfrm>
            <a:off x="-141402" y="3447066"/>
            <a:ext cx="10963372" cy="719582"/>
          </a:xfrm>
          <a:prstGeom prst="rect">
            <a:avLst/>
          </a:prstGeom>
        </p:spPr>
        <p:txBody>
          <a:bodyPr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200" noProof="0">
                <a:solidFill>
                  <a:schemeClr val="bg1"/>
                </a:solidFill>
                <a:latin typeface="Calibri" panose="020F0502020204030204" pitchFamily="34" charset="0"/>
              </a:rPr>
              <a:t>Hoja de ruta de la misión digitalizada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9FBF3BBD-2D65-8A16-18C5-D623129F1948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latin typeface="Calibri" panose="020F0502020204030204" pitchFamily="34" charset="0"/>
              </a:rPr>
              <a:pPr algn="r"/>
              <a:t>37</a:t>
            </a:fld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71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5 Stages Roadmap Template"/>
          <p:cNvSpPr txBox="1"/>
          <p:nvPr/>
        </p:nvSpPr>
        <p:spPr>
          <a:xfrm>
            <a:off x="695324" y="512763"/>
            <a:ext cx="6148535" cy="4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400"/>
              <a:buNone/>
              <a:defRPr sz="2800" b="1">
                <a:solidFill>
                  <a:srgbClr val="0067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SzPts val="1400"/>
              <a:buNone/>
            </a:lvl2pPr>
            <a:lvl3pPr>
              <a:buSzPts val="1400"/>
              <a:buNone/>
            </a:lvl3pPr>
            <a:lvl4pPr>
              <a:buSzPts val="1400"/>
              <a:buNone/>
            </a:lvl4pPr>
            <a:lvl5pPr>
              <a:buSzPts val="1400"/>
              <a:buNone/>
            </a:lvl5pPr>
            <a:lvl6pPr>
              <a:buSzPts val="1400"/>
              <a:buNone/>
            </a:lvl6pPr>
            <a:lvl7pPr>
              <a:buSzPts val="1400"/>
              <a:buNone/>
            </a:lvl7pPr>
            <a:lvl8pPr>
              <a:buSzPts val="1400"/>
              <a:buNone/>
            </a:lvl8pPr>
            <a:lvl9pPr>
              <a:buSzPts val="1400"/>
              <a:buNone/>
            </a:lvl9pPr>
          </a:lstStyle>
          <a:p>
            <a:r>
              <a:rPr lang="es-ES" dirty="0">
                <a:latin typeface="Calibri" panose="020F0502020204030204" pitchFamily="34" charset="0"/>
                <a:cs typeface="Poppins" panose="020B0604020202020204" charset="0"/>
              </a:rPr>
              <a:t>Hoja de ruta de la digitalización</a:t>
            </a:r>
            <a:endParaRPr dirty="0">
              <a:latin typeface="Calibri" panose="020F0502020204030204" pitchFamily="34" charset="0"/>
              <a:cs typeface="Poppins" panose="020B0604020202020204" charset="0"/>
            </a:endParaRPr>
          </a:p>
        </p:txBody>
      </p:sp>
      <p:sp>
        <p:nvSpPr>
          <p:cNvPr id="1263" name="Shape"/>
          <p:cNvSpPr/>
          <p:nvPr/>
        </p:nvSpPr>
        <p:spPr>
          <a:xfrm>
            <a:off x="2451973" y="1320798"/>
            <a:ext cx="2520000" cy="327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47" extrusionOk="0">
                <a:moveTo>
                  <a:pt x="106" y="2385"/>
                </a:moveTo>
                <a:cubicBezTo>
                  <a:pt x="19" y="1981"/>
                  <a:pt x="-5" y="1412"/>
                  <a:pt x="43" y="913"/>
                </a:cubicBezTo>
                <a:cubicBezTo>
                  <a:pt x="97" y="361"/>
                  <a:pt x="228" y="-1"/>
                  <a:pt x="373" y="0"/>
                </a:cubicBezTo>
                <a:lnTo>
                  <a:pt x="19559" y="6"/>
                </a:lnTo>
                <a:cubicBezTo>
                  <a:pt x="19622" y="-12"/>
                  <a:pt x="19684" y="30"/>
                  <a:pt x="19742" y="129"/>
                </a:cubicBezTo>
                <a:cubicBezTo>
                  <a:pt x="19796" y="221"/>
                  <a:pt x="19844" y="361"/>
                  <a:pt x="19883" y="537"/>
                </a:cubicBezTo>
                <a:lnTo>
                  <a:pt x="21514" y="9784"/>
                </a:lnTo>
                <a:cubicBezTo>
                  <a:pt x="21556" y="10073"/>
                  <a:pt x="21579" y="10403"/>
                  <a:pt x="21579" y="10739"/>
                </a:cubicBezTo>
                <a:cubicBezTo>
                  <a:pt x="21580" y="11071"/>
                  <a:pt x="21559" y="11397"/>
                  <a:pt x="21519" y="11686"/>
                </a:cubicBezTo>
                <a:lnTo>
                  <a:pt x="19927" y="20744"/>
                </a:lnTo>
                <a:cubicBezTo>
                  <a:pt x="19889" y="20962"/>
                  <a:pt x="19840" y="21145"/>
                  <a:pt x="19783" y="21280"/>
                </a:cubicBezTo>
                <a:cubicBezTo>
                  <a:pt x="19721" y="21427"/>
                  <a:pt x="19652" y="21515"/>
                  <a:pt x="19581" y="21536"/>
                </a:cubicBezTo>
                <a:lnTo>
                  <a:pt x="365" y="21540"/>
                </a:lnTo>
                <a:cubicBezTo>
                  <a:pt x="246" y="21588"/>
                  <a:pt x="131" y="21374"/>
                  <a:pt x="62" y="20979"/>
                </a:cubicBezTo>
                <a:cubicBezTo>
                  <a:pt x="-10" y="20569"/>
                  <a:pt x="-20" y="20033"/>
                  <a:pt x="35" y="19584"/>
                </a:cubicBezTo>
                <a:lnTo>
                  <a:pt x="1411" y="11790"/>
                </a:lnTo>
                <a:cubicBezTo>
                  <a:pt x="1466" y="11487"/>
                  <a:pt x="1494" y="11118"/>
                  <a:pt x="1492" y="10741"/>
                </a:cubicBezTo>
                <a:cubicBezTo>
                  <a:pt x="1490" y="10437"/>
                  <a:pt x="1468" y="10140"/>
                  <a:pt x="1428" y="9884"/>
                </a:cubicBezTo>
                <a:lnTo>
                  <a:pt x="106" y="2385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19050" tIns="19050" rIns="19050" bIns="19050" anchor="ctr"/>
          <a:lstStyle/>
          <a:p>
            <a:pPr defTabSz="764325"/>
            <a:endParaRPr lang="es-ES" sz="1600" noProof="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64" name="Stage 02"/>
          <p:cNvSpPr txBox="1"/>
          <p:nvPr/>
        </p:nvSpPr>
        <p:spPr>
          <a:xfrm>
            <a:off x="3384868" y="1369120"/>
            <a:ext cx="654211" cy="2846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defTabSz="325120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pPr algn="ctr"/>
            <a:r>
              <a:rPr lang="es-ES" noProof="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Corto</a:t>
            </a:r>
          </a:p>
        </p:txBody>
      </p:sp>
      <p:sp>
        <p:nvSpPr>
          <p:cNvPr id="1265" name="Shape"/>
          <p:cNvSpPr/>
          <p:nvPr/>
        </p:nvSpPr>
        <p:spPr>
          <a:xfrm>
            <a:off x="5110012" y="1320798"/>
            <a:ext cx="2520000" cy="327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47" extrusionOk="0">
                <a:moveTo>
                  <a:pt x="106" y="2385"/>
                </a:moveTo>
                <a:cubicBezTo>
                  <a:pt x="19" y="1981"/>
                  <a:pt x="-5" y="1412"/>
                  <a:pt x="43" y="913"/>
                </a:cubicBezTo>
                <a:cubicBezTo>
                  <a:pt x="97" y="361"/>
                  <a:pt x="228" y="-1"/>
                  <a:pt x="373" y="0"/>
                </a:cubicBezTo>
                <a:lnTo>
                  <a:pt x="19559" y="6"/>
                </a:lnTo>
                <a:cubicBezTo>
                  <a:pt x="19622" y="-12"/>
                  <a:pt x="19684" y="30"/>
                  <a:pt x="19742" y="129"/>
                </a:cubicBezTo>
                <a:cubicBezTo>
                  <a:pt x="19796" y="221"/>
                  <a:pt x="19844" y="361"/>
                  <a:pt x="19883" y="537"/>
                </a:cubicBezTo>
                <a:lnTo>
                  <a:pt x="21514" y="9784"/>
                </a:lnTo>
                <a:cubicBezTo>
                  <a:pt x="21556" y="10073"/>
                  <a:pt x="21579" y="10403"/>
                  <a:pt x="21579" y="10739"/>
                </a:cubicBezTo>
                <a:cubicBezTo>
                  <a:pt x="21580" y="11071"/>
                  <a:pt x="21559" y="11397"/>
                  <a:pt x="21519" y="11686"/>
                </a:cubicBezTo>
                <a:lnTo>
                  <a:pt x="19927" y="20744"/>
                </a:lnTo>
                <a:cubicBezTo>
                  <a:pt x="19889" y="20962"/>
                  <a:pt x="19840" y="21145"/>
                  <a:pt x="19783" y="21280"/>
                </a:cubicBezTo>
                <a:cubicBezTo>
                  <a:pt x="19721" y="21427"/>
                  <a:pt x="19652" y="21515"/>
                  <a:pt x="19581" y="21536"/>
                </a:cubicBezTo>
                <a:lnTo>
                  <a:pt x="365" y="21540"/>
                </a:lnTo>
                <a:cubicBezTo>
                  <a:pt x="246" y="21588"/>
                  <a:pt x="131" y="21374"/>
                  <a:pt x="62" y="20979"/>
                </a:cubicBezTo>
                <a:cubicBezTo>
                  <a:pt x="-10" y="20569"/>
                  <a:pt x="-20" y="20033"/>
                  <a:pt x="35" y="19584"/>
                </a:cubicBezTo>
                <a:lnTo>
                  <a:pt x="1411" y="11790"/>
                </a:lnTo>
                <a:cubicBezTo>
                  <a:pt x="1466" y="11487"/>
                  <a:pt x="1494" y="11118"/>
                  <a:pt x="1492" y="10741"/>
                </a:cubicBezTo>
                <a:cubicBezTo>
                  <a:pt x="1490" y="10437"/>
                  <a:pt x="1468" y="10140"/>
                  <a:pt x="1428" y="9884"/>
                </a:cubicBezTo>
                <a:lnTo>
                  <a:pt x="106" y="2385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19050" tIns="19050" rIns="19050" bIns="19050" anchor="ctr"/>
          <a:lstStyle/>
          <a:p>
            <a:pPr defTabSz="764325"/>
            <a:endParaRPr lang="es-ES" sz="1600" noProof="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66" name="Stage 03"/>
          <p:cNvSpPr txBox="1"/>
          <p:nvPr/>
        </p:nvSpPr>
        <p:spPr>
          <a:xfrm>
            <a:off x="6042907" y="1369120"/>
            <a:ext cx="654211" cy="2846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defTabSz="325120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pPr algn="ctr"/>
            <a:r>
              <a:rPr lang="es-ES" noProof="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Medio</a:t>
            </a:r>
          </a:p>
        </p:txBody>
      </p:sp>
      <p:sp>
        <p:nvSpPr>
          <p:cNvPr id="1267" name="Shape"/>
          <p:cNvSpPr/>
          <p:nvPr/>
        </p:nvSpPr>
        <p:spPr>
          <a:xfrm>
            <a:off x="7814711" y="1320798"/>
            <a:ext cx="2520000" cy="327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47" extrusionOk="0">
                <a:moveTo>
                  <a:pt x="106" y="2385"/>
                </a:moveTo>
                <a:cubicBezTo>
                  <a:pt x="19" y="1981"/>
                  <a:pt x="-5" y="1412"/>
                  <a:pt x="43" y="913"/>
                </a:cubicBezTo>
                <a:cubicBezTo>
                  <a:pt x="97" y="361"/>
                  <a:pt x="228" y="-1"/>
                  <a:pt x="373" y="0"/>
                </a:cubicBezTo>
                <a:lnTo>
                  <a:pt x="19559" y="6"/>
                </a:lnTo>
                <a:cubicBezTo>
                  <a:pt x="19622" y="-12"/>
                  <a:pt x="19684" y="30"/>
                  <a:pt x="19742" y="129"/>
                </a:cubicBezTo>
                <a:cubicBezTo>
                  <a:pt x="19796" y="221"/>
                  <a:pt x="19844" y="361"/>
                  <a:pt x="19883" y="537"/>
                </a:cubicBezTo>
                <a:lnTo>
                  <a:pt x="21514" y="9784"/>
                </a:lnTo>
                <a:cubicBezTo>
                  <a:pt x="21556" y="10073"/>
                  <a:pt x="21579" y="10403"/>
                  <a:pt x="21579" y="10739"/>
                </a:cubicBezTo>
                <a:cubicBezTo>
                  <a:pt x="21580" y="11071"/>
                  <a:pt x="21559" y="11397"/>
                  <a:pt x="21519" y="11686"/>
                </a:cubicBezTo>
                <a:lnTo>
                  <a:pt x="19927" y="20744"/>
                </a:lnTo>
                <a:cubicBezTo>
                  <a:pt x="19889" y="20962"/>
                  <a:pt x="19840" y="21145"/>
                  <a:pt x="19783" y="21280"/>
                </a:cubicBezTo>
                <a:cubicBezTo>
                  <a:pt x="19721" y="21427"/>
                  <a:pt x="19652" y="21515"/>
                  <a:pt x="19581" y="21536"/>
                </a:cubicBezTo>
                <a:lnTo>
                  <a:pt x="365" y="21540"/>
                </a:lnTo>
                <a:cubicBezTo>
                  <a:pt x="246" y="21588"/>
                  <a:pt x="131" y="21374"/>
                  <a:pt x="62" y="20979"/>
                </a:cubicBezTo>
                <a:cubicBezTo>
                  <a:pt x="-10" y="20569"/>
                  <a:pt x="-20" y="20033"/>
                  <a:pt x="35" y="19584"/>
                </a:cubicBezTo>
                <a:lnTo>
                  <a:pt x="1411" y="11790"/>
                </a:lnTo>
                <a:cubicBezTo>
                  <a:pt x="1466" y="11487"/>
                  <a:pt x="1494" y="11118"/>
                  <a:pt x="1492" y="10741"/>
                </a:cubicBezTo>
                <a:cubicBezTo>
                  <a:pt x="1490" y="10437"/>
                  <a:pt x="1468" y="10140"/>
                  <a:pt x="1428" y="9884"/>
                </a:cubicBezTo>
                <a:lnTo>
                  <a:pt x="106" y="2385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19050" tIns="19050" rIns="19050" bIns="19050" anchor="ctr"/>
          <a:lstStyle/>
          <a:p>
            <a:pPr defTabSz="764325"/>
            <a:endParaRPr lang="es-ES" sz="1600" noProof="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68" name="Stage 04"/>
          <p:cNvSpPr txBox="1"/>
          <p:nvPr/>
        </p:nvSpPr>
        <p:spPr>
          <a:xfrm>
            <a:off x="8612288" y="1369120"/>
            <a:ext cx="924846" cy="2846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>
            <a:spAutoFit/>
          </a:bodyPr>
          <a:lstStyle>
            <a:lvl1pPr defTabSz="325120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pPr algn="ctr"/>
            <a:r>
              <a:rPr lang="es-ES" noProof="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Largo</a:t>
            </a:r>
          </a:p>
        </p:txBody>
      </p:sp>
      <p:sp>
        <p:nvSpPr>
          <p:cNvPr id="1271" name="Rounded Rectangle"/>
          <p:cNvSpPr/>
          <p:nvPr/>
        </p:nvSpPr>
        <p:spPr>
          <a:xfrm>
            <a:off x="695324" y="1928145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1087078" hangingPunct="0"/>
            <a:endParaRPr lang="es-ES" sz="1600" noProof="0" dirty="0">
              <a:solidFill>
                <a:srgbClr val="FFFFFF"/>
              </a:solidFill>
              <a:latin typeface="Poppins" panose="020B0604020202020204" charset="0"/>
              <a:cs typeface="Poppins" panose="020B0604020202020204" charset="0"/>
              <a:sym typeface="Helvetica Neue"/>
            </a:endParaRPr>
          </a:p>
        </p:txBody>
      </p:sp>
      <p:sp>
        <p:nvSpPr>
          <p:cNvPr id="1272" name="1. Type text here"/>
          <p:cNvSpPr txBox="1"/>
          <p:nvPr/>
        </p:nvSpPr>
        <p:spPr>
          <a:xfrm>
            <a:off x="889152" y="1996599"/>
            <a:ext cx="1344386" cy="53091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es-ES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Calidad en la Decisión</a:t>
            </a:r>
          </a:p>
        </p:txBody>
      </p:sp>
      <p:sp>
        <p:nvSpPr>
          <p:cNvPr id="1273" name="Shape"/>
          <p:cNvSpPr/>
          <p:nvPr/>
        </p:nvSpPr>
        <p:spPr>
          <a:xfrm>
            <a:off x="2444027" y="2095417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74" name="Rounded Rectangle"/>
          <p:cNvSpPr/>
          <p:nvPr/>
        </p:nvSpPr>
        <p:spPr>
          <a:xfrm>
            <a:off x="2729052" y="1928145"/>
            <a:ext cx="1965842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1087078" hangingPunct="0"/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  <a:sym typeface="Helvetica Neue"/>
            </a:endParaRPr>
          </a:p>
        </p:txBody>
      </p:sp>
      <p:sp>
        <p:nvSpPr>
          <p:cNvPr id="1275" name="Type information here."/>
          <p:cNvSpPr txBox="1"/>
          <p:nvPr/>
        </p:nvSpPr>
        <p:spPr>
          <a:xfrm>
            <a:off x="2826097" y="2088932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276" name="Shape"/>
          <p:cNvSpPr/>
          <p:nvPr/>
        </p:nvSpPr>
        <p:spPr>
          <a:xfrm>
            <a:off x="5102066" y="2095417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77" name="Rounded Rectangle"/>
          <p:cNvSpPr/>
          <p:nvPr/>
        </p:nvSpPr>
        <p:spPr>
          <a:xfrm>
            <a:off x="5387090" y="1928145"/>
            <a:ext cx="1965844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78" name="Type information here."/>
          <p:cNvSpPr txBox="1"/>
          <p:nvPr/>
        </p:nvSpPr>
        <p:spPr>
          <a:xfrm>
            <a:off x="5484135" y="2088932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279" name="Shape"/>
          <p:cNvSpPr/>
          <p:nvPr/>
        </p:nvSpPr>
        <p:spPr>
          <a:xfrm>
            <a:off x="7806765" y="2095417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80" name="Rounded Rectangle"/>
          <p:cNvSpPr/>
          <p:nvPr/>
        </p:nvSpPr>
        <p:spPr>
          <a:xfrm>
            <a:off x="8091790" y="1928145"/>
            <a:ext cx="1965842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81" name="Type information here."/>
          <p:cNvSpPr txBox="1"/>
          <p:nvPr/>
        </p:nvSpPr>
        <p:spPr>
          <a:xfrm>
            <a:off x="8188835" y="2088932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289" name="Rounded Rectangle"/>
          <p:cNvSpPr/>
          <p:nvPr/>
        </p:nvSpPr>
        <p:spPr>
          <a:xfrm>
            <a:off x="695324" y="2605586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90" name="2. Type text here"/>
          <p:cNvSpPr txBox="1"/>
          <p:nvPr/>
        </p:nvSpPr>
        <p:spPr>
          <a:xfrm>
            <a:off x="889152" y="2674040"/>
            <a:ext cx="1344386" cy="53091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es-ES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Calidad en la Gestión</a:t>
            </a:r>
          </a:p>
        </p:txBody>
      </p:sp>
      <p:sp>
        <p:nvSpPr>
          <p:cNvPr id="1291" name="Shape"/>
          <p:cNvSpPr/>
          <p:nvPr/>
        </p:nvSpPr>
        <p:spPr>
          <a:xfrm>
            <a:off x="2444027" y="2772857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92" name="Rounded Rectangle"/>
          <p:cNvSpPr/>
          <p:nvPr/>
        </p:nvSpPr>
        <p:spPr>
          <a:xfrm>
            <a:off x="2729052" y="2605586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93" name="Type information here."/>
          <p:cNvSpPr txBox="1"/>
          <p:nvPr/>
        </p:nvSpPr>
        <p:spPr>
          <a:xfrm>
            <a:off x="2826097" y="2766373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294" name="Shape"/>
          <p:cNvSpPr/>
          <p:nvPr/>
        </p:nvSpPr>
        <p:spPr>
          <a:xfrm>
            <a:off x="5102066" y="2772857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95" name="Rounded Rectangle"/>
          <p:cNvSpPr/>
          <p:nvPr/>
        </p:nvSpPr>
        <p:spPr>
          <a:xfrm>
            <a:off x="5387090" y="2605586"/>
            <a:ext cx="1965844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96" name="Type information here."/>
          <p:cNvSpPr txBox="1"/>
          <p:nvPr/>
        </p:nvSpPr>
        <p:spPr>
          <a:xfrm>
            <a:off x="5484135" y="2766373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297" name="Shape"/>
          <p:cNvSpPr/>
          <p:nvPr/>
        </p:nvSpPr>
        <p:spPr>
          <a:xfrm>
            <a:off x="7806765" y="2772857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98" name="Rounded Rectangle"/>
          <p:cNvSpPr/>
          <p:nvPr/>
        </p:nvSpPr>
        <p:spPr>
          <a:xfrm>
            <a:off x="8091790" y="2605586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299" name="Type information here."/>
          <p:cNvSpPr txBox="1"/>
          <p:nvPr/>
        </p:nvSpPr>
        <p:spPr>
          <a:xfrm>
            <a:off x="8188835" y="2766373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307" name="Rounded Rectangle"/>
          <p:cNvSpPr/>
          <p:nvPr/>
        </p:nvSpPr>
        <p:spPr>
          <a:xfrm>
            <a:off x="695324" y="3283027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08" name="3. Type text here"/>
          <p:cNvSpPr txBox="1"/>
          <p:nvPr/>
        </p:nvSpPr>
        <p:spPr>
          <a:xfrm>
            <a:off x="889152" y="3443814"/>
            <a:ext cx="1344386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es-ES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Organización</a:t>
            </a:r>
          </a:p>
        </p:txBody>
      </p:sp>
      <p:sp>
        <p:nvSpPr>
          <p:cNvPr id="1309" name="Shape"/>
          <p:cNvSpPr/>
          <p:nvPr/>
        </p:nvSpPr>
        <p:spPr>
          <a:xfrm>
            <a:off x="2444027" y="3450298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10" name="Rounded Rectangle"/>
          <p:cNvSpPr/>
          <p:nvPr/>
        </p:nvSpPr>
        <p:spPr>
          <a:xfrm>
            <a:off x="2729052" y="3283027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11" name="Type information here."/>
          <p:cNvSpPr txBox="1"/>
          <p:nvPr/>
        </p:nvSpPr>
        <p:spPr>
          <a:xfrm>
            <a:off x="2826097" y="3443814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312" name="Shape"/>
          <p:cNvSpPr/>
          <p:nvPr/>
        </p:nvSpPr>
        <p:spPr>
          <a:xfrm>
            <a:off x="5102066" y="3450298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13" name="Rounded Rectangle"/>
          <p:cNvSpPr/>
          <p:nvPr/>
        </p:nvSpPr>
        <p:spPr>
          <a:xfrm>
            <a:off x="5387090" y="3283027"/>
            <a:ext cx="1965844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14" name="Type information here."/>
          <p:cNvSpPr txBox="1"/>
          <p:nvPr/>
        </p:nvSpPr>
        <p:spPr>
          <a:xfrm>
            <a:off x="5484135" y="3443814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315" name="Shape"/>
          <p:cNvSpPr/>
          <p:nvPr/>
        </p:nvSpPr>
        <p:spPr>
          <a:xfrm>
            <a:off x="7806765" y="3450298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16" name="Rounded Rectangle"/>
          <p:cNvSpPr/>
          <p:nvPr/>
        </p:nvSpPr>
        <p:spPr>
          <a:xfrm>
            <a:off x="8091790" y="3283027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17" name="Type information here."/>
          <p:cNvSpPr txBox="1"/>
          <p:nvPr/>
        </p:nvSpPr>
        <p:spPr>
          <a:xfrm>
            <a:off x="8188835" y="3443814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325" name="Rounded Rectangle"/>
          <p:cNvSpPr/>
          <p:nvPr/>
        </p:nvSpPr>
        <p:spPr>
          <a:xfrm>
            <a:off x="695324" y="3960469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26" name="4. Type text here"/>
          <p:cNvSpPr txBox="1"/>
          <p:nvPr/>
        </p:nvSpPr>
        <p:spPr>
          <a:xfrm>
            <a:off x="889152" y="4121256"/>
            <a:ext cx="1344386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es-ES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Gobernanza</a:t>
            </a:r>
          </a:p>
        </p:txBody>
      </p:sp>
      <p:sp>
        <p:nvSpPr>
          <p:cNvPr id="1327" name="Shape"/>
          <p:cNvSpPr/>
          <p:nvPr/>
        </p:nvSpPr>
        <p:spPr>
          <a:xfrm>
            <a:off x="2444027" y="4127741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28" name="Rounded Rectangle"/>
          <p:cNvSpPr/>
          <p:nvPr/>
        </p:nvSpPr>
        <p:spPr>
          <a:xfrm>
            <a:off x="2729052" y="3960469"/>
            <a:ext cx="1965842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29" name="Type information here."/>
          <p:cNvSpPr txBox="1"/>
          <p:nvPr/>
        </p:nvSpPr>
        <p:spPr>
          <a:xfrm>
            <a:off x="2826097" y="4121256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330" name="Shape"/>
          <p:cNvSpPr/>
          <p:nvPr/>
        </p:nvSpPr>
        <p:spPr>
          <a:xfrm>
            <a:off x="5102066" y="4127741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31" name="Rounded Rectangle"/>
          <p:cNvSpPr/>
          <p:nvPr/>
        </p:nvSpPr>
        <p:spPr>
          <a:xfrm>
            <a:off x="5387090" y="3960469"/>
            <a:ext cx="1965844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32" name="Type information here."/>
          <p:cNvSpPr txBox="1"/>
          <p:nvPr/>
        </p:nvSpPr>
        <p:spPr>
          <a:xfrm>
            <a:off x="5484135" y="4121256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333" name="Shape"/>
          <p:cNvSpPr/>
          <p:nvPr/>
        </p:nvSpPr>
        <p:spPr>
          <a:xfrm>
            <a:off x="7806765" y="4127741"/>
            <a:ext cx="2535893" cy="21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34" name="Rounded Rectangle"/>
          <p:cNvSpPr/>
          <p:nvPr/>
        </p:nvSpPr>
        <p:spPr>
          <a:xfrm>
            <a:off x="8091790" y="3960469"/>
            <a:ext cx="1965842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35" name="Type information here."/>
          <p:cNvSpPr txBox="1"/>
          <p:nvPr/>
        </p:nvSpPr>
        <p:spPr>
          <a:xfrm>
            <a:off x="8188835" y="4121256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343" name="Rounded Rectangle"/>
          <p:cNvSpPr/>
          <p:nvPr/>
        </p:nvSpPr>
        <p:spPr>
          <a:xfrm>
            <a:off x="695324" y="4637910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44" name="5. Type text here"/>
          <p:cNvSpPr txBox="1"/>
          <p:nvPr/>
        </p:nvSpPr>
        <p:spPr>
          <a:xfrm>
            <a:off x="889152" y="4798697"/>
            <a:ext cx="1344386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es-ES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Talento</a:t>
            </a:r>
          </a:p>
        </p:txBody>
      </p:sp>
      <p:sp>
        <p:nvSpPr>
          <p:cNvPr id="1345" name="Shape"/>
          <p:cNvSpPr/>
          <p:nvPr/>
        </p:nvSpPr>
        <p:spPr>
          <a:xfrm>
            <a:off x="2444027" y="4805181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46" name="Rounded Rectangle"/>
          <p:cNvSpPr/>
          <p:nvPr/>
        </p:nvSpPr>
        <p:spPr>
          <a:xfrm>
            <a:off x="2729052" y="4637910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47" name="Type information here."/>
          <p:cNvSpPr txBox="1"/>
          <p:nvPr/>
        </p:nvSpPr>
        <p:spPr>
          <a:xfrm>
            <a:off x="2826097" y="4798697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348" name="Shape"/>
          <p:cNvSpPr/>
          <p:nvPr/>
        </p:nvSpPr>
        <p:spPr>
          <a:xfrm>
            <a:off x="5102066" y="4805181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49" name="Rounded Rectangle"/>
          <p:cNvSpPr/>
          <p:nvPr/>
        </p:nvSpPr>
        <p:spPr>
          <a:xfrm>
            <a:off x="5387090" y="4637910"/>
            <a:ext cx="1965844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50" name="Type information here."/>
          <p:cNvSpPr txBox="1"/>
          <p:nvPr/>
        </p:nvSpPr>
        <p:spPr>
          <a:xfrm>
            <a:off x="5484135" y="4798697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351" name="Shape"/>
          <p:cNvSpPr/>
          <p:nvPr/>
        </p:nvSpPr>
        <p:spPr>
          <a:xfrm>
            <a:off x="7806765" y="4805181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52" name="Rounded Rectangle"/>
          <p:cNvSpPr/>
          <p:nvPr/>
        </p:nvSpPr>
        <p:spPr>
          <a:xfrm>
            <a:off x="8091790" y="4637910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53" name="Type information here."/>
          <p:cNvSpPr txBox="1"/>
          <p:nvPr/>
        </p:nvSpPr>
        <p:spPr>
          <a:xfrm>
            <a:off x="8188835" y="4798697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99" name="Rounded Rectangle">
            <a:extLst>
              <a:ext uri="{FF2B5EF4-FFF2-40B4-BE49-F238E27FC236}">
                <a16:creationId xmlns:a16="http://schemas.microsoft.com/office/drawing/2014/main" id="{C046BAAF-8DE4-453A-83A3-C62E5D7D898D}"/>
              </a:ext>
            </a:extLst>
          </p:cNvPr>
          <p:cNvSpPr/>
          <p:nvPr/>
        </p:nvSpPr>
        <p:spPr>
          <a:xfrm>
            <a:off x="695324" y="5314278"/>
            <a:ext cx="1650069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00" name="5. Type text here">
            <a:extLst>
              <a:ext uri="{FF2B5EF4-FFF2-40B4-BE49-F238E27FC236}">
                <a16:creationId xmlns:a16="http://schemas.microsoft.com/office/drawing/2014/main" id="{F2CEC35B-73F9-466C-B637-12CDDD526E15}"/>
              </a:ext>
            </a:extLst>
          </p:cNvPr>
          <p:cNvSpPr txBox="1"/>
          <p:nvPr/>
        </p:nvSpPr>
        <p:spPr>
          <a:xfrm>
            <a:off x="889152" y="5475065"/>
            <a:ext cx="1344386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algn="l" defTabSz="325120">
              <a:defRPr sz="16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es-ES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Procesos</a:t>
            </a:r>
          </a:p>
        </p:txBody>
      </p:sp>
      <p:sp>
        <p:nvSpPr>
          <p:cNvPr id="101" name="Shape">
            <a:extLst>
              <a:ext uri="{FF2B5EF4-FFF2-40B4-BE49-F238E27FC236}">
                <a16:creationId xmlns:a16="http://schemas.microsoft.com/office/drawing/2014/main" id="{9DE6CCD9-C450-47E0-86FB-F089434EBA59}"/>
              </a:ext>
            </a:extLst>
          </p:cNvPr>
          <p:cNvSpPr/>
          <p:nvPr/>
        </p:nvSpPr>
        <p:spPr>
          <a:xfrm>
            <a:off x="2444027" y="5481549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02" name="Rounded Rectangle">
            <a:extLst>
              <a:ext uri="{FF2B5EF4-FFF2-40B4-BE49-F238E27FC236}">
                <a16:creationId xmlns:a16="http://schemas.microsoft.com/office/drawing/2014/main" id="{23703DE4-2A81-4C34-9ADF-DF4875B571CF}"/>
              </a:ext>
            </a:extLst>
          </p:cNvPr>
          <p:cNvSpPr/>
          <p:nvPr/>
        </p:nvSpPr>
        <p:spPr>
          <a:xfrm>
            <a:off x="2729052" y="5314278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03" name="Type information here.">
            <a:extLst>
              <a:ext uri="{FF2B5EF4-FFF2-40B4-BE49-F238E27FC236}">
                <a16:creationId xmlns:a16="http://schemas.microsoft.com/office/drawing/2014/main" id="{D8A4BB1B-9799-4D6D-AE6C-F61447744022}"/>
              </a:ext>
            </a:extLst>
          </p:cNvPr>
          <p:cNvSpPr txBox="1"/>
          <p:nvPr/>
        </p:nvSpPr>
        <p:spPr>
          <a:xfrm>
            <a:off x="2826097" y="5475065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04" name="Shape">
            <a:extLst>
              <a:ext uri="{FF2B5EF4-FFF2-40B4-BE49-F238E27FC236}">
                <a16:creationId xmlns:a16="http://schemas.microsoft.com/office/drawing/2014/main" id="{E0CE54CB-97C5-4633-933D-F0F57A7CCFF3}"/>
              </a:ext>
            </a:extLst>
          </p:cNvPr>
          <p:cNvSpPr/>
          <p:nvPr/>
        </p:nvSpPr>
        <p:spPr>
          <a:xfrm>
            <a:off x="5102066" y="5481549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05" name="Rounded Rectangle">
            <a:extLst>
              <a:ext uri="{FF2B5EF4-FFF2-40B4-BE49-F238E27FC236}">
                <a16:creationId xmlns:a16="http://schemas.microsoft.com/office/drawing/2014/main" id="{0606FA1F-D5E1-4B3A-84A3-929E6A5DF4B1}"/>
              </a:ext>
            </a:extLst>
          </p:cNvPr>
          <p:cNvSpPr/>
          <p:nvPr/>
        </p:nvSpPr>
        <p:spPr>
          <a:xfrm>
            <a:off x="5387090" y="5314278"/>
            <a:ext cx="1965844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06" name="Type information here.">
            <a:extLst>
              <a:ext uri="{FF2B5EF4-FFF2-40B4-BE49-F238E27FC236}">
                <a16:creationId xmlns:a16="http://schemas.microsoft.com/office/drawing/2014/main" id="{33992BA4-30D4-4CCF-AF1F-FACAFE6CA18C}"/>
              </a:ext>
            </a:extLst>
          </p:cNvPr>
          <p:cNvSpPr txBox="1"/>
          <p:nvPr/>
        </p:nvSpPr>
        <p:spPr>
          <a:xfrm>
            <a:off x="5484135" y="5475065"/>
            <a:ext cx="1771754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Actuación </a:t>
            </a:r>
          </a:p>
        </p:txBody>
      </p:sp>
      <p:sp>
        <p:nvSpPr>
          <p:cNvPr id="107" name="Shape">
            <a:extLst>
              <a:ext uri="{FF2B5EF4-FFF2-40B4-BE49-F238E27FC236}">
                <a16:creationId xmlns:a16="http://schemas.microsoft.com/office/drawing/2014/main" id="{88C647AB-929F-4EB9-86FB-596E8EE693D8}"/>
              </a:ext>
            </a:extLst>
          </p:cNvPr>
          <p:cNvSpPr/>
          <p:nvPr/>
        </p:nvSpPr>
        <p:spPr>
          <a:xfrm>
            <a:off x="7806765" y="5481549"/>
            <a:ext cx="2535893" cy="210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01" extrusionOk="0">
                <a:moveTo>
                  <a:pt x="19887" y="21501"/>
                </a:moveTo>
                <a:cubicBezTo>
                  <a:pt x="19814" y="21501"/>
                  <a:pt x="19741" y="21402"/>
                  <a:pt x="19674" y="21205"/>
                </a:cubicBezTo>
                <a:cubicBezTo>
                  <a:pt x="19620" y="21050"/>
                  <a:pt x="19571" y="20839"/>
                  <a:pt x="19529" y="20581"/>
                </a:cubicBezTo>
                <a:cubicBezTo>
                  <a:pt x="19487" y="20323"/>
                  <a:pt x="19453" y="20021"/>
                  <a:pt x="19428" y="19688"/>
                </a:cubicBezTo>
                <a:cubicBezTo>
                  <a:pt x="19365" y="18847"/>
                  <a:pt x="19365" y="17874"/>
                  <a:pt x="19428" y="17032"/>
                </a:cubicBezTo>
                <a:cubicBezTo>
                  <a:pt x="19448" y="16772"/>
                  <a:pt x="19482" y="16498"/>
                  <a:pt x="19530" y="16167"/>
                </a:cubicBezTo>
                <a:cubicBezTo>
                  <a:pt x="19578" y="15836"/>
                  <a:pt x="19641" y="15448"/>
                  <a:pt x="19719" y="14964"/>
                </a:cubicBezTo>
                <a:lnTo>
                  <a:pt x="19892" y="13894"/>
                </a:lnTo>
                <a:lnTo>
                  <a:pt x="775" y="13894"/>
                </a:lnTo>
                <a:cubicBezTo>
                  <a:pt x="665" y="13894"/>
                  <a:pt x="576" y="13894"/>
                  <a:pt x="505" y="13871"/>
                </a:cubicBezTo>
                <a:cubicBezTo>
                  <a:pt x="433" y="13848"/>
                  <a:pt x="378" y="13802"/>
                  <a:pt x="334" y="13707"/>
                </a:cubicBezTo>
                <a:cubicBezTo>
                  <a:pt x="193" y="13390"/>
                  <a:pt x="81" y="12700"/>
                  <a:pt x="30" y="11826"/>
                </a:cubicBezTo>
                <a:cubicBezTo>
                  <a:pt x="10" y="11481"/>
                  <a:pt x="0" y="11117"/>
                  <a:pt x="0" y="10750"/>
                </a:cubicBezTo>
                <a:cubicBezTo>
                  <a:pt x="0" y="10386"/>
                  <a:pt x="10" y="10023"/>
                  <a:pt x="30" y="9680"/>
                </a:cubicBezTo>
                <a:cubicBezTo>
                  <a:pt x="81" y="8805"/>
                  <a:pt x="193" y="8116"/>
                  <a:pt x="334" y="7799"/>
                </a:cubicBezTo>
                <a:cubicBezTo>
                  <a:pt x="378" y="7704"/>
                  <a:pt x="433" y="7657"/>
                  <a:pt x="505" y="7634"/>
                </a:cubicBezTo>
                <a:cubicBezTo>
                  <a:pt x="576" y="7611"/>
                  <a:pt x="665" y="7612"/>
                  <a:pt x="775" y="7612"/>
                </a:cubicBezTo>
                <a:lnTo>
                  <a:pt x="19892" y="7612"/>
                </a:lnTo>
                <a:lnTo>
                  <a:pt x="19719" y="6541"/>
                </a:lnTo>
                <a:cubicBezTo>
                  <a:pt x="19641" y="6058"/>
                  <a:pt x="19578" y="5674"/>
                  <a:pt x="19530" y="5343"/>
                </a:cubicBezTo>
                <a:cubicBezTo>
                  <a:pt x="19482" y="5012"/>
                  <a:pt x="19448" y="4734"/>
                  <a:pt x="19428" y="4473"/>
                </a:cubicBezTo>
                <a:cubicBezTo>
                  <a:pt x="19364" y="3632"/>
                  <a:pt x="19364" y="2659"/>
                  <a:pt x="19428" y="1817"/>
                </a:cubicBezTo>
                <a:cubicBezTo>
                  <a:pt x="19453" y="1485"/>
                  <a:pt x="19488" y="1184"/>
                  <a:pt x="19529" y="924"/>
                </a:cubicBezTo>
                <a:cubicBezTo>
                  <a:pt x="19571" y="665"/>
                  <a:pt x="19620" y="451"/>
                  <a:pt x="19674" y="296"/>
                </a:cubicBezTo>
                <a:cubicBezTo>
                  <a:pt x="19809" y="-98"/>
                  <a:pt x="19966" y="-98"/>
                  <a:pt x="20102" y="296"/>
                </a:cubicBezTo>
                <a:cubicBezTo>
                  <a:pt x="20144" y="422"/>
                  <a:pt x="20189" y="630"/>
                  <a:pt x="20243" y="929"/>
                </a:cubicBezTo>
                <a:cubicBezTo>
                  <a:pt x="20296" y="1227"/>
                  <a:pt x="20358" y="1616"/>
                  <a:pt x="20436" y="2100"/>
                </a:cubicBezTo>
                <a:lnTo>
                  <a:pt x="21262" y="7215"/>
                </a:lnTo>
                <a:cubicBezTo>
                  <a:pt x="21340" y="7699"/>
                  <a:pt x="21403" y="8087"/>
                  <a:pt x="21451" y="8418"/>
                </a:cubicBezTo>
                <a:cubicBezTo>
                  <a:pt x="21499" y="8749"/>
                  <a:pt x="21533" y="9023"/>
                  <a:pt x="21553" y="9284"/>
                </a:cubicBezTo>
                <a:cubicBezTo>
                  <a:pt x="21570" y="9514"/>
                  <a:pt x="21582" y="9755"/>
                  <a:pt x="21590" y="10003"/>
                </a:cubicBezTo>
                <a:cubicBezTo>
                  <a:pt x="21597" y="10250"/>
                  <a:pt x="21600" y="10500"/>
                  <a:pt x="21598" y="10750"/>
                </a:cubicBezTo>
                <a:cubicBezTo>
                  <a:pt x="21600" y="11002"/>
                  <a:pt x="21597" y="11254"/>
                  <a:pt x="21590" y="11502"/>
                </a:cubicBezTo>
                <a:cubicBezTo>
                  <a:pt x="21582" y="11750"/>
                  <a:pt x="21570" y="11992"/>
                  <a:pt x="21553" y="12222"/>
                </a:cubicBezTo>
                <a:cubicBezTo>
                  <a:pt x="21533" y="12482"/>
                  <a:pt x="21499" y="12761"/>
                  <a:pt x="21451" y="13092"/>
                </a:cubicBezTo>
                <a:cubicBezTo>
                  <a:pt x="21403" y="13423"/>
                  <a:pt x="21340" y="13806"/>
                  <a:pt x="21262" y="14290"/>
                </a:cubicBezTo>
                <a:lnTo>
                  <a:pt x="20436" y="19406"/>
                </a:lnTo>
                <a:cubicBezTo>
                  <a:pt x="20358" y="19890"/>
                  <a:pt x="20296" y="20279"/>
                  <a:pt x="20243" y="20577"/>
                </a:cubicBezTo>
                <a:cubicBezTo>
                  <a:pt x="20189" y="20874"/>
                  <a:pt x="20144" y="21079"/>
                  <a:pt x="20102" y="21205"/>
                </a:cubicBezTo>
                <a:cubicBezTo>
                  <a:pt x="20035" y="21401"/>
                  <a:pt x="19961" y="21502"/>
                  <a:pt x="19887" y="215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08" name="Rounded Rectangle">
            <a:extLst>
              <a:ext uri="{FF2B5EF4-FFF2-40B4-BE49-F238E27FC236}">
                <a16:creationId xmlns:a16="http://schemas.microsoft.com/office/drawing/2014/main" id="{30B4F945-7373-480A-9203-34E81B4C6367}"/>
              </a:ext>
            </a:extLst>
          </p:cNvPr>
          <p:cNvSpPr/>
          <p:nvPr/>
        </p:nvSpPr>
        <p:spPr>
          <a:xfrm>
            <a:off x="8091790" y="5314278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s-ES" sz="1600" noProof="0" dirty="0">
              <a:solidFill>
                <a:schemeClr val="tx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09" name="Type information here.">
            <a:extLst>
              <a:ext uri="{FF2B5EF4-FFF2-40B4-BE49-F238E27FC236}">
                <a16:creationId xmlns:a16="http://schemas.microsoft.com/office/drawing/2014/main" id="{B822EC74-390D-4164-9DC9-4C632BCC08D3}"/>
              </a:ext>
            </a:extLst>
          </p:cNvPr>
          <p:cNvSpPr txBox="1"/>
          <p:nvPr/>
        </p:nvSpPr>
        <p:spPr>
          <a:xfrm>
            <a:off x="8188835" y="5475065"/>
            <a:ext cx="1771752" cy="28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100" b="0">
                <a:solidFill>
                  <a:srgbClr val="64798C"/>
                </a:solidFill>
                <a:latin typeface="DM Sans Regular"/>
                <a:ea typeface="DM Sans Regular"/>
                <a:cs typeface="DM Sans Regular"/>
                <a:sym typeface="DM Sans Regular"/>
              </a:defRPr>
            </a:lvl1pPr>
          </a:lstStyle>
          <a:p>
            <a:pPr algn="ctr"/>
            <a:r>
              <a:rPr lang="es-ES" sz="1600" noProof="0" dirty="0" err="1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Actuació</a:t>
            </a:r>
            <a:r>
              <a:rPr lang="es-ES" sz="1600" noProof="0" dirty="0">
                <a:solidFill>
                  <a:srgbClr val="000000"/>
                </a:solidFill>
                <a:latin typeface="Calibri" panose="020F0502020204030204" pitchFamily="34" charset="0"/>
                <a:cs typeface="Poppins" panose="020B0604020202020204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89C6CAFA-B15E-4F7B-A77B-F39277AC663F}"/>
              </a:ext>
            </a:extLst>
          </p:cNvPr>
          <p:cNvSpPr txBox="1">
            <a:spLocks/>
          </p:cNvSpPr>
          <p:nvPr/>
        </p:nvSpPr>
        <p:spPr bwMode="auto">
          <a:xfrm>
            <a:off x="0" y="1520825"/>
            <a:ext cx="10812544" cy="274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ES" sz="5400" dirty="0">
                <a:solidFill>
                  <a:schemeClr val="bg1"/>
                </a:solidFill>
                <a:latin typeface="Calibri" panose="020F0502020204030204" pitchFamily="34" charset="0"/>
              </a:rPr>
              <a:t>Bibliografía y </a:t>
            </a:r>
          </a:p>
          <a:p>
            <a:pPr algn="ctr" eaLnBrk="1" hangingPunct="1"/>
            <a:r>
              <a:rPr lang="es-ES" altLang="es-ES" sz="5400" dirty="0">
                <a:solidFill>
                  <a:schemeClr val="bg1"/>
                </a:solidFill>
                <a:latin typeface="Calibri" panose="020F0502020204030204" pitchFamily="34" charset="0"/>
              </a:rPr>
              <a:t>documentación</a:t>
            </a:r>
            <a:endParaRPr lang="en-GB" altLang="ca-ES" sz="5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61DBCA5-B948-EE7A-AB64-6A079D6015FF}"/>
              </a:ext>
            </a:extLst>
          </p:cNvPr>
          <p:cNvSpPr txBox="1">
            <a:spLocks/>
          </p:cNvSpPr>
          <p:nvPr/>
        </p:nvSpPr>
        <p:spPr>
          <a:xfrm>
            <a:off x="11642104" y="0"/>
            <a:ext cx="502762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-ES" smtClean="0">
                <a:latin typeface="Calibri" panose="020F0502020204030204" pitchFamily="34" charset="0"/>
              </a:rPr>
              <a:pPr algn="r"/>
              <a:t>39</a:t>
            </a:fld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3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CA67905-8140-6155-17D7-42BB337B3AD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1" y="522288"/>
            <a:ext cx="10811435" cy="337343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Cambio de paradigma </a:t>
            </a:r>
            <a:br>
              <a:rPr lang="ca-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</a:br>
            <a:r>
              <a:rPr lang="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en la gestión del</a:t>
            </a:r>
            <a:br>
              <a:rPr lang="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</a:br>
            <a:r>
              <a:rPr lang="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interés general</a:t>
            </a:r>
            <a:endParaRPr lang="es" sz="7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ubtítol">
            <a:extLst>
              <a:ext uri="{FF2B5EF4-FFF2-40B4-BE49-F238E27FC236}">
                <a16:creationId xmlns:a16="http://schemas.microsoft.com/office/drawing/2014/main" id="{F738D7CE-D784-B8BF-CD5A-CFAD0147222F}"/>
              </a:ext>
            </a:extLst>
          </p:cNvPr>
          <p:cNvSpPr txBox="1">
            <a:spLocks/>
          </p:cNvSpPr>
          <p:nvPr/>
        </p:nvSpPr>
        <p:spPr>
          <a:xfrm>
            <a:off x="-1" y="5239201"/>
            <a:ext cx="10848976" cy="60480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" sz="2800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(no sólo en la Administración)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0330202-1192-45B5-BAC2-8AA7C2545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474" y="1493740"/>
            <a:ext cx="10139501" cy="4379159"/>
          </a:xfrm>
        </p:spPr>
        <p:txBody>
          <a:bodyPr/>
          <a:lstStyle/>
          <a:p>
            <a:pPr algn="l">
              <a:spcAft>
                <a:spcPts val="180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Bryson, J.M., Crosby, B.C. &amp; Bloomberg, L. (2014). “</a:t>
            </a:r>
            <a:r>
              <a:rPr lang="en-US" sz="1600" dirty="0">
                <a:solidFill>
                  <a:srgbClr val="00676C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Value Governance: Moving Beyond Traditional Public Administration and the New Public Management</a:t>
            </a:r>
            <a:r>
              <a:rPr lang="en-US" sz="1600" dirty="0">
                <a:latin typeface="Calibri" panose="020F0502020204030204" pitchFamily="34" charset="0"/>
              </a:rPr>
              <a:t>”. A </a:t>
            </a:r>
            <a:r>
              <a:rPr lang="en-US" sz="1600" i="1" dirty="0">
                <a:latin typeface="Calibri" panose="020F0502020204030204" pitchFamily="34" charset="0"/>
              </a:rPr>
              <a:t>Public Administration Review, 74</a:t>
            </a:r>
            <a:r>
              <a:rPr lang="en-US" sz="1600" dirty="0">
                <a:latin typeface="Calibri" panose="020F0502020204030204" pitchFamily="34" charset="0"/>
              </a:rPr>
              <a:t> (1), 445-456. Indianapolis: Wiley.</a:t>
            </a:r>
          </a:p>
          <a:p>
            <a:pPr algn="l">
              <a:spcAft>
                <a:spcPts val="180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Denhardt, R.B. &amp; Denhardt, J.V. (2000). “</a:t>
            </a:r>
            <a:r>
              <a:rPr lang="en-US" sz="1600" dirty="0">
                <a:solidFill>
                  <a:srgbClr val="00676C"/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Service: Serving Rather Than Steering</a:t>
            </a:r>
            <a:r>
              <a:rPr lang="en-US" sz="1600" dirty="0">
                <a:latin typeface="Calibri" panose="020F0502020204030204" pitchFamily="34" charset="0"/>
              </a:rPr>
              <a:t>”. A </a:t>
            </a:r>
            <a:r>
              <a:rPr lang="en-US" sz="1600" i="1" dirty="0">
                <a:latin typeface="Calibri" panose="020F0502020204030204" pitchFamily="34" charset="0"/>
              </a:rPr>
              <a:t>Public Administration Review, 60</a:t>
            </a:r>
            <a:r>
              <a:rPr lang="en-US" sz="1600" dirty="0">
                <a:latin typeface="Calibri" panose="020F0502020204030204" pitchFamily="34" charset="0"/>
              </a:rPr>
              <a:t> (6), 549-559. Indianapolis: Wiley.</a:t>
            </a:r>
          </a:p>
          <a:p>
            <a:pPr algn="l">
              <a:spcAft>
                <a:spcPts val="180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European Commission &amp; Mazzucato, M. (2018). </a:t>
            </a:r>
            <a:r>
              <a:rPr lang="en-US" sz="1600" i="1" dirty="0">
                <a:solidFill>
                  <a:srgbClr val="00676C"/>
                </a:solidFill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Mission-oriented research &amp; innovation in the European Union – A problem-solving approach to fuel innovation-led growth</a:t>
            </a:r>
            <a:r>
              <a:rPr lang="en-US" sz="1600" dirty="0">
                <a:latin typeface="Calibri" panose="020F0502020204030204" pitchFamily="34" charset="0"/>
              </a:rPr>
              <a:t>. Brussels: Publications Office of the European Union.</a:t>
            </a:r>
          </a:p>
          <a:p>
            <a:pPr algn="l">
              <a:spcAft>
                <a:spcPts val="1800"/>
              </a:spcAft>
              <a:defRPr/>
            </a:pPr>
            <a:r>
              <a:rPr lang="ca-ES" sz="1600" dirty="0">
                <a:latin typeface="Calibri" panose="020F0502020204030204" pitchFamily="34" charset="0"/>
              </a:rPr>
              <a:t>Fernández </a:t>
            </a:r>
            <a:r>
              <a:rPr lang="ca-ES" sz="1600" dirty="0" err="1">
                <a:latin typeface="Calibri" panose="020F0502020204030204" pitchFamily="34" charset="0"/>
              </a:rPr>
              <a:t>Sirera</a:t>
            </a:r>
            <a:r>
              <a:rPr lang="ca-ES" sz="1600" dirty="0">
                <a:latin typeface="Calibri" panose="020F0502020204030204" pitchFamily="34" charset="0"/>
              </a:rPr>
              <a:t>, T. (2018). “</a:t>
            </a:r>
            <a:r>
              <a:rPr lang="ca-ES" sz="1600" dirty="0">
                <a:solidFill>
                  <a:srgbClr val="00676C"/>
                </a:solidFill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repte d’articular des de l’Administració pública projectes d’innovació social</a:t>
            </a:r>
            <a:r>
              <a:rPr lang="ca-ES" sz="1600" dirty="0">
                <a:latin typeface="Calibri" panose="020F0502020204030204" pitchFamily="34" charset="0"/>
              </a:rPr>
              <a:t>”. A EAPC </a:t>
            </a:r>
            <a:r>
              <a:rPr lang="ca-ES" sz="1600" dirty="0" err="1">
                <a:latin typeface="Calibri" panose="020F0502020204030204" pitchFamily="34" charset="0"/>
              </a:rPr>
              <a:t>blog</a:t>
            </a:r>
            <a:r>
              <a:rPr lang="ca-ES" sz="1600" dirty="0">
                <a:latin typeface="Calibri" panose="020F0502020204030204" pitchFamily="34" charset="0"/>
              </a:rPr>
              <a:t>, 3 de juliol de 2018. Barcelona: Escola d'Administració Pública de Catalunya</a:t>
            </a:r>
          </a:p>
          <a:p>
            <a:pPr algn="l">
              <a:spcAft>
                <a:spcPts val="180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Hill, D. (2022). </a:t>
            </a:r>
            <a:r>
              <a:rPr lang="en-US" sz="1600" i="1" dirty="0">
                <a:solidFill>
                  <a:srgbClr val="00676C"/>
                </a:solidFill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Designing missions</a:t>
            </a:r>
            <a:r>
              <a:rPr lang="en-US" sz="1600" dirty="0">
                <a:latin typeface="Calibri" panose="020F0502020204030204" pitchFamily="34" charset="0"/>
              </a:rPr>
              <a:t>. Mission-oriented innovation in Sweden— A practice guide by </a:t>
            </a:r>
            <a:r>
              <a:rPr lang="en-US" sz="1600" dirty="0" err="1">
                <a:latin typeface="Calibri" panose="020F0502020204030204" pitchFamily="34" charset="0"/>
              </a:rPr>
              <a:t>Vinnova</a:t>
            </a:r>
            <a:r>
              <a:rPr lang="en-US" sz="1600" dirty="0">
                <a:latin typeface="Calibri" panose="020F0502020204030204" pitchFamily="34" charset="0"/>
              </a:rPr>
              <a:t>. Stockholm: </a:t>
            </a:r>
            <a:r>
              <a:rPr lang="en-US" sz="1600" dirty="0" err="1">
                <a:latin typeface="Calibri" panose="020F0502020204030204" pitchFamily="34" charset="0"/>
              </a:rPr>
              <a:t>Vinnova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8194" name="Títol">
            <a:extLst>
              <a:ext uri="{FF2B5EF4-FFF2-40B4-BE49-F238E27FC236}">
                <a16:creationId xmlns:a16="http://schemas.microsoft.com/office/drawing/2014/main" id="{9C57367E-4E46-4416-91C4-21D93055A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s" altLang="ca-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Bibliografía (i): Nueva Gobernanza Pública</a:t>
            </a:r>
            <a:endParaRPr lang="en-US" alt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DBB2C3E-778E-9C2F-774E-B8C08F9C0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EE49C1B-5C5C-9C0C-3F0E-B3C175FB6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601" y="1493739"/>
            <a:ext cx="9144000" cy="3747563"/>
          </a:xfrm>
        </p:spPr>
        <p:txBody>
          <a:bodyPr/>
          <a:lstStyle/>
          <a:p>
            <a:pPr algn="l">
              <a:spcAft>
                <a:spcPts val="180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Krogh, A.H. &amp; Triantafillou, P. (2024). “</a:t>
            </a:r>
            <a:r>
              <a:rPr lang="en-US" sz="1600" dirty="0">
                <a:solidFill>
                  <a:srgbClr val="00676C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Developing New Public Governance as a public management reform model</a:t>
            </a:r>
            <a:r>
              <a:rPr lang="en-US" sz="1600" dirty="0">
                <a:latin typeface="Calibri" panose="020F0502020204030204" pitchFamily="34" charset="0"/>
              </a:rPr>
              <a:t>”. A </a:t>
            </a:r>
            <a:r>
              <a:rPr lang="en-US" sz="1600" i="1" dirty="0">
                <a:latin typeface="Calibri" panose="020F0502020204030204" pitchFamily="34" charset="0"/>
              </a:rPr>
              <a:t>Public Management Review, 26</a:t>
            </a:r>
            <a:r>
              <a:rPr lang="en-US" sz="1600" dirty="0">
                <a:latin typeface="Calibri" panose="020F0502020204030204" pitchFamily="34" charset="0"/>
              </a:rPr>
              <a:t> (10), 3040–3056. London: Routledge.</a:t>
            </a:r>
          </a:p>
          <a:p>
            <a:pPr algn="l">
              <a:spcAft>
                <a:spcPts val="180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Mazzucato, M. &amp; Ryan-Collins, J. (2022). “</a:t>
            </a:r>
            <a:r>
              <a:rPr lang="en-US" sz="1600" dirty="0">
                <a:solidFill>
                  <a:srgbClr val="00676C"/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Putting value creation back into “public value”: from market-fixing to market-shaping</a:t>
            </a:r>
            <a:r>
              <a:rPr lang="en-US" sz="1600" dirty="0">
                <a:latin typeface="Calibri" panose="020F0502020204030204" pitchFamily="34" charset="0"/>
              </a:rPr>
              <a:t>”. A </a:t>
            </a:r>
            <a:r>
              <a:rPr lang="en-US" sz="1600" i="1" dirty="0">
                <a:latin typeface="Calibri" panose="020F0502020204030204" pitchFamily="34" charset="0"/>
              </a:rPr>
              <a:t>Journal of Economic Policy Reform, 25</a:t>
            </a:r>
            <a:r>
              <a:rPr lang="en-US" sz="1600" dirty="0">
                <a:latin typeface="Calibri" panose="020F0502020204030204" pitchFamily="34" charset="0"/>
              </a:rPr>
              <a:t> (4), 345-360. Abingdon: Taylor &amp; Francis.</a:t>
            </a:r>
          </a:p>
          <a:p>
            <a:pPr algn="l">
              <a:spcAft>
                <a:spcPts val="180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Osborne, S.P. (Ed.) (2010). </a:t>
            </a:r>
            <a:r>
              <a:rPr lang="en-US" sz="1600" i="1" dirty="0">
                <a:solidFill>
                  <a:srgbClr val="00676C"/>
                </a:solidFill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Governance? Emerging perspectives on the theory and practice of public governance</a:t>
            </a:r>
            <a:r>
              <a:rPr lang="en-US" sz="1600" dirty="0">
                <a:latin typeface="Calibri" panose="020F0502020204030204" pitchFamily="34" charset="0"/>
              </a:rPr>
              <a:t>. London: Routledge.</a:t>
            </a:r>
            <a:endParaRPr lang="ca-ES" sz="1600" dirty="0">
              <a:latin typeface="Calibri" panose="020F0502020204030204" pitchFamily="34" charset="0"/>
            </a:endParaRPr>
          </a:p>
          <a:p>
            <a:pPr algn="l">
              <a:spcAft>
                <a:spcPts val="1800"/>
              </a:spcAft>
              <a:defRPr/>
            </a:pPr>
            <a:r>
              <a:rPr lang="en-US" sz="1600" dirty="0">
                <a:latin typeface="Calibri" panose="020F0502020204030204" pitchFamily="34" charset="0"/>
              </a:rPr>
              <a:t>Torfing, J. &amp; Triantafillou, P. (2013). “</a:t>
            </a:r>
            <a:r>
              <a:rPr lang="en-US" sz="1600" dirty="0">
                <a:solidFill>
                  <a:srgbClr val="00676C"/>
                </a:solidFill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What’s in a Name? Grasping New Public Governance as a Political-Administrative System</a:t>
            </a:r>
            <a:r>
              <a:rPr lang="en-US" sz="1600" dirty="0">
                <a:latin typeface="Calibri" panose="020F0502020204030204" pitchFamily="34" charset="0"/>
              </a:rPr>
              <a:t>”. A </a:t>
            </a:r>
            <a:r>
              <a:rPr lang="en-US" sz="1600" i="1" dirty="0">
                <a:latin typeface="Calibri" panose="020F0502020204030204" pitchFamily="34" charset="0"/>
              </a:rPr>
              <a:t>International Review of Public Administration, 18</a:t>
            </a:r>
            <a:r>
              <a:rPr lang="en-US" sz="1600" dirty="0">
                <a:latin typeface="Calibri" panose="020F0502020204030204" pitchFamily="34" charset="0"/>
              </a:rPr>
              <a:t> (2), 9-25. Abingdon: Taylor &amp; Francis.</a:t>
            </a:r>
          </a:p>
          <a:p>
            <a:pPr algn="l">
              <a:defRPr/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8194" name="Títol">
            <a:extLst>
              <a:ext uri="{FF2B5EF4-FFF2-40B4-BE49-F238E27FC236}">
                <a16:creationId xmlns:a16="http://schemas.microsoft.com/office/drawing/2014/main" id="{0ADD7E18-C97B-0030-0513-5A7979872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s" altLang="ca-ES" sz="2400" b="1" dirty="0" err="1">
                <a:latin typeface="Calibri" panose="020F0502020204030204" pitchFamily="34" charset="0"/>
                <a:ea typeface="+mj-ea"/>
                <a:cs typeface="Arial" pitchFamily="34" charset="0"/>
              </a:rPr>
              <a:t>Bibliografía </a:t>
            </a:r>
            <a:r>
              <a:rPr lang="es" altLang="ca-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(ii): Nueva Gobernanza Pública</a:t>
            </a:r>
            <a:endParaRPr lang="en-US" alt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0542229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A3C45E-FD10-4B4D-BF09-C24F4F323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601" y="1493739"/>
            <a:ext cx="10143374" cy="4849459"/>
          </a:xfrm>
          <a:solidFill>
            <a:schemeClr val="bg1"/>
          </a:solidFill>
        </p:spPr>
        <p:txBody>
          <a:bodyPr/>
          <a:lstStyle/>
          <a:p>
            <a:pPr algn="l">
              <a:spcAft>
                <a:spcPts val="1800"/>
              </a:spcAft>
              <a:defRPr/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Peña-López, I. (2025). </a:t>
            </a:r>
            <a:r>
              <a:rPr lang="es-ES" sz="1600" i="1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Nueva Gobernanza Pública aplicada: un modelo de caja de herramientas para la política pública en tiempos de incertidumbre y complejidad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4º Congreso de Economía y Empresa de Catalunya 2025. Barcelona: </a:t>
            </a:r>
            <a:r>
              <a:rPr lang="es-E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Col·legi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d'Economistes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Catalunya</a:t>
            </a:r>
            <a:endParaRPr lang="ca-E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800"/>
              </a:spcAft>
              <a:defRPr/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Peña-López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 tooltip="Peña-López, Isma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I.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(2025). “</a:t>
            </a:r>
            <a:r>
              <a:rPr lang="es-ES" sz="1600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Resolución de problemas retorcidos mediante aproximaciones de Gobierno Abierto. El caso de las Elecciones al </a:t>
            </a:r>
            <a:r>
              <a:rPr lang="es-ES" sz="1600" dirty="0" err="1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Parlament</a:t>
            </a:r>
            <a:r>
              <a:rPr lang="es-ES" sz="1600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Catalunya durante la pandemia de COVID19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 A Cruz-Rubio, C.N. &amp; Ramírez Alujas, Á.V. (Eds.), </a:t>
            </a:r>
            <a:r>
              <a:rPr lang="es-E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¿Se cumplió la promesa del Gobierno Abierto?: Balance de una década, aprendizajes y desafíos de futuro en Iberoamérica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225-255. Madrid: INAP</a:t>
            </a:r>
          </a:p>
          <a:p>
            <a:pPr algn="l">
              <a:spcAft>
                <a:spcPts val="1800"/>
              </a:spcAft>
              <a:defRPr/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Peña-López, I. (2023). “</a:t>
            </a:r>
            <a:r>
              <a:rPr lang="es-ES" sz="1600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gestión integral del talento en la Administración centrada en la política pública de impacto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 En </a:t>
            </a:r>
            <a:r>
              <a:rPr lang="es-E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Gairín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Sallán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&amp; López-Crespo, S. (</a:t>
            </a:r>
            <a:r>
              <a:rPr lang="es-E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Coords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.), </a:t>
            </a:r>
            <a:r>
              <a:rPr lang="es-E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Aprendizaje e inteligencia colectiva en las organizaciones después de la pandemia</a:t>
            </a: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Capítulo 3.2, 131-137. Madrid: Praxis-La Ley</a:t>
            </a:r>
          </a:p>
          <a:p>
            <a:pPr algn="l">
              <a:spcAft>
                <a:spcPts val="1800"/>
              </a:spcAft>
              <a:defRPr/>
            </a:pP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Peña-López, I. (2020). “</a:t>
            </a:r>
            <a:r>
              <a:rPr lang="es-ES" sz="1600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ecosistema de gobernanza pública: las instituciones como infraestructuras abiertas para la toma de decisiones colectivas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 A </a:t>
            </a:r>
            <a:r>
              <a:rPr lang="es-ES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Reniu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ES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Vilamala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J.M. &amp; Meseguer, J.V. (Eds.), </a:t>
            </a:r>
            <a:r>
              <a:rPr lang="es-ES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¿Política confinada? Nuevas tecnologías y toma de decisiones en un contexto de pandemia, Capítulo 2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53-71. Cizur Menor: Thompson-Reuters/Aranzadi.</a:t>
            </a:r>
          </a:p>
          <a:p>
            <a:pPr algn="l">
              <a:spcAft>
                <a:spcPts val="1800"/>
              </a:spcAft>
              <a:defRPr/>
            </a:pP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Peña-López, I. (2019). “</a:t>
            </a:r>
            <a:r>
              <a:rPr lang="es-ES" sz="1600" dirty="0">
                <a:solidFill>
                  <a:srgbClr val="00676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Estado como plataforma: la participación ciudadana para la preservación del Estado como bien común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 En </a:t>
            </a:r>
            <a:r>
              <a:rPr lang="es-ES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Nota </a:t>
            </a:r>
            <a:r>
              <a:rPr lang="es-ES" sz="1600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d'Economia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105, 193-208. Barcelona: Generalitat de Catalunya.</a:t>
            </a: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ca-E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4" name="Títol">
            <a:extLst>
              <a:ext uri="{FF2B5EF4-FFF2-40B4-BE49-F238E27FC236}">
                <a16:creationId xmlns:a16="http://schemas.microsoft.com/office/drawing/2014/main" id="{711AE6BA-98C2-409B-9811-E33DE4308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s" altLang="ca-ES" sz="2400" b="1" dirty="0" err="1">
                <a:latin typeface="Calibri" panose="020F0502020204030204" pitchFamily="34" charset="0"/>
                <a:ea typeface="+mj-ea"/>
                <a:cs typeface="Arial" pitchFamily="34" charset="0"/>
              </a:rPr>
              <a:t>Bibliografía </a:t>
            </a:r>
            <a:r>
              <a:rPr lang="es" altLang="ca-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(iii): Del </a:t>
            </a:r>
            <a:r>
              <a:rPr lang="es" altLang="ca-ES" sz="2400" b="1" dirty="0" err="1">
                <a:latin typeface="Calibri" panose="020F0502020204030204" pitchFamily="34" charset="0"/>
                <a:ea typeface="+mj-ea"/>
                <a:cs typeface="Arial" pitchFamily="34" charset="0"/>
              </a:rPr>
              <a:t>autor</a:t>
            </a:r>
            <a:endParaRPr lang="en-US" alt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p15"/>
          <p:cNvSpPr txBox="1">
            <a:spLocks noGrp="1"/>
          </p:cNvSpPr>
          <p:nvPr>
            <p:ph type="sldNum" idx="12"/>
          </p:nvPr>
        </p:nvSpPr>
        <p:spPr>
          <a:xfrm>
            <a:off x="5107056" y="5490455"/>
            <a:ext cx="2110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 I G U E N O S    E 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1C30262D-8806-67A1-818C-2B75F1822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999" y="6069330"/>
            <a:ext cx="3673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chemeClr val="bg1"/>
                </a:solidFill>
                <a:latin typeface="Calibri" panose="020F0502020204030204" pitchFamily="34" charset="0"/>
              </a:rPr>
              <a:t>Toda la información presentada en este documento se encuentra bajo una Licencia </a:t>
            </a:r>
            <a:r>
              <a:rPr lang="es-ES" altLang="ca-ES" sz="800" dirty="0" err="1">
                <a:solidFill>
                  <a:schemeClr val="bg1"/>
                </a:solidFill>
                <a:latin typeface="Calibri" panose="020F0502020204030204" pitchFamily="34" charset="0"/>
              </a:rPr>
              <a:t>Creative</a:t>
            </a:r>
            <a:r>
              <a:rPr lang="es-ES" altLang="ca-ES" sz="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800" dirty="0" err="1">
                <a:solidFill>
                  <a:schemeClr val="bg1"/>
                </a:solidFill>
                <a:latin typeface="Calibri" panose="020F0502020204030204" pitchFamily="34" charset="0"/>
              </a:rPr>
              <a:t>Commons</a:t>
            </a:r>
            <a:r>
              <a:rPr lang="es-ES" altLang="ca-ES" sz="800" dirty="0">
                <a:solidFill>
                  <a:schemeClr val="bg1"/>
                </a:solidFill>
                <a:latin typeface="Calibri" panose="020F0502020204030204" pitchFamily="34" charset="0"/>
              </a:rPr>
              <a:t> del tipo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chemeClr val="bg1"/>
                </a:solidFill>
                <a:latin typeface="Calibri" panose="020F0502020204030204" pitchFamily="34" charset="0"/>
              </a:rPr>
              <a:t>Reconocimiento – No Comercial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chemeClr val="bg1"/>
                </a:solidFill>
                <a:latin typeface="Calibri" panose="020F0502020204030204" pitchFamily="34" charset="0"/>
              </a:rPr>
              <a:t>Pera más información visitad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s-ES" sz="8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http://creativecommons.org/licenses/by-nc/4.0/ 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es-ES" sz="8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2E8232F-56AD-776A-9629-2AF5F6593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9" y="5734050"/>
            <a:ext cx="49434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_tradnl" altLang="es-ES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pic>
        <p:nvPicPr>
          <p:cNvPr id="4" name="Picture 14" descr="cc-by-nc">
            <a:extLst>
              <a:ext uri="{FF2B5EF4-FFF2-40B4-BE49-F238E27FC236}">
                <a16:creationId xmlns:a16="http://schemas.microsoft.com/office/drawing/2014/main" id="{EBED35D8-9181-ADB6-BE2C-F3F7CB674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67" y="5517319"/>
            <a:ext cx="1227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AA1FF0D-9DDC-EFFF-381E-E7921B94D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530312"/>
            <a:ext cx="6217177" cy="3529012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2400" b="1" noProof="1">
                <a:solidFill>
                  <a:schemeClr val="bg1"/>
                </a:solidFill>
              </a:rPr>
              <a:t>Para citar esta obra: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altLang="ca-ES" sz="2400" b="1" noProof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ca-ES" altLang="ca-ES" sz="2400" noProof="1">
                <a:solidFill>
                  <a:schemeClr val="bg1"/>
                </a:solidFill>
              </a:rPr>
              <a:t>Peña-López, I. (2025).</a:t>
            </a:r>
            <a:br>
              <a:rPr lang="ca-ES" altLang="ca-ES" sz="2400" noProof="1">
                <a:solidFill>
                  <a:schemeClr val="bg1"/>
                </a:solidFill>
              </a:rPr>
            </a:br>
            <a:r>
              <a:rPr lang="es-ES" altLang="ca-ES" sz="2400" i="1" noProof="1">
                <a:solidFill>
                  <a:schemeClr val="bg1"/>
                </a:solidFill>
              </a:rPr>
              <a:t>El reto de la transformación en la Administración Pública</a:t>
            </a:r>
            <a:r>
              <a:rPr lang="es-ES" altLang="ca-ES" sz="2400" noProof="1">
                <a:solidFill>
                  <a:schemeClr val="bg1"/>
                </a:solidFill>
              </a:rPr>
              <a:t>. </a:t>
            </a:r>
            <a:br>
              <a:rPr lang="es-ES" altLang="ca-ES" sz="2400" noProof="1">
                <a:solidFill>
                  <a:schemeClr val="bg1"/>
                </a:solidFill>
              </a:rPr>
            </a:br>
            <a:r>
              <a:rPr lang="es-ES" altLang="ca-ES" sz="2400" noProof="1">
                <a:solidFill>
                  <a:schemeClr val="bg1"/>
                </a:solidFill>
              </a:rPr>
              <a:t>MIB Master Internet Business,</a:t>
            </a:r>
            <a:br>
              <a:rPr lang="es-ES" altLang="ca-ES" sz="2400" noProof="1">
                <a:solidFill>
                  <a:schemeClr val="bg1"/>
                </a:solidFill>
              </a:rPr>
            </a:br>
            <a:r>
              <a:rPr lang="es-ES" altLang="ca-ES" sz="2400" noProof="1">
                <a:solidFill>
                  <a:schemeClr val="bg1"/>
                </a:solidFill>
              </a:rPr>
              <a:t>24 de mayo de 2025. </a:t>
            </a:r>
            <a:br>
              <a:rPr lang="es-ES" altLang="ca-ES" sz="2400" noProof="1">
                <a:solidFill>
                  <a:schemeClr val="bg1"/>
                </a:solidFill>
              </a:rPr>
            </a:br>
            <a:r>
              <a:rPr lang="es-ES" altLang="ca-ES" sz="2400" noProof="1">
                <a:solidFill>
                  <a:schemeClr val="bg1"/>
                </a:solidFill>
              </a:rPr>
              <a:t>Barcelona: ISDI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2400" noProof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2400" noProof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https://w.ictlogy.net/5713</a:t>
            </a:r>
            <a:br>
              <a:rPr lang="es-ES" altLang="ca-ES" sz="2400" noProof="1">
                <a:solidFill>
                  <a:schemeClr val="bg1"/>
                </a:solidFill>
              </a:rPr>
            </a:br>
            <a:endParaRPr lang="es-ES" altLang="ca-ES" sz="2400" noProof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2400" b="1" noProof="1">
                <a:solidFill>
                  <a:schemeClr val="bg1"/>
                </a:solidFill>
              </a:rPr>
              <a:t>Pera contactar con el autor: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2400" noProof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s-ES" altLang="ca-ES" sz="2400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contacto.i</a:t>
            </a:r>
            <a:r>
              <a:rPr lang="es-ES" altLang="ca-ES" sz="2400" noProof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ctlogy.net</a:t>
            </a:r>
            <a:endParaRPr lang="es-ES" altLang="ca-ES" sz="2400" noProof="1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5BAE49E-BB42-36D4-712A-B950E733F36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209" t="6014" r="6209" b="6144"/>
          <a:stretch/>
        </p:blipFill>
        <p:spPr>
          <a:xfrm>
            <a:off x="6790730" y="530312"/>
            <a:ext cx="4669433" cy="46833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151DECC-22E3-6323-6B7B-274ABD4B3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58C24F7C-246C-907F-8A16-957A6E538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Resultados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98934F24-2470-7901-8E4D-253AAF5A6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212874"/>
              </p:ext>
            </p:extLst>
          </p:nvPr>
        </p:nvGraphicFramePr>
        <p:xfrm>
          <a:off x="1847851" y="1303338"/>
          <a:ext cx="2808287" cy="4892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Resultados ( </a:t>
                      </a:r>
                      <a:r>
                        <a:rPr lang="es" sz="1600" i="1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outputs </a:t>
                      </a:r>
                      <a:r>
                        <a:rPr lang="es" sz="1600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Cambios materiales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Corto plazo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Bajo nuestro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Incidencia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Medibles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Cambios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Variación de factores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De tendencia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Normativos (legales)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60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60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p.ej.</a:t>
                      </a: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47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Cursos de ofimática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32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Becas comedor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444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25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2C73DC-54A7-108B-9833-8ADB9F0FB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D825BB1F-5044-BE9F-5C4A-54405BDB1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Orientación a procedimientos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49DB2748-4311-B080-CF9E-1CCB20600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787817"/>
              </p:ext>
            </p:extLst>
          </p:nvPr>
        </p:nvGraphicFramePr>
        <p:xfrm>
          <a:off x="1019175" y="1223877"/>
          <a:ext cx="9829800" cy="5250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5008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3687396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687396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5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Modelo: función pública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Modelo: servicio y política pública</a:t>
                      </a:r>
                      <a:endParaRPr lang="ca-ES" sz="16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Objeto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procedimiento administrativo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servicio y la política pública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Papel del trabajador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procedimiento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Diseñar e implantar un servicio o política pública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Selección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conocimiento de la norma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las competencias y habilidades del trabajador para el desempeño de las funciones que tendrá que desarrollar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Actualizar los conocimientos del trabajador cuando cambia el procedimiento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desarrollo del trabajador para que adquiera nuevas competencias y habilidades para mejorar su desempeño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50" dirty="0" err="1">
                          <a:effectLst/>
                          <a:latin typeface="Calibri" panose="020F050202020403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I+D+i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 todo externalizada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Equipo propio, </a:t>
                      </a:r>
                      <a:r>
                        <a:rPr lang="es" sz="1400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comunidades de práctica y aprendizaje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Jerárquica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Por proyectos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Funcionamiento lógico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Expediente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Interoperabilidad y ciencia de datos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4729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Relaciones entre unidades y organizs.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Competenciales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colaboración y complementariedad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8866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Movilidad vertical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antigüedad y la formación generalista. A menudo va acompañada de movilidad horizontal.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su capacidad. Requiere adquirir competencias específicas. Generalmente se progresa en el mismo ámbito funcional.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4763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Movilidad horizontal</a:t>
                      </a:r>
                      <a:endParaRPr lang="ca-ES" sz="1800" kern="50" dirty="0">
                        <a:effectLst/>
                        <a:latin typeface="Calibri" panose="020F050202020403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Fácil y relativamente rápida: el procedimiento es genérico.</a:t>
                      </a:r>
                      <a:endParaRPr lang="ca-ES" sz="2000" kern="50" dirty="0"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y lenta: requiere adquirir competencias específicas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6826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5155C1C-E1EF-8D65-9562-E40E6F5E4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0D9AB0B9-87B9-204F-1B26-BD20FF4B0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Gobernar sistemas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D241FBDA-7A6A-D2E4-57A4-C378B490B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536417"/>
              </p:ext>
            </p:extLst>
          </p:nvPr>
        </p:nvGraphicFramePr>
        <p:xfrm>
          <a:off x="1019175" y="1223877"/>
          <a:ext cx="6012929" cy="513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6677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3596252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Gobernanza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Estática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Hoy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Jerarquía, dentro/fuera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Profesionales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Talento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Conocimiento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 formal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Procesos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Expediente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Cerrado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en la gestión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Presupuesto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democrática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56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ACC2C-5F19-9E63-BE43-3A8A0303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D805611-8D94-2A85-4DB5-4C5768BDB0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1" y="1484313"/>
            <a:ext cx="10811435" cy="352695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ca-ES" sz="7200" b="1" dirty="0" err="1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Complejidad</a:t>
            </a:r>
            <a:br>
              <a:rPr lang="ca-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</a:br>
            <a:r>
              <a:rPr lang="ca-ES" sz="7200" b="1" dirty="0" err="1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Incertidumbre</a:t>
            </a:r>
            <a:br>
              <a:rPr lang="ca-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</a:br>
            <a:r>
              <a:rPr lang="ca-ES" sz="7200" b="1" dirty="0">
                <a:solidFill>
                  <a:schemeClr val="bg1"/>
                </a:solidFill>
                <a:latin typeface="Calibri" panose="020F0502020204030204" pitchFamily="34" charset="0"/>
                <a:cs typeface="Poppins" panose="020B0604020202020204" charset="0"/>
              </a:rPr>
              <a:t>Impacto</a:t>
            </a:r>
            <a:endParaRPr lang="es" sz="7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8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BB339DA-C5A1-766D-3747-43912188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">
            <a:extLst>
              <a:ext uri="{FF2B5EF4-FFF2-40B4-BE49-F238E27FC236}">
                <a16:creationId xmlns:a16="http://schemas.microsoft.com/office/drawing/2014/main" id="{51699FEA-B4C7-FE77-22EE-DE2888287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01" y="230400"/>
            <a:ext cx="10800017" cy="6048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" sz="2400" b="1" dirty="0">
                <a:latin typeface="Calibri" panose="020F0502020204030204" pitchFamily="34" charset="0"/>
                <a:ea typeface="+mj-ea"/>
                <a:cs typeface="Arial" pitchFamily="34" charset="0"/>
              </a:rPr>
              <a:t>Resultados</a:t>
            </a:r>
            <a:endParaRPr lang="ca-ES" sz="2400" b="1" dirty="0">
              <a:latin typeface="Calibri" panose="020F050202020403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F73D9B59-2D00-CC89-8C41-528FA8EE4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142567"/>
              </p:ext>
            </p:extLst>
          </p:nvPr>
        </p:nvGraphicFramePr>
        <p:xfrm>
          <a:off x="1847851" y="1303338"/>
          <a:ext cx="2808287" cy="4892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Resultados ( </a:t>
                      </a:r>
                      <a:r>
                        <a:rPr lang="es" sz="1600" i="1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outputs </a:t>
                      </a:r>
                      <a:r>
                        <a:rPr lang="es" sz="1600" noProof="0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Cambios materiales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Corto plazo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Bajo nuestro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Incidencia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Medibles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Cambios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Variación de factores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De tendencia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Normativos (legales)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60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60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" sz="1600" kern="12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p.ej.​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26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Cursos de ofimática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62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sz="1600" noProof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Becas comedor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353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793633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2820</Words>
  <Application>Microsoft Office PowerPoint</Application>
  <PresentationFormat>Panorámica</PresentationFormat>
  <Paragraphs>672</Paragraphs>
  <Slides>43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43</vt:i4>
      </vt:variant>
    </vt:vector>
  </HeadingPairs>
  <TitlesOfParts>
    <vt:vector size="54" baseType="lpstr">
      <vt:lpstr>Symbol</vt:lpstr>
      <vt:lpstr>Arial</vt:lpstr>
      <vt:lpstr>Times New Roman</vt:lpstr>
      <vt:lpstr>MS PGothic</vt:lpstr>
      <vt:lpstr>Calibri</vt:lpstr>
      <vt:lpstr>Poppins</vt:lpstr>
      <vt:lpstr>Wingdings</vt:lpstr>
      <vt:lpstr>1_Diseño personalizado</vt:lpstr>
      <vt:lpstr>8_Diseño personalizado</vt:lpstr>
      <vt:lpstr>2_Diseño personalizado</vt:lpstr>
      <vt:lpstr>9_Diseño personalizado</vt:lpstr>
      <vt:lpstr>Presentación de PowerPoint</vt:lpstr>
      <vt:lpstr>Acerca de…</vt:lpstr>
      <vt:lpstr>Presentación de PowerPoint</vt:lpstr>
      <vt:lpstr>Cambio de paradigma  en la gestión del interés general</vt:lpstr>
      <vt:lpstr>Resultados</vt:lpstr>
      <vt:lpstr>Orientación a procedimientos</vt:lpstr>
      <vt:lpstr>Gobernar sistemas</vt:lpstr>
      <vt:lpstr>Complejidad Incertidumbre Impacto</vt:lpstr>
      <vt:lpstr>Resultados</vt:lpstr>
      <vt:lpstr>Resultados, efectos, impactos</vt:lpstr>
      <vt:lpstr>Orientación a procedimientos</vt:lpstr>
      <vt:lpstr>Orientación a procedimientos vs. orientación a impacto</vt:lpstr>
      <vt:lpstr>Gobernar sistemas</vt:lpstr>
      <vt:lpstr>Gobernar sistemas o Gobernanza del ecosistema</vt:lpstr>
      <vt:lpstr>Nuevo ecosistema para todos  los actores</vt:lpstr>
      <vt:lpstr>Partenariados público-social- privados </vt:lpstr>
      <vt:lpstr>Políticas orientadas a misiones (i)</vt:lpstr>
      <vt:lpstr>Políticas orientadas a misiones (ii)</vt:lpstr>
      <vt:lpstr>Políticas orientadas a misiones (iii)</vt:lpstr>
      <vt:lpstr>Políticas orientadas a misiones (iv)</vt:lpstr>
      <vt:lpstr>Políticas orientadas a misiones (v)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Palancas  de Cambio  para el nuevo paradigma</vt:lpstr>
      <vt:lpstr>Nueva Gobernanza Pública en la práctica</vt:lpstr>
      <vt:lpstr>Calidad en la decisión / calidad democrática</vt:lpstr>
      <vt:lpstr>Calidad en la gestión</vt:lpstr>
      <vt:lpstr>Organización</vt:lpstr>
      <vt:lpstr>Gobernanza</vt:lpstr>
      <vt:lpstr>Talento</vt:lpstr>
      <vt:lpstr>Procesos</vt:lpstr>
      <vt:lpstr>Presentación de PowerPoint</vt:lpstr>
      <vt:lpstr>Presentación de PowerPoint</vt:lpstr>
      <vt:lpstr>Presentación de PowerPoint</vt:lpstr>
      <vt:lpstr>Bibliografía (i): Nueva Gobernanza Pública</vt:lpstr>
      <vt:lpstr>Bibliografía (ii): Nueva Gobernanza Pública</vt:lpstr>
      <vt:lpstr>Bibliografía (iii): Del autor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reto de la transformación en la Administración Pública</dc:title>
  <dc:creator>Ismael Peña-López</dc:creator>
  <cp:lastModifiedBy>Ismael Peña-López</cp:lastModifiedBy>
  <cp:revision>40</cp:revision>
  <dcterms:created xsi:type="dcterms:W3CDTF">2020-11-18T11:48:25Z</dcterms:created>
  <dcterms:modified xsi:type="dcterms:W3CDTF">2025-05-19T14:26:35Z</dcterms:modified>
</cp:coreProperties>
</file>