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73"/>
  </p:notesMasterIdLst>
  <p:sldIdLst>
    <p:sldId id="274" r:id="rId2"/>
    <p:sldId id="918" r:id="rId3"/>
    <p:sldId id="917" r:id="rId4"/>
    <p:sldId id="910" r:id="rId5"/>
    <p:sldId id="913" r:id="rId6"/>
    <p:sldId id="954" r:id="rId7"/>
    <p:sldId id="956" r:id="rId8"/>
    <p:sldId id="952" r:id="rId9"/>
    <p:sldId id="958" r:id="rId10"/>
    <p:sldId id="953" r:id="rId11"/>
    <p:sldId id="957" r:id="rId12"/>
    <p:sldId id="916" r:id="rId13"/>
    <p:sldId id="914" r:id="rId14"/>
    <p:sldId id="915" r:id="rId15"/>
    <p:sldId id="967" r:id="rId16"/>
    <p:sldId id="455" r:id="rId17"/>
    <p:sldId id="483" r:id="rId18"/>
    <p:sldId id="431" r:id="rId19"/>
    <p:sldId id="890" r:id="rId20"/>
    <p:sldId id="862" r:id="rId21"/>
    <p:sldId id="678" r:id="rId22"/>
    <p:sldId id="965" r:id="rId23"/>
    <p:sldId id="964" r:id="rId24"/>
    <p:sldId id="966" r:id="rId25"/>
    <p:sldId id="568" r:id="rId26"/>
    <p:sldId id="863" r:id="rId27"/>
    <p:sldId id="864" r:id="rId28"/>
    <p:sldId id="589" r:id="rId29"/>
    <p:sldId id="968" r:id="rId30"/>
    <p:sldId id="590" r:id="rId31"/>
    <p:sldId id="969" r:id="rId32"/>
    <p:sldId id="865" r:id="rId33"/>
    <p:sldId id="592" r:id="rId34"/>
    <p:sldId id="593" r:id="rId35"/>
    <p:sldId id="970" r:id="rId36"/>
    <p:sldId id="597" r:id="rId37"/>
    <p:sldId id="972" r:id="rId38"/>
    <p:sldId id="971" r:id="rId39"/>
    <p:sldId id="612" r:id="rId40"/>
    <p:sldId id="599" r:id="rId41"/>
    <p:sldId id="600" r:id="rId42"/>
    <p:sldId id="866" r:id="rId43"/>
    <p:sldId id="569" r:id="rId44"/>
    <p:sldId id="882" r:id="rId45"/>
    <p:sldId id="973" r:id="rId46"/>
    <p:sldId id="883" r:id="rId47"/>
    <p:sldId id="974" r:id="rId48"/>
    <p:sldId id="975" r:id="rId49"/>
    <p:sldId id="677" r:id="rId50"/>
    <p:sldId id="779" r:id="rId51"/>
    <p:sldId id="976" r:id="rId52"/>
    <p:sldId id="977" r:id="rId53"/>
    <p:sldId id="885" r:id="rId54"/>
    <p:sldId id="886" r:id="rId55"/>
    <p:sldId id="887" r:id="rId56"/>
    <p:sldId id="492" r:id="rId57"/>
    <p:sldId id="674" r:id="rId58"/>
    <p:sldId id="448" r:id="rId59"/>
    <p:sldId id="491" r:id="rId60"/>
    <p:sldId id="962" r:id="rId61"/>
    <p:sldId id="911" r:id="rId62"/>
    <p:sldId id="979" r:id="rId63"/>
    <p:sldId id="980" r:id="rId64"/>
    <p:sldId id="981" r:id="rId65"/>
    <p:sldId id="978" r:id="rId66"/>
    <p:sldId id="490" r:id="rId67"/>
    <p:sldId id="982" r:id="rId68"/>
    <p:sldId id="396" r:id="rId69"/>
    <p:sldId id="963" r:id="rId70"/>
    <p:sldId id="417" r:id="rId71"/>
    <p:sldId id="269" r:id="rId72"/>
  </p:sldIdLst>
  <p:sldSz cx="9144000" cy="5143500" type="screen16x9"/>
  <p:notesSz cx="6858000" cy="9144000"/>
  <p:defaultTextStyle>
    <a:defPPr>
      <a:defRPr lang="es-ES_trad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86" userDrawn="1">
          <p15:clr>
            <a:srgbClr val="A4A3A4"/>
          </p15:clr>
        </p15:guide>
        <p15:guide id="4" pos="589" userDrawn="1">
          <p15:clr>
            <a:srgbClr val="A4A3A4"/>
          </p15:clr>
        </p15:guide>
        <p15:guide id="5" orient="horz" pos="146" userDrawn="1">
          <p15:clr>
            <a:srgbClr val="A4A3A4"/>
          </p15:clr>
        </p15:guide>
        <p15:guide id="6" orient="horz" pos="554" userDrawn="1">
          <p15:clr>
            <a:srgbClr val="A4A3A4"/>
          </p15:clr>
        </p15:guide>
        <p15:guide id="7" orient="horz" pos="849" userDrawn="1">
          <p15:clr>
            <a:srgbClr val="A4A3A4"/>
          </p15:clr>
        </p15:guide>
        <p15:guide id="8" pos="47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89"/>
    <a:srgbClr val="262423"/>
    <a:srgbClr val="F5F5F5"/>
    <a:srgbClr val="001689"/>
    <a:srgbClr val="222778"/>
    <a:srgbClr val="D47C68"/>
    <a:srgbClr val="F07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AADD0F-F840-46CC-8841-A5226198390B}" v="1" dt="2025-02-09T17:25:50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5556" autoAdjust="0"/>
  </p:normalViewPr>
  <p:slideViewPr>
    <p:cSldViewPr snapToGrid="0" snapToObjects="1">
      <p:cViewPr varScale="1">
        <p:scale>
          <a:sx n="97" d="100"/>
          <a:sy n="97" d="100"/>
        </p:scale>
        <p:origin x="1350" y="306"/>
      </p:cViewPr>
      <p:guideLst>
        <p:guide orient="horz" pos="1620"/>
        <p:guide pos="2880"/>
        <p:guide orient="horz" pos="486"/>
        <p:guide pos="589"/>
        <p:guide orient="horz" pos="146"/>
        <p:guide orient="horz" pos="554"/>
        <p:guide orient="horz" pos="849"/>
        <p:guide pos="47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46"/>
    </p:cViewPr>
  </p:sorter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52B30-D2E3-4D43-8E5E-07759EDCDB22}" type="datetimeFigureOut">
              <a:rPr lang="es-ES_tradnl" smtClean="0"/>
              <a:t>09/02/2025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75273-6568-354C-B9F6-8717F576F06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12665-7F5D-906A-A89D-F87055A8B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6790BE5-FBF2-B6C4-46DB-EF9300B88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</a:t>
            </a:fld>
            <a:endParaRPr lang="es-ES" altLang="ca-ES" dirty="0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2D04F74C-9716-B191-1014-15BBF437FF7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s-ES" altLang="ca-ES" sz="1100" dirty="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88F2CA13-7B11-0563-85BC-8A36B1852F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587700DE-5CB8-7D81-0D1C-BEFAE6C4F0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 dirty="0"/>
          </a:p>
        </p:txBody>
      </p:sp>
    </p:spTree>
    <p:extLst>
      <p:ext uri="{BB962C8B-B14F-4D97-AF65-F5344CB8AC3E}">
        <p14:creationId xmlns:p14="http://schemas.microsoft.com/office/powerpoint/2010/main" val="231722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F50BF-E5DE-5A90-0281-54B3060A0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0EA2B2F-D1EA-0265-5AB7-FEBA8815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0EFFC719-255E-0AAE-98BA-F3FEFCD12BF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3741ECB4-AF28-1D9F-1486-2EE06A0AE3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98493BF3-E5BA-350F-FB24-7C5F7BB2CD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73567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09AED-04F3-22E3-E238-1FB43D6F0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DE3A0A4-92FD-E365-3C86-3DFCE3DAC3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156F537-5C34-8C9A-2B46-67F78323109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46C2DBDE-EF22-B35D-F4F1-072AA1A5E4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EA54E447-2350-71F6-4C2F-855DBF73B1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272986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145A4-87A4-2A42-4E9C-66312AF0F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B0183B8-3D24-1AD4-D5EF-4CA329B913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C2373C47-A18D-839C-8037-1E32325BE7B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7EEDEB39-AC5D-679D-94E5-B54145DABF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97EEC60E-0083-53DF-A644-5117C5C0B1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155340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57721-1C92-A32B-F6BB-D6A4DD22E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229DA05-5BF1-A6E9-8659-C88913DEED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536447BD-C7B3-9CA1-5801-1720789560C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1E8BCCC3-AE4A-DC7F-6DCD-F514FCAEC0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733A7F42-70D4-FAE8-6EAE-F7BB487D1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474154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17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109262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18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470147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90986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16587-1D50-2785-A415-99212459A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071F43D-B13A-E714-50C0-E2475599D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EE55315-8331-C67A-020D-53A0FD6479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A655827B-A277-CBA8-3FCF-887E84218D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AEF30C9E-A44D-4C83-9E1A-3328FCC7F2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365184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357AA-3F4E-A2BE-BD68-7E806D9D6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8CAFD82-26DC-1EAE-B8C6-008C0ECA57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C36D5B0A-3159-F3DC-F5FD-67C43779F3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C97A0153-2AB3-DBC5-1B5F-400E5F660F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B5319A55-0536-D927-5EAE-7E1B0AF495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87815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2C759-8CFC-2C6D-276F-7E15C0E91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7D8CC0F-F36C-AE4A-2338-F1D77DFAFB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C7261B6-2D8D-8D8A-C9C6-4281A5EE23C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D07E93E6-0CBA-4543-039F-97CD27219E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4DDC56B8-85D1-8829-C7BF-45E56132D7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57919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AB7EE-FB62-9238-22ED-49532AA2F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75738D9-7746-8E68-EB5A-8C1207C6FB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2209CC04-4AF5-F1E5-AA8E-9DD96BC770F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2ED3A34-BD86-160F-CA76-1673C0CFA4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8C191BD5-C301-3283-2ACA-B154ACC23F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801365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49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487260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58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85219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755CDE4C-F8F5-4E2B-971D-296DE7FFE3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E969B8-A8CF-4B61-A5DA-2E34146C0558}" type="slidenum">
              <a:rPr lang="es-ES" altLang="ca-ES" smtClean="0"/>
              <a:pPr>
                <a:spcBef>
                  <a:spcPct val="0"/>
                </a:spcBef>
              </a:pPr>
              <a:t>59</a:t>
            </a:fld>
            <a:endParaRPr lang="es-ES" altLang="ca-ES"/>
          </a:p>
        </p:txBody>
      </p:sp>
      <p:sp>
        <p:nvSpPr>
          <p:cNvPr id="56323" name="Rectangle 7">
            <a:extLst>
              <a:ext uri="{FF2B5EF4-FFF2-40B4-BE49-F238E27FC236}">
                <a16:creationId xmlns:a16="http://schemas.microsoft.com/office/drawing/2014/main" id="{B01CD152-724E-4F29-A489-62A6109981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F2D326-1329-420B-9F1C-A56D00B22280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6324" name="6 Marcador de imagen de diapositiva">
            <a:extLst>
              <a:ext uri="{FF2B5EF4-FFF2-40B4-BE49-F238E27FC236}">
                <a16:creationId xmlns:a16="http://schemas.microsoft.com/office/drawing/2014/main" id="{89623838-E644-438D-92CA-03AAB35AA2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7 Marcador de notas">
            <a:extLst>
              <a:ext uri="{FF2B5EF4-FFF2-40B4-BE49-F238E27FC236}">
                <a16:creationId xmlns:a16="http://schemas.microsoft.com/office/drawing/2014/main" id="{2A3B86B0-667F-42BD-9EDF-BCBEB47CF9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48FD9-EC00-CBAC-B09E-1C7499059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3AEBE00-D67E-7B1E-9443-22C3DF5B1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94672101-9438-E59F-EA30-F1C4E47ECE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D776426-5D28-C9F4-869F-011F9B0D95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7350130A-2236-F3FC-D4D0-A4FCC8151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6047719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025DD-5BEE-CB8A-F17D-6A0297481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5E9F4CE-6AF9-8D9F-5317-EA3BC8716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45ECFD-A21B-44BB-B18F-96A257AD7BBF}" type="slidenum">
              <a:rPr lang="es-ES" altLang="ca-ES" smtClean="0"/>
              <a:pPr>
                <a:spcBef>
                  <a:spcPct val="0"/>
                </a:spcBef>
              </a:pPr>
              <a:t>62</a:t>
            </a:fld>
            <a:endParaRPr lang="es-ES" altLang="ca-E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565C7AC5-09EA-D2EA-4BB5-E4A16076C3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89D59-2E0A-422B-AF77-EC2126FFAF6B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4276" name="6 Marcador de imagen de diapositiva">
            <a:extLst>
              <a:ext uri="{FF2B5EF4-FFF2-40B4-BE49-F238E27FC236}">
                <a16:creationId xmlns:a16="http://schemas.microsoft.com/office/drawing/2014/main" id="{0BBE8B21-9A11-1B56-A74A-BEE9727C0D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7 Marcador de notas">
            <a:extLst>
              <a:ext uri="{FF2B5EF4-FFF2-40B4-BE49-F238E27FC236}">
                <a16:creationId xmlns:a16="http://schemas.microsoft.com/office/drawing/2014/main" id="{6D8880F8-792B-C392-C0ED-FAE7E3973C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6389727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F4CFA-9AA1-3FF8-AA5A-AA3CF83FF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88AD7FE-8BE4-7D8E-DE49-0702F2E0DE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F6E1C47-FF3C-B42A-5A56-E4CA2C5298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D95C6841-45BA-BB45-3297-AAA7C0ED56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DD389092-493F-B013-78CE-50B1126B0B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3262067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9C9D3-BF4E-7339-EBF6-39FBBA87E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3219C35-159C-64FC-2A39-B464D00BB1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2ECEB632-8BDF-F704-7E80-EF9A4FF68B2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CA93288-BC53-D911-C4A5-7383829097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BD004756-C0AE-291C-4FE5-ACEEB5F640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704177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B1AE3-759A-870B-0BC6-2A987E9B6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EFA14A3-0171-8900-4314-1B6B88FC9C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4237329D-95A6-F0D2-0EA9-FBCAC8202FB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C8BED50C-C1E4-4251-B38D-E2B0B3B084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146A0F7C-558F-6BE4-EFE7-C2A6A4B51C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8162859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93298A9-E2BB-4D03-829A-27AFCB134A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45ECFD-A21B-44BB-B18F-96A257AD7BBF}" type="slidenum">
              <a:rPr lang="es-ES" altLang="ca-ES" smtClean="0"/>
              <a:pPr>
                <a:spcBef>
                  <a:spcPct val="0"/>
                </a:spcBef>
              </a:pPr>
              <a:t>66</a:t>
            </a:fld>
            <a:endParaRPr lang="es-ES" altLang="ca-E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38ACCEC0-6F79-4FF5-98AC-1A8EED1EDC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89D59-2E0A-422B-AF77-EC2126FFAF6B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4276" name="6 Marcador de imagen de diapositiva">
            <a:extLst>
              <a:ext uri="{FF2B5EF4-FFF2-40B4-BE49-F238E27FC236}">
                <a16:creationId xmlns:a16="http://schemas.microsoft.com/office/drawing/2014/main" id="{3299B86D-021A-44A6-B8BE-067669920D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7 Marcador de notas">
            <a:extLst>
              <a:ext uri="{FF2B5EF4-FFF2-40B4-BE49-F238E27FC236}">
                <a16:creationId xmlns:a16="http://schemas.microsoft.com/office/drawing/2014/main" id="{A261AF8E-DE13-4886-9362-E9AC3832B4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ED87BE8C-F33F-479C-8134-8F0B14ECEF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68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39BC1E05-9D5B-4E30-BB85-8D875A4A8FF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D5D7252A-9E5C-40A9-9D8F-CB26B4C67D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62D58979-CB22-4571-B984-D4454FF4DD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5602A-EE76-170E-A229-F6E3954D7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61C21BF-9760-DB8C-D936-FE3A0B1C8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3991746-904D-728A-C58A-3DBBF140C34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DBEFA637-158A-5E48-900A-C4EC41B4A5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2065B59E-0391-E8A8-F87E-AFEA237DAC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092217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440B5-7CDA-DE91-7F0B-060D41351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5C954D82-DF80-1F5F-501D-A2507C06AD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69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6947417A-A4DD-6BF1-E39B-C5DD43CB00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65971F4A-C713-BE24-D9D3-141C8795BD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BE87E4D3-A725-C31A-1FD9-252CA6BF0D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7701443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72ABA9EC-098D-4F07-85D9-A69CA9D1F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232F5B-43E6-4D46-BE21-6A33548E0320}" type="slidenum">
              <a:rPr lang="es-ES" altLang="ca-ES" smtClean="0"/>
              <a:pPr>
                <a:spcBef>
                  <a:spcPct val="0"/>
                </a:spcBef>
              </a:pPr>
              <a:t>70</a:t>
            </a:fld>
            <a:endParaRPr lang="es-ES" altLang="ca-ES"/>
          </a:p>
        </p:txBody>
      </p:sp>
      <p:sp>
        <p:nvSpPr>
          <p:cNvPr id="62467" name="Rectangle 7">
            <a:extLst>
              <a:ext uri="{FF2B5EF4-FFF2-40B4-BE49-F238E27FC236}">
                <a16:creationId xmlns:a16="http://schemas.microsoft.com/office/drawing/2014/main" id="{8F5467A0-008F-4919-98A8-8E942789F93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515D3C-CED6-4DB1-92A2-A9D35E59E469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2468" name="6 Marcador de imagen de diapositiva">
            <a:extLst>
              <a:ext uri="{FF2B5EF4-FFF2-40B4-BE49-F238E27FC236}">
                <a16:creationId xmlns:a16="http://schemas.microsoft.com/office/drawing/2014/main" id="{CC18F220-0239-404A-8A6E-A8DB7B896E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7 Marcador de notas">
            <a:extLst>
              <a:ext uri="{FF2B5EF4-FFF2-40B4-BE49-F238E27FC236}">
                <a16:creationId xmlns:a16="http://schemas.microsoft.com/office/drawing/2014/main" id="{BFA4E2CD-E96D-4EDE-BADD-FECE0B1861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3CFEB-3D89-C914-BF41-FA0CDDA58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6813CD6A-44FC-8381-910D-AF03B8D32F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069A3EE7-C377-6250-AA95-1706FADC54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B315B41D-35DE-E35D-9E97-7E966C865A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0E5D8ACD-ACD3-D055-9B35-083DD7264F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38827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E3092-92DB-08A5-C3E1-85D970E18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993C242-33E4-18AF-7D9B-205A6C91D1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7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807506EC-805A-99CA-EA54-19F1253B1A3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B9B9DE3E-DF4F-5132-9457-B7840EB33A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63ADBC5A-5C48-CF44-F3FD-AAA64FB5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39352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51BF8-CCC5-3FE6-4A74-27DDFD55C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A5D6A8A-2073-8E1D-6959-D1608AF89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8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E3280712-0FBB-FB8F-C22C-8F0D18A125B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CA4E016B-F719-2A82-A834-4B031637F0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0FD683EE-87DB-F8FD-5B84-3990F57CAB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993645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BD793-A8D5-36B8-4935-18B29954C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93CC4EE-2E1C-10A8-48FD-B5C0AEFC4D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9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AFD227DD-B2CA-22F2-896E-9DAC1C1CAE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58BDD992-BAA4-78D2-EFD6-5D03BB900C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DAD3F594-BE88-12F0-7B46-01E16D2FE8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374039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23805-00FA-9B7A-9E41-154155854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844B77C-EB80-1A22-707B-4CBB043E4A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10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59824F94-5224-DD2F-311A-E6366E3500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58092FB-4BCA-1AFC-7F33-49436CC226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7628CF1F-6AEC-FF31-1954-9A072A82A3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244222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6ADA9-6416-1522-4E2C-E03C13ED3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90DB768-20B4-F8D3-41E1-EA1B1729A5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8E6FE171-6713-3812-BAE5-F2BE669C869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949B1D1F-B4B9-AF0E-1C7B-63A7CB44E6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248D5B53-6194-2680-2167-9373AB68A8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2537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93D1EE-B154-8841-96A9-4EF4691D0B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083" y="-152401"/>
            <a:ext cx="9144001" cy="529590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0DDEB83-10F9-E24C-A132-D35B7F31BFF6}"/>
              </a:ext>
            </a:extLst>
          </p:cNvPr>
          <p:cNvSpPr/>
          <p:nvPr userDrawn="1"/>
        </p:nvSpPr>
        <p:spPr>
          <a:xfrm>
            <a:off x="1" y="0"/>
            <a:ext cx="9143999" cy="5143501"/>
          </a:xfrm>
          <a:prstGeom prst="rect">
            <a:avLst/>
          </a:prstGeom>
          <a:solidFill>
            <a:srgbClr val="001789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5951A3B-18AE-6E47-A845-BC4870633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510"/>
          <a:stretch/>
        </p:blipFill>
        <p:spPr>
          <a:xfrm rot="10800000">
            <a:off x="0" y="0"/>
            <a:ext cx="2896168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C82E4-B6C1-9047-9E3B-DA8C635264CE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624681" y="1592526"/>
            <a:ext cx="5053263" cy="1338828"/>
          </a:xfrm>
          <a:solidFill>
            <a:srgbClr val="001689">
              <a:alpha val="74510"/>
            </a:srgbClr>
          </a:solidFill>
        </p:spPr>
        <p:txBody>
          <a:bodyPr anchor="b">
            <a:spAutoFit/>
          </a:bodyPr>
          <a:lstStyle>
            <a:lvl1pPr algn="l">
              <a:defRPr sz="4500">
                <a:ln>
                  <a:noFill/>
                </a:ln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ca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5392F-089A-6E40-87DB-3429AF1AED9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624681" y="2931354"/>
            <a:ext cx="5053263" cy="539427"/>
          </a:xfrm>
          <a:solidFill>
            <a:srgbClr val="D47C68">
              <a:alpha val="74510"/>
            </a:srgbClr>
          </a:solidFill>
        </p:spPr>
        <p:txBody>
          <a:bodyPr anchor="ctr" anchorCtr="0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ca-E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16AB11B-A0AE-C347-AAD3-96EBE6469C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37" y="4032929"/>
            <a:ext cx="648667" cy="333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C2AF2F2-EA5F-C941-8DED-7EBFE59B08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37" y="2867358"/>
            <a:ext cx="882781" cy="47081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BFDF175-B1D7-F64A-8B76-DBB594704985}"/>
              </a:ext>
            </a:extLst>
          </p:cNvPr>
          <p:cNvSpPr txBox="1"/>
          <p:nvPr userDrawn="1"/>
        </p:nvSpPr>
        <p:spPr>
          <a:xfrm>
            <a:off x="85262" y="2580607"/>
            <a:ext cx="1574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Entitats organitzadores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5C39806-8CB0-724C-8536-3D215D8B7E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857" y="3235450"/>
            <a:ext cx="1700767" cy="8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73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CA9A8-E91D-1140-893D-9DA591EF7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ca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7F4C0-C6F5-814E-9EC4-DC92E46B9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a-E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074F0C-BCF5-6A4B-ADDF-89D4B44D2CE9}"/>
              </a:ext>
            </a:extLst>
          </p:cNvPr>
          <p:cNvSpPr/>
          <p:nvPr userDrawn="1"/>
        </p:nvSpPr>
        <p:spPr>
          <a:xfrm rot="5400000" flipV="1">
            <a:off x="-1329320" y="2166234"/>
            <a:ext cx="3469678" cy="811034"/>
          </a:xfrm>
          <a:prstGeom prst="rect">
            <a:avLst/>
          </a:prstGeom>
          <a:gradFill>
            <a:gsLst>
              <a:gs pos="23000">
                <a:srgbClr val="D47C68"/>
              </a:gs>
              <a:gs pos="85000">
                <a:srgbClr val="222778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474EFA-53BD-4D40-93E5-FD3F2E2F9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83"/>
          <a:stretch/>
        </p:blipFill>
        <p:spPr>
          <a:xfrm>
            <a:off x="2" y="836911"/>
            <a:ext cx="811034" cy="34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3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0CB0C6-6845-EA4D-9F9F-2452A916ED80}"/>
              </a:ext>
            </a:extLst>
          </p:cNvPr>
          <p:cNvSpPr/>
          <p:nvPr userDrawn="1"/>
        </p:nvSpPr>
        <p:spPr>
          <a:xfrm rot="5400000" flipV="1">
            <a:off x="2074392" y="-2074391"/>
            <a:ext cx="5143502" cy="9292284"/>
          </a:xfrm>
          <a:prstGeom prst="rect">
            <a:avLst/>
          </a:prstGeom>
          <a:gradFill>
            <a:gsLst>
              <a:gs pos="0">
                <a:srgbClr val="D47C68"/>
              </a:gs>
              <a:gs pos="82000">
                <a:srgbClr val="001789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DCBA9-9B2F-604A-B7F7-4A946054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375" y="1282305"/>
            <a:ext cx="6170484" cy="1583530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a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0326C-DAC6-314D-A67B-B7D24306A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9374" y="2891222"/>
            <a:ext cx="6170485" cy="77433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75D588-048E-FF43-9F6F-36B8F4A33498}"/>
              </a:ext>
            </a:extLst>
          </p:cNvPr>
          <p:cNvGrpSpPr/>
          <p:nvPr userDrawn="1"/>
        </p:nvGrpSpPr>
        <p:grpSpPr>
          <a:xfrm>
            <a:off x="-86138" y="-25387"/>
            <a:ext cx="1955552" cy="5177028"/>
            <a:chOff x="-86138" y="-25387"/>
            <a:chExt cx="1955552" cy="517702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A7A8B7-3638-A048-8983-576814E500A1}"/>
                </a:ext>
              </a:extLst>
            </p:cNvPr>
            <p:cNvSpPr/>
            <p:nvPr userDrawn="1"/>
          </p:nvSpPr>
          <p:spPr>
            <a:xfrm rot="5400000" flipV="1">
              <a:off x="-2349036" y="2245823"/>
              <a:ext cx="5160575" cy="634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chemeClr val="bg1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7E6B1E-28AA-884B-B03A-500948A325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84860" y="-25387"/>
              <a:ext cx="1384554" cy="5177028"/>
            </a:xfrm>
            <a:prstGeom prst="rect">
              <a:avLst/>
            </a:prstGeom>
          </p:spPr>
        </p:pic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04047B9-35A3-A146-99D2-FE7D89FA403F}"/>
                </a:ext>
              </a:extLst>
            </p:cNvPr>
            <p:cNvSpPr/>
            <p:nvPr userDrawn="1"/>
          </p:nvSpPr>
          <p:spPr>
            <a:xfrm>
              <a:off x="432262" y="49875"/>
              <a:ext cx="1180408" cy="5089984"/>
            </a:xfrm>
            <a:custGeom>
              <a:avLst/>
              <a:gdLst>
                <a:gd name="connsiteX0" fmla="*/ 49877 w 1172095"/>
                <a:gd name="connsiteY0" fmla="*/ 0 h 5054138"/>
                <a:gd name="connsiteX1" fmla="*/ 440575 w 1172095"/>
                <a:gd name="connsiteY1" fmla="*/ 66502 h 5054138"/>
                <a:gd name="connsiteX2" fmla="*/ 706582 w 1172095"/>
                <a:gd name="connsiteY2" fmla="*/ 789709 h 5054138"/>
                <a:gd name="connsiteX3" fmla="*/ 723208 w 1172095"/>
                <a:gd name="connsiteY3" fmla="*/ 2036618 h 5054138"/>
                <a:gd name="connsiteX4" fmla="*/ 1172095 w 1172095"/>
                <a:gd name="connsiteY4" fmla="*/ 2477193 h 5054138"/>
                <a:gd name="connsiteX5" fmla="*/ 1172095 w 1172095"/>
                <a:gd name="connsiteY5" fmla="*/ 2477193 h 5054138"/>
                <a:gd name="connsiteX6" fmla="*/ 806335 w 1172095"/>
                <a:gd name="connsiteY6" fmla="*/ 2917768 h 5054138"/>
                <a:gd name="connsiteX7" fmla="*/ 648393 w 1172095"/>
                <a:gd name="connsiteY7" fmla="*/ 4696691 h 5054138"/>
                <a:gd name="connsiteX8" fmla="*/ 266008 w 1172095"/>
                <a:gd name="connsiteY8" fmla="*/ 4971011 h 5054138"/>
                <a:gd name="connsiteX9" fmla="*/ 0 w 1172095"/>
                <a:gd name="connsiteY9" fmla="*/ 5054138 h 5054138"/>
                <a:gd name="connsiteX10" fmla="*/ 49877 w 1172095"/>
                <a:gd name="connsiteY10" fmla="*/ 0 h 505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2095" h="5054138">
                  <a:moveTo>
                    <a:pt x="49877" y="0"/>
                  </a:moveTo>
                  <a:lnTo>
                    <a:pt x="440575" y="66502"/>
                  </a:lnTo>
                  <a:lnTo>
                    <a:pt x="706582" y="789709"/>
                  </a:lnTo>
                  <a:lnTo>
                    <a:pt x="723208" y="2036618"/>
                  </a:lnTo>
                  <a:lnTo>
                    <a:pt x="1172095" y="2477193"/>
                  </a:lnTo>
                  <a:lnTo>
                    <a:pt x="1172095" y="2477193"/>
                  </a:lnTo>
                  <a:lnTo>
                    <a:pt x="806335" y="2917768"/>
                  </a:lnTo>
                  <a:lnTo>
                    <a:pt x="648393" y="4696691"/>
                  </a:lnTo>
                  <a:lnTo>
                    <a:pt x="266008" y="4971011"/>
                  </a:lnTo>
                  <a:lnTo>
                    <a:pt x="0" y="5054138"/>
                  </a:lnTo>
                  <a:lnTo>
                    <a:pt x="498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17152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C3355-A2FD-8A4C-B959-C6F28A59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068" y="254000"/>
            <a:ext cx="7611532" cy="87762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7E756-FDC2-A14E-AE8B-FBC9ACB0D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3067" y="1369218"/>
            <a:ext cx="3403599" cy="340598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7ED0B-DE26-6B41-A460-B1E09E85D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1532" y="1369219"/>
            <a:ext cx="3793067" cy="340598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7AADF8-707E-AF4B-B2E3-14843A77EE8C}"/>
              </a:ext>
            </a:extLst>
          </p:cNvPr>
          <p:cNvSpPr/>
          <p:nvPr userDrawn="1"/>
        </p:nvSpPr>
        <p:spPr>
          <a:xfrm rot="5400000" flipV="1">
            <a:off x="-1329320" y="2166234"/>
            <a:ext cx="3469678" cy="811034"/>
          </a:xfrm>
          <a:prstGeom prst="rect">
            <a:avLst/>
          </a:prstGeom>
          <a:gradFill>
            <a:gsLst>
              <a:gs pos="23000">
                <a:srgbClr val="D47C68"/>
              </a:gs>
              <a:gs pos="85000">
                <a:srgbClr val="222778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36F66-A4E2-8248-9B43-C08786479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83"/>
          <a:stretch/>
        </p:blipFill>
        <p:spPr>
          <a:xfrm>
            <a:off x="2" y="836911"/>
            <a:ext cx="811034" cy="34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8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BD47-0D45-6047-B340-5CC957B7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067" y="273844"/>
            <a:ext cx="7263473" cy="99417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ca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AD94F-CA74-6242-A778-2D35D8AA2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3066" y="1260872"/>
            <a:ext cx="3245116" cy="61793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55B51-BC8C-6248-AEB2-37C615531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3066" y="1878806"/>
            <a:ext cx="3245116" cy="29120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F4F82-223A-3441-88C7-9FC5C7D5C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DC9623-8637-2947-A167-0995472C9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9120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C9CE0-3C00-C946-BE37-B6624775A7B2}"/>
              </a:ext>
            </a:extLst>
          </p:cNvPr>
          <p:cNvSpPr/>
          <p:nvPr userDrawn="1"/>
        </p:nvSpPr>
        <p:spPr>
          <a:xfrm rot="5400000" flipV="1">
            <a:off x="-1329320" y="2166234"/>
            <a:ext cx="3469678" cy="811034"/>
          </a:xfrm>
          <a:prstGeom prst="rect">
            <a:avLst/>
          </a:prstGeom>
          <a:gradFill>
            <a:gsLst>
              <a:gs pos="23000">
                <a:srgbClr val="D47C68"/>
              </a:gs>
              <a:gs pos="85000">
                <a:srgbClr val="222778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1662AA-2A01-3644-9D2F-780C6FBE7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83"/>
          <a:stretch/>
        </p:blipFill>
        <p:spPr>
          <a:xfrm>
            <a:off x="0" y="836911"/>
            <a:ext cx="811036" cy="34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2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0E75-1EFB-474C-89C7-9BFA2857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D0EE8D-D2C5-2548-9E44-E477B99E41BF}"/>
              </a:ext>
            </a:extLst>
          </p:cNvPr>
          <p:cNvSpPr/>
          <p:nvPr userDrawn="1"/>
        </p:nvSpPr>
        <p:spPr>
          <a:xfrm rot="5400000" flipV="1">
            <a:off x="-1329320" y="2166234"/>
            <a:ext cx="3469678" cy="811034"/>
          </a:xfrm>
          <a:prstGeom prst="rect">
            <a:avLst/>
          </a:prstGeom>
          <a:gradFill>
            <a:gsLst>
              <a:gs pos="23000">
                <a:srgbClr val="D47C68"/>
              </a:gs>
              <a:gs pos="85000">
                <a:srgbClr val="222778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a-E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AFCE0A-F51E-2043-8576-D32611B50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83"/>
          <a:stretch/>
        </p:blipFill>
        <p:spPr>
          <a:xfrm>
            <a:off x="0" y="836911"/>
            <a:ext cx="811036" cy="34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8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DA9FC01-2AD9-5A49-99FB-86F3D9CFB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a-ES"/>
              <a:t>Feu clic a la icona per afegir una imatge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89673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título">
            <a:extLst>
              <a:ext uri="{FF2B5EF4-FFF2-40B4-BE49-F238E27FC236}">
                <a16:creationId xmlns:a16="http://schemas.microsoft.com/office/drawing/2014/main" id="{AC249F7D-91EC-C07F-AEE2-E0C54161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92" y="314694"/>
            <a:ext cx="8229600" cy="573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700" b="1"/>
            </a:lvl1pPr>
          </a:lstStyle>
          <a:p>
            <a:r>
              <a:rPr lang="es-ES" dirty="0" err="1"/>
              <a:t>Títol</a:t>
            </a:r>
            <a:endParaRPr lang="ca-ES" dirty="0"/>
          </a:p>
        </p:txBody>
      </p:sp>
      <p:sp>
        <p:nvSpPr>
          <p:cNvPr id="5" name="2 Marcador de texto">
            <a:extLst>
              <a:ext uri="{FF2B5EF4-FFF2-40B4-BE49-F238E27FC236}">
                <a16:creationId xmlns:a16="http://schemas.microsoft.com/office/drawing/2014/main" id="{FBBA4207-19EB-C225-82E2-14F86A2B93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4292" y="1012489"/>
            <a:ext cx="8229600" cy="3509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4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Akkurat Pro"/>
              </a:defRPr>
            </a:lvl3pPr>
            <a:lvl4pPr>
              <a:defRPr sz="2400">
                <a:latin typeface="Akkurat Pro"/>
              </a:defRPr>
            </a:lvl4pPr>
            <a:lvl5pPr>
              <a:defRPr sz="2400">
                <a:latin typeface="Akkurat Pro"/>
              </a:defRPr>
            </a:lvl5pPr>
          </a:lstStyle>
          <a:p>
            <a:pPr lvl="0"/>
            <a:r>
              <a:rPr lang="es-ES" dirty="0"/>
              <a:t>Primer </a:t>
            </a:r>
            <a:r>
              <a:rPr lang="es-ES" dirty="0" err="1"/>
              <a:t>nivell</a:t>
            </a:r>
            <a:endParaRPr lang="es-ES" dirty="0"/>
          </a:p>
          <a:p>
            <a:pPr lvl="1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2229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umeroDePagina">
            <a:extLst>
              <a:ext uri="{FF2B5EF4-FFF2-40B4-BE49-F238E27FC236}">
                <a16:creationId xmlns:a16="http://schemas.microsoft.com/office/drawing/2014/main" id="{8EA2B07B-EBD1-C5D8-6371-B0DE1F8442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88425" y="4894009"/>
            <a:ext cx="576063" cy="20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750" b="0" smtClean="0">
                <a:solidFill>
                  <a:srgbClr val="898989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750" b="0" dirty="0">
              <a:solidFill>
                <a:srgbClr val="898989"/>
              </a:solidFill>
            </a:endParaRPr>
          </a:p>
        </p:txBody>
      </p:sp>
      <p:sp>
        <p:nvSpPr>
          <p:cNvPr id="9" name="Titol">
            <a:extLst>
              <a:ext uri="{FF2B5EF4-FFF2-40B4-BE49-F238E27FC236}">
                <a16:creationId xmlns:a16="http://schemas.microsoft.com/office/drawing/2014/main" id="{7379878A-275C-7743-8CFA-67C2C6AD3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560" y="951310"/>
            <a:ext cx="7920880" cy="269157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s-ES" sz="27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secció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526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8F041B-7198-A444-AB23-9351BB0C0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068" y="254000"/>
            <a:ext cx="7611532" cy="87762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ca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F15FE-E0E0-9143-AA0D-26CE0F072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3067" y="1244599"/>
            <a:ext cx="7611533" cy="353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36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47" r:id="rId7"/>
    <p:sldLayoutId id="2147483749" r:id="rId8"/>
    <p:sldLayoutId id="2147483750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001789"/>
          </a:solidFill>
          <a:latin typeface="Georgia" panose="02040502050405020303" pitchFamily="18" charset="0"/>
          <a:ea typeface="Lato" panose="020F0502020204030203" pitchFamily="34" charset="0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600"/>
        </a:spcBef>
        <a:buClr>
          <a:srgbClr val="001789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600"/>
        </a:spcBef>
        <a:buClr>
          <a:srgbClr val="001789"/>
        </a:buClr>
        <a:buSzPct val="100000"/>
        <a:buFont typeface="Courier New" panose="02070309020205020404" pitchFamily="49" charset="0"/>
        <a:buChar char="o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Clr>
          <a:srgbClr val="001789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600"/>
        </a:spcBef>
        <a:buClr>
          <a:srgbClr val="001789"/>
        </a:buClr>
        <a:buSzPct val="100000"/>
        <a:buFont typeface="Courier New" panose="02070309020205020404" pitchFamily="49" charset="0"/>
        <a:buChar char="o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600"/>
        </a:spcBef>
        <a:buClr>
          <a:srgbClr val="001789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s://ictlogy.net/bibliography/reports/projects.php?idp=5368" TargetMode="External"/><Relationship Id="rId3" Type="http://schemas.openxmlformats.org/officeDocument/2006/relationships/hyperlink" Target="https://ictlogy.net/bibliography/reports/projects.php?idp=5382" TargetMode="External"/><Relationship Id="rId7" Type="http://schemas.openxmlformats.org/officeDocument/2006/relationships/hyperlink" Target="https://ictlogy.net/bibliography/reports/projects.php?idp=5390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tlogy.net/bibliography/reports/projects.php?idp=5389" TargetMode="External"/><Relationship Id="rId5" Type="http://schemas.openxmlformats.org/officeDocument/2006/relationships/hyperlink" Target="https://ictlogy.net/bibliography/reports/projects.php?idp=5219" TargetMode="External"/><Relationship Id="rId4" Type="http://schemas.openxmlformats.org/officeDocument/2006/relationships/hyperlink" Target="https://ictlogy.net/bibliography/reports/projects.php?idp=5104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4415" TargetMode="External"/><Relationship Id="rId7" Type="http://schemas.openxmlformats.org/officeDocument/2006/relationships/hyperlink" Target="https://ictlogy.net/bibliography/reports/projects.php?idp=4114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talunya2020.gencat.cat/web/.content/00_catalunya2020/Documents/estrategies/fitxers/guia-enfocament-sistemic.pdf" TargetMode="External"/><Relationship Id="rId5" Type="http://schemas.openxmlformats.org/officeDocument/2006/relationships/hyperlink" Target="https://ictlogy.net/bibliography/reports/projects.php?idp=3412" TargetMode="External"/><Relationship Id="rId4" Type="http://schemas.openxmlformats.org/officeDocument/2006/relationships/hyperlink" Target="https://ictlogy.net/bibliography/reports/projects.php?idp=425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3636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tlogy.net/bibliography/reports/projects.php?idp=4256" TargetMode="External"/><Relationship Id="rId5" Type="http://schemas.openxmlformats.org/officeDocument/2006/relationships/hyperlink" Target="http://economia.gencat.cat/web/.content/70_economia_catalana/arxius/publicacions_periodiques/nota_d_economia/ne-105/NE-105-c14.pdf" TargetMode="External"/><Relationship Id="rId4" Type="http://schemas.openxmlformats.org/officeDocument/2006/relationships/hyperlink" Target="https://ictlogy.net/bibliography/reports/projects.php?idp=3772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tiff"/><Relationship Id="rId4" Type="http://schemas.openxmlformats.org/officeDocument/2006/relationships/image" Target="../media/image38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D51A-6048-FB42-A081-C27085685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6681" y="326402"/>
            <a:ext cx="4982982" cy="2585323"/>
          </a:xfrm>
        </p:spPr>
        <p:txBody>
          <a:bodyPr/>
          <a:lstStyle/>
          <a:p>
            <a:r>
              <a:rPr lang="ca-ES" dirty="0"/>
              <a:t>La participació ciutadana:</a:t>
            </a:r>
            <a:br>
              <a:rPr lang="ca-ES" dirty="0"/>
            </a:br>
            <a:r>
              <a:rPr lang="ca-ES" dirty="0"/>
              <a:t>on som i </a:t>
            </a:r>
            <a:br>
              <a:rPr lang="ca-ES" dirty="0"/>
            </a:br>
            <a:r>
              <a:rPr lang="ca-ES" dirty="0"/>
              <a:t>cap on anem?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C952D46-F7C4-3647-B6A6-40516D917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6681" y="4150955"/>
            <a:ext cx="5053263" cy="539427"/>
          </a:xfrm>
          <a:solidFill>
            <a:srgbClr val="D47C68">
              <a:alpha val="74510"/>
            </a:srgbClr>
          </a:solidFill>
        </p:spPr>
        <p:txBody>
          <a:bodyPr vert="horz" wrap="none" lIns="91440" tIns="45720" rIns="91440" bIns="45720" rtlCol="0" anchor="ctr" anchorCtr="0">
            <a:normAutofit fontScale="85000" lnSpcReduction="20000"/>
          </a:bodyPr>
          <a:lstStyle/>
          <a:p>
            <a:r>
              <a:rPr lang="es-ES" dirty="0"/>
              <a:t>Diploma </a:t>
            </a:r>
            <a:r>
              <a:rPr lang="es-ES" dirty="0" err="1"/>
              <a:t>d’especialització</a:t>
            </a:r>
            <a:r>
              <a:rPr lang="es-ES" dirty="0"/>
              <a:t> (</a:t>
            </a:r>
            <a:r>
              <a:rPr lang="es-ES" dirty="0" err="1"/>
              <a:t>Postgrau</a:t>
            </a:r>
            <a:r>
              <a:rPr lang="es-ES" dirty="0"/>
              <a:t>) en</a:t>
            </a:r>
          </a:p>
          <a:p>
            <a:r>
              <a:rPr lang="es-ES" dirty="0" err="1"/>
              <a:t>Administració</a:t>
            </a:r>
            <a:r>
              <a:rPr lang="es-ES" dirty="0"/>
              <a:t> </a:t>
            </a:r>
            <a:r>
              <a:rPr lang="es-ES" dirty="0" err="1"/>
              <a:t>Electrònica</a:t>
            </a:r>
            <a:r>
              <a:rPr lang="es-ES" dirty="0"/>
              <a:t> i </a:t>
            </a:r>
            <a:r>
              <a:rPr lang="es-ES" dirty="0" err="1"/>
              <a:t>Govern</a:t>
            </a:r>
            <a:r>
              <a:rPr lang="es-ES" dirty="0"/>
              <a:t> </a:t>
            </a:r>
            <a:r>
              <a:rPr lang="es-ES" dirty="0" err="1"/>
              <a:t>Obert</a:t>
            </a:r>
            <a:r>
              <a:rPr lang="es-ES" dirty="0"/>
              <a:t> al </a:t>
            </a:r>
            <a:r>
              <a:rPr lang="es-ES" dirty="0" err="1"/>
              <a:t>Món</a:t>
            </a:r>
            <a:r>
              <a:rPr lang="es-ES" dirty="0"/>
              <a:t> Local</a:t>
            </a:r>
            <a:endParaRPr lang="en-E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B5CC828-368F-4C3F-90A3-DE353F38BDC7}"/>
              </a:ext>
            </a:extLst>
          </p:cNvPr>
          <p:cNvSpPr txBox="1">
            <a:spLocks/>
          </p:cNvSpPr>
          <p:nvPr/>
        </p:nvSpPr>
        <p:spPr>
          <a:xfrm>
            <a:off x="2116681" y="2931948"/>
            <a:ext cx="5053263" cy="539427"/>
          </a:xfrm>
          <a:prstGeom prst="rect">
            <a:avLst/>
          </a:prstGeom>
          <a:solidFill>
            <a:srgbClr val="D47C68">
              <a:alpha val="74510"/>
            </a:srgb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/>
              <a:t>Ecosistemes</a:t>
            </a:r>
            <a:r>
              <a:rPr lang="es-ES" dirty="0"/>
              <a:t> per </a:t>
            </a:r>
            <a:r>
              <a:rPr lang="es-ES" dirty="0" err="1"/>
              <a:t>l’interès</a:t>
            </a:r>
            <a:r>
              <a:rPr lang="es-ES" dirty="0"/>
              <a:t> general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8FB3F8F-164D-4094-A7C8-A9842DCC411F}"/>
              </a:ext>
            </a:extLst>
          </p:cNvPr>
          <p:cNvSpPr txBox="1">
            <a:spLocks/>
          </p:cNvSpPr>
          <p:nvPr/>
        </p:nvSpPr>
        <p:spPr>
          <a:xfrm>
            <a:off x="2116681" y="3521021"/>
            <a:ext cx="5053263" cy="460094"/>
          </a:xfrm>
          <a:prstGeom prst="rect">
            <a:avLst/>
          </a:prstGeom>
          <a:solidFill>
            <a:srgbClr val="D47C68">
              <a:alpha val="74510"/>
            </a:srgb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indent="0" algn="ctr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defRPr>
            </a:lvl2pPr>
            <a:lvl3pPr indent="0" algn="ctr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defRPr>
            </a:lvl3pPr>
            <a:lvl4pPr indent="0" algn="ctr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defRPr>
            </a:lvl4pPr>
            <a:lvl5pPr indent="0" algn="ctr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defRPr>
            </a:lvl5pPr>
            <a:lvl6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r>
              <a:rPr lang="es-ES" dirty="0"/>
              <a:t>I</a:t>
            </a:r>
            <a:r>
              <a:rPr lang="ca-ES" dirty="0" err="1"/>
              <a:t>smael</a:t>
            </a:r>
            <a:r>
              <a:rPr lang="ca-ES" dirty="0"/>
              <a:t> Peña-López</a:t>
            </a:r>
          </a:p>
        </p:txBody>
      </p:sp>
    </p:spTree>
    <p:extLst>
      <p:ext uri="{BB962C8B-B14F-4D97-AF65-F5344CB8AC3E}">
        <p14:creationId xmlns:p14="http://schemas.microsoft.com/office/powerpoint/2010/main" val="935894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8BA818B-E9D5-BC58-7F45-8C668657C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14F5E95-E290-FCDD-CD9D-76F0B5EFC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068" y="253999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/>
              <a:t>De la funció pública al servei públic</a:t>
            </a:r>
            <a:endParaRPr lang="ca-ES" dirty="0"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AAB5CF67-8AE3-DB0B-0E60-1303A4779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377530"/>
              </p:ext>
            </p:extLst>
          </p:nvPr>
        </p:nvGraphicFramePr>
        <p:xfrm>
          <a:off x="935038" y="771525"/>
          <a:ext cx="6371247" cy="4416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1229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2390009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2390009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23170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funció pública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servei i política pública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1333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Objecte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procediment administratiu</a:t>
                      </a:r>
                      <a:endParaRPr lang="ca-ES" sz="14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Servei i política pública, </a:t>
                      </a:r>
                      <a:r>
                        <a:rPr lang="ca-ES" sz="11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impacte</a:t>
                      </a:r>
                      <a:endParaRPr lang="ca-ES" sz="14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33275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del treballador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procediment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Dissenyar i implantar un servei o política pública</a:t>
                      </a:r>
                      <a:endParaRPr lang="ca-ES" sz="14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coneixement de la norma</a:t>
                      </a:r>
                      <a:endParaRPr lang="ca-ES" sz="14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les competències i habilitats del treballador per a l’acompliment de les funcions que haurà de desenvolupar</a:t>
                      </a:r>
                      <a:endParaRPr lang="ca-ES" sz="14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Actualitzar els coneixements del  treballador quan canvia el procediment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</a:t>
                      </a:r>
                      <a:r>
                        <a:rPr lang="ca-ES" sz="11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desenvolupament</a:t>
                      </a: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 del treballador perquè adquireixi noves competències i habilitats per millorar el seu acompliment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50" dirty="0" err="1">
                          <a:effectLst/>
                          <a:latin typeface="Arial" panose="020B060402020202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R+D+i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Sobretot externalitzada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 propi,</a:t>
                      </a:r>
                      <a:r>
                        <a:rPr lang="ca-ES" sz="1100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 comunitats de pràctica i aprenentatge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143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Jeràrquica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Per </a:t>
                      </a:r>
                      <a:r>
                        <a:rPr lang="ca-ES" sz="11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projectes</a:t>
                      </a:r>
                      <a:endParaRPr lang="ca-ES" sz="14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143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Funcionament lògic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</a:t>
                      </a:r>
                      <a:endParaRPr lang="ca-ES" sz="14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Interoperabilitat i ciència de dades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3547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 entre unitats i administracions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Competencials</a:t>
                      </a:r>
                      <a:endParaRPr lang="ca-ES" sz="14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col·laboració i </a:t>
                      </a:r>
                      <a:r>
                        <a:rPr lang="ca-ES" sz="11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complementarietat</a:t>
                      </a:r>
                      <a:endParaRPr lang="ca-ES" sz="14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6650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vertical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l’antiguitat i la formació generalista. </a:t>
                      </a: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Sovint va acompanyada de mobilitat horitzontal.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capacitat. Requereix adquirir competències específiques. Generalment es progressa dins el mateix àmbit funcional.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3572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horitzontal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Fàcil i relativament ràpida: el procediment és genèric.</a:t>
                      </a:r>
                      <a:endParaRPr lang="ca-ES" sz="14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i lenta: requereix adquirir competències específiques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991296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5155C1C-E1EF-8D65-9562-E40E6F5E4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D9AB0B9-87B9-204F-1B26-BD20FF4B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1775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/>
              <a:t>Governar sistemes</a:t>
            </a:r>
            <a:endParaRPr lang="ca-ES" dirty="0"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D241FBDA-7A6A-D2E4-57A4-C378B490B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393640"/>
              </p:ext>
            </p:extLst>
          </p:nvPr>
        </p:nvGraphicFramePr>
        <p:xfrm>
          <a:off x="1391265" y="917908"/>
          <a:ext cx="3882813" cy="3852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0555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232225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</a:tblGrid>
              <a:tr h="2368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</a:t>
                      </a:r>
                      <a:endParaRPr lang="es-ES" sz="12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000" marR="54000" marT="27000" marB="27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12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000" marR="54000" marT="27000" marB="27000"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Governança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Estàtica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Avui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Jerarquia, dins/fora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Unitat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Professionals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Coneixement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 formal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Processos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Tancat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en la gestió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Pressupost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democràtica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Execució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561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8549180-3323-D30E-F3CD-CD340A808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2DE6BBE-1A73-D9C0-477B-88DF6AD4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24238"/>
            <a:ext cx="828717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sz="3000" dirty="0"/>
              <a:t>Governar sistemes, Governança d’ecosistemes</a:t>
            </a:r>
            <a:endParaRPr lang="ca-ES" sz="3000" dirty="0"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A9A10E63-275D-F07D-92DE-D4B5C45DD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155266"/>
              </p:ext>
            </p:extLst>
          </p:nvPr>
        </p:nvGraphicFramePr>
        <p:xfrm>
          <a:off x="1391265" y="917908"/>
          <a:ext cx="6313271" cy="3852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0555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232225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2430458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2368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</a:t>
                      </a:r>
                      <a:endParaRPr lang="es-ES" sz="12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000" marR="54000" marT="27000" marB="27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12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000" marR="54000" marT="27000" marB="27000"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Ecosistema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Governança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Estàtica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Avui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Dinàmica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Horitzontal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Demà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Jerarquia, dins/fora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Unitat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Professionals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Xarxa, connectat/desconnectat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Instància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Ciutadans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Coneixement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 formal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Planificació, competència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Desenvolupament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 informal, </a:t>
                      </a:r>
                      <a:r>
                        <a:rPr lang="ca-ES" sz="12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time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Processos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Tancat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Dada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Interoperabilitat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Obert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en la gestió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Pressupost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Concurrència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Objectius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Projectes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democràtica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Execució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Missió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Plataforma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Impacte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835213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00B999A-3215-C99C-16AA-965AF7201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134C631-D064-9FF9-4AC4-DBF1B4043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7882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/>
              <a:t>Nova Governança pública a la pràctica (i)</a:t>
            </a:r>
            <a:endParaRPr lang="ca-ES" dirty="0">
              <a:sym typeface="Symbol" panose="05050102010706020507" pitchFamily="18" charset="2"/>
            </a:endParaRPr>
          </a:p>
        </p:txBody>
      </p:sp>
      <p:grpSp>
        <p:nvGrpSpPr>
          <p:cNvPr id="8249" name="Grupo 8248">
            <a:extLst>
              <a:ext uri="{FF2B5EF4-FFF2-40B4-BE49-F238E27FC236}">
                <a16:creationId xmlns:a16="http://schemas.microsoft.com/office/drawing/2014/main" id="{1F66FD7D-36E3-2996-DFA8-44B46D32C156}"/>
              </a:ext>
            </a:extLst>
          </p:cNvPr>
          <p:cNvGrpSpPr/>
          <p:nvPr/>
        </p:nvGrpSpPr>
        <p:grpSpPr>
          <a:xfrm>
            <a:off x="1514177" y="727459"/>
            <a:ext cx="6115646" cy="4282550"/>
            <a:chOff x="1659611" y="1268413"/>
            <a:chExt cx="5914077" cy="3939701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03EB3A60-0AC1-EF3E-2B5C-1D494597880F}"/>
                </a:ext>
              </a:extLst>
            </p:cNvPr>
            <p:cNvGrpSpPr/>
            <p:nvPr/>
          </p:nvGrpSpPr>
          <p:grpSpPr>
            <a:xfrm>
              <a:off x="1659611" y="2292850"/>
              <a:ext cx="5914077" cy="1504945"/>
              <a:chOff x="472440" y="1495708"/>
              <a:chExt cx="5914077" cy="1504945"/>
            </a:xfrm>
          </p:grpSpPr>
          <p:sp>
            <p:nvSpPr>
              <p:cNvPr id="8247" name="Estrella: 5 puntas 183">
                <a:extLst>
                  <a:ext uri="{FF2B5EF4-FFF2-40B4-BE49-F238E27FC236}">
                    <a16:creationId xmlns:a16="http://schemas.microsoft.com/office/drawing/2014/main" id="{3428A983-62D9-BD53-F88C-3FC1863229C0}"/>
                  </a:ext>
                </a:extLst>
              </p:cNvPr>
              <p:cNvSpPr/>
              <p:nvPr/>
            </p:nvSpPr>
            <p:spPr>
              <a:xfrm>
                <a:off x="474454" y="1495708"/>
                <a:ext cx="5912063" cy="1504945"/>
              </a:xfrm>
              <a:custGeom>
                <a:avLst/>
                <a:gdLst>
                  <a:gd name="connsiteX0" fmla="*/ 1 w 1282700"/>
                  <a:gd name="connsiteY0" fmla="*/ 556041 h 1455737"/>
                  <a:gd name="connsiteX1" fmla="*/ 489951 w 1282700"/>
                  <a:gd name="connsiteY1" fmla="*/ 556045 h 1455737"/>
                  <a:gd name="connsiteX2" fmla="*/ 641350 w 1282700"/>
                  <a:gd name="connsiteY2" fmla="*/ 0 h 1455737"/>
                  <a:gd name="connsiteX3" fmla="*/ 792749 w 1282700"/>
                  <a:gd name="connsiteY3" fmla="*/ 556045 h 1455737"/>
                  <a:gd name="connsiteX4" fmla="*/ 1282699 w 1282700"/>
                  <a:gd name="connsiteY4" fmla="*/ 556041 h 1455737"/>
                  <a:gd name="connsiteX5" fmla="*/ 886320 w 1282700"/>
                  <a:gd name="connsiteY5" fmla="*/ 899691 h 1455737"/>
                  <a:gd name="connsiteX6" fmla="*/ 1037725 w 1282700"/>
                  <a:gd name="connsiteY6" fmla="*/ 1455733 h 1455737"/>
                  <a:gd name="connsiteX7" fmla="*/ 641350 w 1282700"/>
                  <a:gd name="connsiteY7" fmla="*/ 1112076 h 1455737"/>
                  <a:gd name="connsiteX8" fmla="*/ 244975 w 1282700"/>
                  <a:gd name="connsiteY8" fmla="*/ 1455733 h 1455737"/>
                  <a:gd name="connsiteX9" fmla="*/ 396380 w 1282700"/>
                  <a:gd name="connsiteY9" fmla="*/ 899691 h 1455737"/>
                  <a:gd name="connsiteX10" fmla="*/ 1 w 1282700"/>
                  <a:gd name="connsiteY10" fmla="*/ 556041 h 1455737"/>
                  <a:gd name="connsiteX0" fmla="*/ 0 w 1282698"/>
                  <a:gd name="connsiteY0" fmla="*/ 556041 h 1455733"/>
                  <a:gd name="connsiteX1" fmla="*/ 489950 w 1282698"/>
                  <a:gd name="connsiteY1" fmla="*/ 556045 h 1455733"/>
                  <a:gd name="connsiteX2" fmla="*/ 641349 w 1282698"/>
                  <a:gd name="connsiteY2" fmla="*/ 0 h 1455733"/>
                  <a:gd name="connsiteX3" fmla="*/ 792748 w 1282698"/>
                  <a:gd name="connsiteY3" fmla="*/ 556045 h 1455733"/>
                  <a:gd name="connsiteX4" fmla="*/ 1282698 w 1282698"/>
                  <a:gd name="connsiteY4" fmla="*/ 556041 h 1455733"/>
                  <a:gd name="connsiteX5" fmla="*/ 1178419 w 1282698"/>
                  <a:gd name="connsiteY5" fmla="*/ 988591 h 1455733"/>
                  <a:gd name="connsiteX6" fmla="*/ 1037724 w 1282698"/>
                  <a:gd name="connsiteY6" fmla="*/ 1455733 h 1455733"/>
                  <a:gd name="connsiteX7" fmla="*/ 641349 w 1282698"/>
                  <a:gd name="connsiteY7" fmla="*/ 1112076 h 1455733"/>
                  <a:gd name="connsiteX8" fmla="*/ 244974 w 1282698"/>
                  <a:gd name="connsiteY8" fmla="*/ 1455733 h 1455733"/>
                  <a:gd name="connsiteX9" fmla="*/ 396379 w 1282698"/>
                  <a:gd name="connsiteY9" fmla="*/ 899691 h 1455733"/>
                  <a:gd name="connsiteX10" fmla="*/ 0 w 1282698"/>
                  <a:gd name="connsiteY10" fmla="*/ 556041 h 1455733"/>
                  <a:gd name="connsiteX0" fmla="*/ 0 w 1282698"/>
                  <a:gd name="connsiteY0" fmla="*/ 571496 h 1471188"/>
                  <a:gd name="connsiteX1" fmla="*/ 8267 w 1282698"/>
                  <a:gd name="connsiteY1" fmla="*/ 0 h 1471188"/>
                  <a:gd name="connsiteX2" fmla="*/ 641349 w 1282698"/>
                  <a:gd name="connsiteY2" fmla="*/ 15455 h 1471188"/>
                  <a:gd name="connsiteX3" fmla="*/ 792748 w 1282698"/>
                  <a:gd name="connsiteY3" fmla="*/ 571500 h 1471188"/>
                  <a:gd name="connsiteX4" fmla="*/ 1282698 w 1282698"/>
                  <a:gd name="connsiteY4" fmla="*/ 571496 h 1471188"/>
                  <a:gd name="connsiteX5" fmla="*/ 1178419 w 1282698"/>
                  <a:gd name="connsiteY5" fmla="*/ 1004046 h 1471188"/>
                  <a:gd name="connsiteX6" fmla="*/ 1037724 w 1282698"/>
                  <a:gd name="connsiteY6" fmla="*/ 1471188 h 1471188"/>
                  <a:gd name="connsiteX7" fmla="*/ 641349 w 1282698"/>
                  <a:gd name="connsiteY7" fmla="*/ 1127531 h 1471188"/>
                  <a:gd name="connsiteX8" fmla="*/ 244974 w 1282698"/>
                  <a:gd name="connsiteY8" fmla="*/ 1471188 h 1471188"/>
                  <a:gd name="connsiteX9" fmla="*/ 396379 w 1282698"/>
                  <a:gd name="connsiteY9" fmla="*/ 915146 h 1471188"/>
                  <a:gd name="connsiteX10" fmla="*/ 0 w 1282698"/>
                  <a:gd name="connsiteY10" fmla="*/ 571496 h 1471188"/>
                  <a:gd name="connsiteX0" fmla="*/ 0 w 1282698"/>
                  <a:gd name="connsiteY0" fmla="*/ 571496 h 1471188"/>
                  <a:gd name="connsiteX1" fmla="*/ 8267 w 1282698"/>
                  <a:gd name="connsiteY1" fmla="*/ 0 h 1471188"/>
                  <a:gd name="connsiteX2" fmla="*/ 641349 w 1282698"/>
                  <a:gd name="connsiteY2" fmla="*/ 15455 h 1471188"/>
                  <a:gd name="connsiteX3" fmla="*/ 792748 w 1282698"/>
                  <a:gd name="connsiteY3" fmla="*/ 571500 h 1471188"/>
                  <a:gd name="connsiteX4" fmla="*/ 1282698 w 1282698"/>
                  <a:gd name="connsiteY4" fmla="*/ 571496 h 1471188"/>
                  <a:gd name="connsiteX5" fmla="*/ 1178419 w 1282698"/>
                  <a:gd name="connsiteY5" fmla="*/ 1004046 h 1471188"/>
                  <a:gd name="connsiteX6" fmla="*/ 1037724 w 1282698"/>
                  <a:gd name="connsiteY6" fmla="*/ 1471188 h 1471188"/>
                  <a:gd name="connsiteX7" fmla="*/ 641349 w 1282698"/>
                  <a:gd name="connsiteY7" fmla="*/ 1127531 h 1471188"/>
                  <a:gd name="connsiteX8" fmla="*/ 244974 w 1282698"/>
                  <a:gd name="connsiteY8" fmla="*/ 1471188 h 1471188"/>
                  <a:gd name="connsiteX9" fmla="*/ 396379 w 1282698"/>
                  <a:gd name="connsiteY9" fmla="*/ 915146 h 1471188"/>
                  <a:gd name="connsiteX10" fmla="*/ 0 w 1282698"/>
                  <a:gd name="connsiteY10" fmla="*/ 571496 h 1471188"/>
                  <a:gd name="connsiteX0" fmla="*/ 0 w 2462886"/>
                  <a:gd name="connsiteY0" fmla="*/ 571496 h 1471188"/>
                  <a:gd name="connsiteX1" fmla="*/ 8267 w 2462886"/>
                  <a:gd name="connsiteY1" fmla="*/ 0 h 1471188"/>
                  <a:gd name="connsiteX2" fmla="*/ 2462886 w 2462886"/>
                  <a:gd name="connsiteY2" fmla="*/ 15455 h 1471188"/>
                  <a:gd name="connsiteX3" fmla="*/ 792748 w 2462886"/>
                  <a:gd name="connsiteY3" fmla="*/ 571500 h 1471188"/>
                  <a:gd name="connsiteX4" fmla="*/ 1282698 w 2462886"/>
                  <a:gd name="connsiteY4" fmla="*/ 571496 h 1471188"/>
                  <a:gd name="connsiteX5" fmla="*/ 1178419 w 2462886"/>
                  <a:gd name="connsiteY5" fmla="*/ 1004046 h 1471188"/>
                  <a:gd name="connsiteX6" fmla="*/ 1037724 w 2462886"/>
                  <a:gd name="connsiteY6" fmla="*/ 1471188 h 1471188"/>
                  <a:gd name="connsiteX7" fmla="*/ 641349 w 2462886"/>
                  <a:gd name="connsiteY7" fmla="*/ 1127531 h 1471188"/>
                  <a:gd name="connsiteX8" fmla="*/ 244974 w 2462886"/>
                  <a:gd name="connsiteY8" fmla="*/ 1471188 h 1471188"/>
                  <a:gd name="connsiteX9" fmla="*/ 396379 w 2462886"/>
                  <a:gd name="connsiteY9" fmla="*/ 915146 h 1471188"/>
                  <a:gd name="connsiteX10" fmla="*/ 0 w 2462886"/>
                  <a:gd name="connsiteY10" fmla="*/ 571496 h 1471188"/>
                  <a:gd name="connsiteX0" fmla="*/ 0 w 2451757"/>
                  <a:gd name="connsiteY0" fmla="*/ 594141 h 1493833"/>
                  <a:gd name="connsiteX1" fmla="*/ 8267 w 2451757"/>
                  <a:gd name="connsiteY1" fmla="*/ 22645 h 1493833"/>
                  <a:gd name="connsiteX2" fmla="*/ 2451757 w 2451757"/>
                  <a:gd name="connsiteY2" fmla="*/ 0 h 1493833"/>
                  <a:gd name="connsiteX3" fmla="*/ 792748 w 2451757"/>
                  <a:gd name="connsiteY3" fmla="*/ 594145 h 1493833"/>
                  <a:gd name="connsiteX4" fmla="*/ 1282698 w 2451757"/>
                  <a:gd name="connsiteY4" fmla="*/ 594141 h 1493833"/>
                  <a:gd name="connsiteX5" fmla="*/ 1178419 w 2451757"/>
                  <a:gd name="connsiteY5" fmla="*/ 1026691 h 1493833"/>
                  <a:gd name="connsiteX6" fmla="*/ 1037724 w 2451757"/>
                  <a:gd name="connsiteY6" fmla="*/ 1493833 h 1493833"/>
                  <a:gd name="connsiteX7" fmla="*/ 641349 w 2451757"/>
                  <a:gd name="connsiteY7" fmla="*/ 1150176 h 1493833"/>
                  <a:gd name="connsiteX8" fmla="*/ 244974 w 2451757"/>
                  <a:gd name="connsiteY8" fmla="*/ 1493833 h 1493833"/>
                  <a:gd name="connsiteX9" fmla="*/ 396379 w 2451757"/>
                  <a:gd name="connsiteY9" fmla="*/ 937791 h 1493833"/>
                  <a:gd name="connsiteX10" fmla="*/ 0 w 2451757"/>
                  <a:gd name="connsiteY10" fmla="*/ 594141 h 1493833"/>
                  <a:gd name="connsiteX0" fmla="*/ 0 w 2451757"/>
                  <a:gd name="connsiteY0" fmla="*/ 594141 h 1493833"/>
                  <a:gd name="connsiteX1" fmla="*/ 8267 w 2451757"/>
                  <a:gd name="connsiteY1" fmla="*/ 22645 h 1493833"/>
                  <a:gd name="connsiteX2" fmla="*/ 2451757 w 2451757"/>
                  <a:gd name="connsiteY2" fmla="*/ 0 h 1493833"/>
                  <a:gd name="connsiteX3" fmla="*/ 2448120 w 2451757"/>
                  <a:gd name="connsiteY3" fmla="*/ 994195 h 1493833"/>
                  <a:gd name="connsiteX4" fmla="*/ 1282698 w 2451757"/>
                  <a:gd name="connsiteY4" fmla="*/ 594141 h 1493833"/>
                  <a:gd name="connsiteX5" fmla="*/ 1178419 w 2451757"/>
                  <a:gd name="connsiteY5" fmla="*/ 1026691 h 1493833"/>
                  <a:gd name="connsiteX6" fmla="*/ 1037724 w 2451757"/>
                  <a:gd name="connsiteY6" fmla="*/ 1493833 h 1493833"/>
                  <a:gd name="connsiteX7" fmla="*/ 641349 w 2451757"/>
                  <a:gd name="connsiteY7" fmla="*/ 1150176 h 1493833"/>
                  <a:gd name="connsiteX8" fmla="*/ 244974 w 2451757"/>
                  <a:gd name="connsiteY8" fmla="*/ 1493833 h 1493833"/>
                  <a:gd name="connsiteX9" fmla="*/ 396379 w 2451757"/>
                  <a:gd name="connsiteY9" fmla="*/ 937791 h 1493833"/>
                  <a:gd name="connsiteX10" fmla="*/ 0 w 2451757"/>
                  <a:gd name="connsiteY10" fmla="*/ 594141 h 1493833"/>
                  <a:gd name="connsiteX0" fmla="*/ 0 w 2451757"/>
                  <a:gd name="connsiteY0" fmla="*/ 594141 h 1493833"/>
                  <a:gd name="connsiteX1" fmla="*/ 8267 w 2451757"/>
                  <a:gd name="connsiteY1" fmla="*/ 22645 h 1493833"/>
                  <a:gd name="connsiteX2" fmla="*/ 2451757 w 2451757"/>
                  <a:gd name="connsiteY2" fmla="*/ 0 h 1493833"/>
                  <a:gd name="connsiteX3" fmla="*/ 2448120 w 2451757"/>
                  <a:gd name="connsiteY3" fmla="*/ 994195 h 1493833"/>
                  <a:gd name="connsiteX4" fmla="*/ 1563694 w 2451757"/>
                  <a:gd name="connsiteY4" fmla="*/ 1006891 h 1493833"/>
                  <a:gd name="connsiteX5" fmla="*/ 1178419 w 2451757"/>
                  <a:gd name="connsiteY5" fmla="*/ 1026691 h 1493833"/>
                  <a:gd name="connsiteX6" fmla="*/ 1037724 w 2451757"/>
                  <a:gd name="connsiteY6" fmla="*/ 1493833 h 1493833"/>
                  <a:gd name="connsiteX7" fmla="*/ 641349 w 2451757"/>
                  <a:gd name="connsiteY7" fmla="*/ 1150176 h 1493833"/>
                  <a:gd name="connsiteX8" fmla="*/ 244974 w 2451757"/>
                  <a:gd name="connsiteY8" fmla="*/ 1493833 h 1493833"/>
                  <a:gd name="connsiteX9" fmla="*/ 396379 w 2451757"/>
                  <a:gd name="connsiteY9" fmla="*/ 937791 h 1493833"/>
                  <a:gd name="connsiteX10" fmla="*/ 0 w 2451757"/>
                  <a:gd name="connsiteY10" fmla="*/ 594141 h 1493833"/>
                  <a:gd name="connsiteX0" fmla="*/ 0 w 2451757"/>
                  <a:gd name="connsiteY0" fmla="*/ 594141 h 1591841"/>
                  <a:gd name="connsiteX1" fmla="*/ 8267 w 2451757"/>
                  <a:gd name="connsiteY1" fmla="*/ 22645 h 1591841"/>
                  <a:gd name="connsiteX2" fmla="*/ 2451757 w 2451757"/>
                  <a:gd name="connsiteY2" fmla="*/ 0 h 1591841"/>
                  <a:gd name="connsiteX3" fmla="*/ 2448120 w 2451757"/>
                  <a:gd name="connsiteY3" fmla="*/ 994195 h 1591841"/>
                  <a:gd name="connsiteX4" fmla="*/ 1563694 w 2451757"/>
                  <a:gd name="connsiteY4" fmla="*/ 1006891 h 1591841"/>
                  <a:gd name="connsiteX5" fmla="*/ 1562354 w 2451757"/>
                  <a:gd name="connsiteY5" fmla="*/ 1591841 h 1591841"/>
                  <a:gd name="connsiteX6" fmla="*/ 1037724 w 2451757"/>
                  <a:gd name="connsiteY6" fmla="*/ 1493833 h 1591841"/>
                  <a:gd name="connsiteX7" fmla="*/ 641349 w 2451757"/>
                  <a:gd name="connsiteY7" fmla="*/ 1150176 h 1591841"/>
                  <a:gd name="connsiteX8" fmla="*/ 244974 w 2451757"/>
                  <a:gd name="connsiteY8" fmla="*/ 1493833 h 1591841"/>
                  <a:gd name="connsiteX9" fmla="*/ 396379 w 2451757"/>
                  <a:gd name="connsiteY9" fmla="*/ 937791 h 1591841"/>
                  <a:gd name="connsiteX10" fmla="*/ 0 w 2451757"/>
                  <a:gd name="connsiteY10" fmla="*/ 594141 h 1591841"/>
                  <a:gd name="connsiteX0" fmla="*/ 0 w 2451757"/>
                  <a:gd name="connsiteY0" fmla="*/ 594141 h 1601783"/>
                  <a:gd name="connsiteX1" fmla="*/ 8267 w 2451757"/>
                  <a:gd name="connsiteY1" fmla="*/ 22645 h 1601783"/>
                  <a:gd name="connsiteX2" fmla="*/ 2451757 w 2451757"/>
                  <a:gd name="connsiteY2" fmla="*/ 0 h 1601783"/>
                  <a:gd name="connsiteX3" fmla="*/ 2448120 w 2451757"/>
                  <a:gd name="connsiteY3" fmla="*/ 994195 h 1601783"/>
                  <a:gd name="connsiteX4" fmla="*/ 1563694 w 2451757"/>
                  <a:gd name="connsiteY4" fmla="*/ 1006891 h 1601783"/>
                  <a:gd name="connsiteX5" fmla="*/ 1562354 w 2451757"/>
                  <a:gd name="connsiteY5" fmla="*/ 1591841 h 1601783"/>
                  <a:gd name="connsiteX6" fmla="*/ 901399 w 2451757"/>
                  <a:gd name="connsiteY6" fmla="*/ 1601783 h 1601783"/>
                  <a:gd name="connsiteX7" fmla="*/ 641349 w 2451757"/>
                  <a:gd name="connsiteY7" fmla="*/ 1150176 h 1601783"/>
                  <a:gd name="connsiteX8" fmla="*/ 244974 w 2451757"/>
                  <a:gd name="connsiteY8" fmla="*/ 1493833 h 1601783"/>
                  <a:gd name="connsiteX9" fmla="*/ 396379 w 2451757"/>
                  <a:gd name="connsiteY9" fmla="*/ 937791 h 1601783"/>
                  <a:gd name="connsiteX10" fmla="*/ 0 w 2451757"/>
                  <a:gd name="connsiteY10" fmla="*/ 594141 h 1601783"/>
                  <a:gd name="connsiteX0" fmla="*/ 0 w 2451757"/>
                  <a:gd name="connsiteY0" fmla="*/ 594141 h 1601783"/>
                  <a:gd name="connsiteX1" fmla="*/ 8267 w 2451757"/>
                  <a:gd name="connsiteY1" fmla="*/ 22645 h 1601783"/>
                  <a:gd name="connsiteX2" fmla="*/ 2451757 w 2451757"/>
                  <a:gd name="connsiteY2" fmla="*/ 0 h 1601783"/>
                  <a:gd name="connsiteX3" fmla="*/ 2448120 w 2451757"/>
                  <a:gd name="connsiteY3" fmla="*/ 994195 h 1601783"/>
                  <a:gd name="connsiteX4" fmla="*/ 1563694 w 2451757"/>
                  <a:gd name="connsiteY4" fmla="*/ 1006891 h 1601783"/>
                  <a:gd name="connsiteX5" fmla="*/ 1562354 w 2451757"/>
                  <a:gd name="connsiteY5" fmla="*/ 1591841 h 1601783"/>
                  <a:gd name="connsiteX6" fmla="*/ 901399 w 2451757"/>
                  <a:gd name="connsiteY6" fmla="*/ 1601783 h 1601783"/>
                  <a:gd name="connsiteX7" fmla="*/ 891741 w 2451757"/>
                  <a:gd name="connsiteY7" fmla="*/ 972376 h 1601783"/>
                  <a:gd name="connsiteX8" fmla="*/ 244974 w 2451757"/>
                  <a:gd name="connsiteY8" fmla="*/ 1493833 h 1601783"/>
                  <a:gd name="connsiteX9" fmla="*/ 396379 w 2451757"/>
                  <a:gd name="connsiteY9" fmla="*/ 937791 h 1601783"/>
                  <a:gd name="connsiteX10" fmla="*/ 0 w 2451757"/>
                  <a:gd name="connsiteY10" fmla="*/ 594141 h 1601783"/>
                  <a:gd name="connsiteX0" fmla="*/ 0 w 2451757"/>
                  <a:gd name="connsiteY0" fmla="*/ 594141 h 1601783"/>
                  <a:gd name="connsiteX1" fmla="*/ 8267 w 2451757"/>
                  <a:gd name="connsiteY1" fmla="*/ 22645 h 1601783"/>
                  <a:gd name="connsiteX2" fmla="*/ 2451757 w 2451757"/>
                  <a:gd name="connsiteY2" fmla="*/ 0 h 1601783"/>
                  <a:gd name="connsiteX3" fmla="*/ 2448120 w 2451757"/>
                  <a:gd name="connsiteY3" fmla="*/ 994195 h 1601783"/>
                  <a:gd name="connsiteX4" fmla="*/ 1563694 w 2451757"/>
                  <a:gd name="connsiteY4" fmla="*/ 1006891 h 1601783"/>
                  <a:gd name="connsiteX5" fmla="*/ 1562354 w 2451757"/>
                  <a:gd name="connsiteY5" fmla="*/ 1591841 h 1601783"/>
                  <a:gd name="connsiteX6" fmla="*/ 901399 w 2451757"/>
                  <a:gd name="connsiteY6" fmla="*/ 1601783 h 1601783"/>
                  <a:gd name="connsiteX7" fmla="*/ 891741 w 2451757"/>
                  <a:gd name="connsiteY7" fmla="*/ 972376 h 1601783"/>
                  <a:gd name="connsiteX8" fmla="*/ 244974 w 2451757"/>
                  <a:gd name="connsiteY8" fmla="*/ 1493833 h 1601783"/>
                  <a:gd name="connsiteX9" fmla="*/ 45830 w 2451757"/>
                  <a:gd name="connsiteY9" fmla="*/ 975891 h 1601783"/>
                  <a:gd name="connsiteX10" fmla="*/ 0 w 2451757"/>
                  <a:gd name="connsiteY10" fmla="*/ 594141 h 1601783"/>
                  <a:gd name="connsiteX0" fmla="*/ 0 w 2451757"/>
                  <a:gd name="connsiteY0" fmla="*/ 594141 h 1601783"/>
                  <a:gd name="connsiteX1" fmla="*/ 8267 w 2451757"/>
                  <a:gd name="connsiteY1" fmla="*/ 22645 h 1601783"/>
                  <a:gd name="connsiteX2" fmla="*/ 2451757 w 2451757"/>
                  <a:gd name="connsiteY2" fmla="*/ 0 h 1601783"/>
                  <a:gd name="connsiteX3" fmla="*/ 2448120 w 2451757"/>
                  <a:gd name="connsiteY3" fmla="*/ 994195 h 1601783"/>
                  <a:gd name="connsiteX4" fmla="*/ 1563694 w 2451757"/>
                  <a:gd name="connsiteY4" fmla="*/ 1006891 h 1601783"/>
                  <a:gd name="connsiteX5" fmla="*/ 1562354 w 2451757"/>
                  <a:gd name="connsiteY5" fmla="*/ 1591841 h 1601783"/>
                  <a:gd name="connsiteX6" fmla="*/ 901399 w 2451757"/>
                  <a:gd name="connsiteY6" fmla="*/ 1601783 h 1601783"/>
                  <a:gd name="connsiteX7" fmla="*/ 891741 w 2451757"/>
                  <a:gd name="connsiteY7" fmla="*/ 972376 h 1601783"/>
                  <a:gd name="connsiteX8" fmla="*/ 244974 w 2451757"/>
                  <a:gd name="connsiteY8" fmla="*/ 1493833 h 1601783"/>
                  <a:gd name="connsiteX9" fmla="*/ 0 w 2451757"/>
                  <a:gd name="connsiteY9" fmla="*/ 594141 h 1601783"/>
                  <a:gd name="connsiteX0" fmla="*/ 6086 w 2443932"/>
                  <a:gd name="connsiteY0" fmla="*/ 1000541 h 1601783"/>
                  <a:gd name="connsiteX1" fmla="*/ 442 w 2443932"/>
                  <a:gd name="connsiteY1" fmla="*/ 22645 h 1601783"/>
                  <a:gd name="connsiteX2" fmla="*/ 2443932 w 2443932"/>
                  <a:gd name="connsiteY2" fmla="*/ 0 h 1601783"/>
                  <a:gd name="connsiteX3" fmla="*/ 2440295 w 2443932"/>
                  <a:gd name="connsiteY3" fmla="*/ 994195 h 1601783"/>
                  <a:gd name="connsiteX4" fmla="*/ 1555869 w 2443932"/>
                  <a:gd name="connsiteY4" fmla="*/ 1006891 h 1601783"/>
                  <a:gd name="connsiteX5" fmla="*/ 1554529 w 2443932"/>
                  <a:gd name="connsiteY5" fmla="*/ 1591841 h 1601783"/>
                  <a:gd name="connsiteX6" fmla="*/ 893574 w 2443932"/>
                  <a:gd name="connsiteY6" fmla="*/ 1601783 h 1601783"/>
                  <a:gd name="connsiteX7" fmla="*/ 883916 w 2443932"/>
                  <a:gd name="connsiteY7" fmla="*/ 972376 h 1601783"/>
                  <a:gd name="connsiteX8" fmla="*/ 237149 w 2443932"/>
                  <a:gd name="connsiteY8" fmla="*/ 1493833 h 1601783"/>
                  <a:gd name="connsiteX9" fmla="*/ 6086 w 2443932"/>
                  <a:gd name="connsiteY9" fmla="*/ 1000541 h 1601783"/>
                  <a:gd name="connsiteX0" fmla="*/ 6086 w 2443932"/>
                  <a:gd name="connsiteY0" fmla="*/ 1000541 h 1601783"/>
                  <a:gd name="connsiteX1" fmla="*/ 442 w 2443932"/>
                  <a:gd name="connsiteY1" fmla="*/ 22645 h 1601783"/>
                  <a:gd name="connsiteX2" fmla="*/ 2443932 w 2443932"/>
                  <a:gd name="connsiteY2" fmla="*/ 0 h 1601783"/>
                  <a:gd name="connsiteX3" fmla="*/ 2440295 w 2443932"/>
                  <a:gd name="connsiteY3" fmla="*/ 994195 h 1601783"/>
                  <a:gd name="connsiteX4" fmla="*/ 1555869 w 2443932"/>
                  <a:gd name="connsiteY4" fmla="*/ 1006891 h 1601783"/>
                  <a:gd name="connsiteX5" fmla="*/ 1554529 w 2443932"/>
                  <a:gd name="connsiteY5" fmla="*/ 1591841 h 1601783"/>
                  <a:gd name="connsiteX6" fmla="*/ 893574 w 2443932"/>
                  <a:gd name="connsiteY6" fmla="*/ 1601783 h 1601783"/>
                  <a:gd name="connsiteX7" fmla="*/ 883916 w 2443932"/>
                  <a:gd name="connsiteY7" fmla="*/ 972376 h 1601783"/>
                  <a:gd name="connsiteX8" fmla="*/ 6086 w 2443932"/>
                  <a:gd name="connsiteY8" fmla="*/ 1000541 h 1601783"/>
                  <a:gd name="connsiteX0" fmla="*/ 6086 w 2443932"/>
                  <a:gd name="connsiteY0" fmla="*/ 1000541 h 1601783"/>
                  <a:gd name="connsiteX1" fmla="*/ 442 w 2443932"/>
                  <a:gd name="connsiteY1" fmla="*/ 22645 h 1601783"/>
                  <a:gd name="connsiteX2" fmla="*/ 2443932 w 2443932"/>
                  <a:gd name="connsiteY2" fmla="*/ 0 h 1601783"/>
                  <a:gd name="connsiteX3" fmla="*/ 2440295 w 2443932"/>
                  <a:gd name="connsiteY3" fmla="*/ 994195 h 1601783"/>
                  <a:gd name="connsiteX4" fmla="*/ 1555869 w 2443932"/>
                  <a:gd name="connsiteY4" fmla="*/ 1006891 h 1601783"/>
                  <a:gd name="connsiteX5" fmla="*/ 1554529 w 2443932"/>
                  <a:gd name="connsiteY5" fmla="*/ 1591841 h 1601783"/>
                  <a:gd name="connsiteX6" fmla="*/ 893574 w 2443932"/>
                  <a:gd name="connsiteY6" fmla="*/ 1601783 h 1601783"/>
                  <a:gd name="connsiteX7" fmla="*/ 886698 w 2443932"/>
                  <a:gd name="connsiteY7" fmla="*/ 985076 h 1601783"/>
                  <a:gd name="connsiteX8" fmla="*/ 6086 w 2443932"/>
                  <a:gd name="connsiteY8" fmla="*/ 1000541 h 1601783"/>
                  <a:gd name="connsiteX0" fmla="*/ 0 w 2460103"/>
                  <a:gd name="connsiteY0" fmla="*/ 994191 h 1601783"/>
                  <a:gd name="connsiteX1" fmla="*/ 16613 w 2460103"/>
                  <a:gd name="connsiteY1" fmla="*/ 22645 h 1601783"/>
                  <a:gd name="connsiteX2" fmla="*/ 2460103 w 2460103"/>
                  <a:gd name="connsiteY2" fmla="*/ 0 h 1601783"/>
                  <a:gd name="connsiteX3" fmla="*/ 2456466 w 2460103"/>
                  <a:gd name="connsiteY3" fmla="*/ 994195 h 1601783"/>
                  <a:gd name="connsiteX4" fmla="*/ 1572040 w 2460103"/>
                  <a:gd name="connsiteY4" fmla="*/ 1006891 h 1601783"/>
                  <a:gd name="connsiteX5" fmla="*/ 1570700 w 2460103"/>
                  <a:gd name="connsiteY5" fmla="*/ 1591841 h 1601783"/>
                  <a:gd name="connsiteX6" fmla="*/ 909745 w 2460103"/>
                  <a:gd name="connsiteY6" fmla="*/ 1601783 h 1601783"/>
                  <a:gd name="connsiteX7" fmla="*/ 902869 w 2460103"/>
                  <a:gd name="connsiteY7" fmla="*/ 985076 h 1601783"/>
                  <a:gd name="connsiteX8" fmla="*/ 0 w 2460103"/>
                  <a:gd name="connsiteY8" fmla="*/ 994191 h 1601783"/>
                  <a:gd name="connsiteX0" fmla="*/ 866 w 2460969"/>
                  <a:gd name="connsiteY0" fmla="*/ 994191 h 1601783"/>
                  <a:gd name="connsiteX1" fmla="*/ 786 w 2460969"/>
                  <a:gd name="connsiteY1" fmla="*/ 22645 h 1601783"/>
                  <a:gd name="connsiteX2" fmla="*/ 2460969 w 2460969"/>
                  <a:gd name="connsiteY2" fmla="*/ 0 h 1601783"/>
                  <a:gd name="connsiteX3" fmla="*/ 2457332 w 2460969"/>
                  <a:gd name="connsiteY3" fmla="*/ 994195 h 1601783"/>
                  <a:gd name="connsiteX4" fmla="*/ 1572906 w 2460969"/>
                  <a:gd name="connsiteY4" fmla="*/ 1006891 h 1601783"/>
                  <a:gd name="connsiteX5" fmla="*/ 1571566 w 2460969"/>
                  <a:gd name="connsiteY5" fmla="*/ 1591841 h 1601783"/>
                  <a:gd name="connsiteX6" fmla="*/ 910611 w 2460969"/>
                  <a:gd name="connsiteY6" fmla="*/ 1601783 h 1601783"/>
                  <a:gd name="connsiteX7" fmla="*/ 903735 w 2460969"/>
                  <a:gd name="connsiteY7" fmla="*/ 985076 h 1601783"/>
                  <a:gd name="connsiteX8" fmla="*/ 866 w 2460969"/>
                  <a:gd name="connsiteY8" fmla="*/ 994191 h 1601783"/>
                  <a:gd name="connsiteX0" fmla="*/ 866 w 2460969"/>
                  <a:gd name="connsiteY0" fmla="*/ 994191 h 1601783"/>
                  <a:gd name="connsiteX1" fmla="*/ 786 w 2460969"/>
                  <a:gd name="connsiteY1" fmla="*/ 22645 h 1601783"/>
                  <a:gd name="connsiteX2" fmla="*/ 2460969 w 2460969"/>
                  <a:gd name="connsiteY2" fmla="*/ 0 h 1601783"/>
                  <a:gd name="connsiteX3" fmla="*/ 2457332 w 2460969"/>
                  <a:gd name="connsiteY3" fmla="*/ 994195 h 1601783"/>
                  <a:gd name="connsiteX4" fmla="*/ 1572906 w 2460969"/>
                  <a:gd name="connsiteY4" fmla="*/ 1006891 h 1601783"/>
                  <a:gd name="connsiteX5" fmla="*/ 1571566 w 2460969"/>
                  <a:gd name="connsiteY5" fmla="*/ 1591841 h 1601783"/>
                  <a:gd name="connsiteX6" fmla="*/ 899482 w 2460969"/>
                  <a:gd name="connsiteY6" fmla="*/ 1601783 h 1601783"/>
                  <a:gd name="connsiteX7" fmla="*/ 903735 w 2460969"/>
                  <a:gd name="connsiteY7" fmla="*/ 985076 h 1601783"/>
                  <a:gd name="connsiteX8" fmla="*/ 866 w 2460969"/>
                  <a:gd name="connsiteY8" fmla="*/ 994191 h 1601783"/>
                  <a:gd name="connsiteX0" fmla="*/ 866 w 2460969"/>
                  <a:gd name="connsiteY0" fmla="*/ 994191 h 1601783"/>
                  <a:gd name="connsiteX1" fmla="*/ 786 w 2460969"/>
                  <a:gd name="connsiteY1" fmla="*/ 22645 h 1601783"/>
                  <a:gd name="connsiteX2" fmla="*/ 2460969 w 2460969"/>
                  <a:gd name="connsiteY2" fmla="*/ 0 h 1601783"/>
                  <a:gd name="connsiteX3" fmla="*/ 2457332 w 2460969"/>
                  <a:gd name="connsiteY3" fmla="*/ 994195 h 1601783"/>
                  <a:gd name="connsiteX4" fmla="*/ 1572906 w 2460969"/>
                  <a:gd name="connsiteY4" fmla="*/ 1006891 h 1601783"/>
                  <a:gd name="connsiteX5" fmla="*/ 1571566 w 2460969"/>
                  <a:gd name="connsiteY5" fmla="*/ 1591841 h 1601783"/>
                  <a:gd name="connsiteX6" fmla="*/ 899482 w 2460969"/>
                  <a:gd name="connsiteY6" fmla="*/ 1601783 h 1601783"/>
                  <a:gd name="connsiteX7" fmla="*/ 895388 w 2460969"/>
                  <a:gd name="connsiteY7" fmla="*/ 991426 h 1601783"/>
                  <a:gd name="connsiteX8" fmla="*/ 866 w 2460969"/>
                  <a:gd name="connsiteY8" fmla="*/ 994191 h 1601783"/>
                  <a:gd name="connsiteX0" fmla="*/ 866 w 2460969"/>
                  <a:gd name="connsiteY0" fmla="*/ 994191 h 1601783"/>
                  <a:gd name="connsiteX1" fmla="*/ 786 w 2460969"/>
                  <a:gd name="connsiteY1" fmla="*/ 22645 h 1601783"/>
                  <a:gd name="connsiteX2" fmla="*/ 2460969 w 2460969"/>
                  <a:gd name="connsiteY2" fmla="*/ 0 h 1601783"/>
                  <a:gd name="connsiteX3" fmla="*/ 2457332 w 2460969"/>
                  <a:gd name="connsiteY3" fmla="*/ 994195 h 1601783"/>
                  <a:gd name="connsiteX4" fmla="*/ 1572906 w 2460969"/>
                  <a:gd name="connsiteY4" fmla="*/ 994191 h 1601783"/>
                  <a:gd name="connsiteX5" fmla="*/ 1571566 w 2460969"/>
                  <a:gd name="connsiteY5" fmla="*/ 1591841 h 1601783"/>
                  <a:gd name="connsiteX6" fmla="*/ 899482 w 2460969"/>
                  <a:gd name="connsiteY6" fmla="*/ 1601783 h 1601783"/>
                  <a:gd name="connsiteX7" fmla="*/ 895388 w 2460969"/>
                  <a:gd name="connsiteY7" fmla="*/ 991426 h 1601783"/>
                  <a:gd name="connsiteX8" fmla="*/ 866 w 2460969"/>
                  <a:gd name="connsiteY8" fmla="*/ 994191 h 1601783"/>
                  <a:gd name="connsiteX0" fmla="*/ 866 w 2460969"/>
                  <a:gd name="connsiteY0" fmla="*/ 994191 h 1601783"/>
                  <a:gd name="connsiteX1" fmla="*/ 786 w 2460969"/>
                  <a:gd name="connsiteY1" fmla="*/ 22645 h 1601783"/>
                  <a:gd name="connsiteX2" fmla="*/ 2460969 w 2460969"/>
                  <a:gd name="connsiteY2" fmla="*/ 0 h 1601783"/>
                  <a:gd name="connsiteX3" fmla="*/ 2457332 w 2460969"/>
                  <a:gd name="connsiteY3" fmla="*/ 994195 h 1601783"/>
                  <a:gd name="connsiteX4" fmla="*/ 1572906 w 2460969"/>
                  <a:gd name="connsiteY4" fmla="*/ 994191 h 1601783"/>
                  <a:gd name="connsiteX5" fmla="*/ 1571566 w 2460969"/>
                  <a:gd name="connsiteY5" fmla="*/ 1591841 h 1601783"/>
                  <a:gd name="connsiteX6" fmla="*/ 899482 w 2460969"/>
                  <a:gd name="connsiteY6" fmla="*/ 1601783 h 1601783"/>
                  <a:gd name="connsiteX7" fmla="*/ 895388 w 2460969"/>
                  <a:gd name="connsiteY7" fmla="*/ 991426 h 1601783"/>
                  <a:gd name="connsiteX8" fmla="*/ 866 w 2460969"/>
                  <a:gd name="connsiteY8" fmla="*/ 994191 h 1601783"/>
                  <a:gd name="connsiteX0" fmla="*/ 866 w 2465817"/>
                  <a:gd name="connsiteY0" fmla="*/ 994191 h 1601783"/>
                  <a:gd name="connsiteX1" fmla="*/ 786 w 2465817"/>
                  <a:gd name="connsiteY1" fmla="*/ 22645 h 1601783"/>
                  <a:gd name="connsiteX2" fmla="*/ 2460969 w 2465817"/>
                  <a:gd name="connsiteY2" fmla="*/ 0 h 1601783"/>
                  <a:gd name="connsiteX3" fmla="*/ 2465678 w 2465817"/>
                  <a:gd name="connsiteY3" fmla="*/ 987845 h 1601783"/>
                  <a:gd name="connsiteX4" fmla="*/ 1572906 w 2465817"/>
                  <a:gd name="connsiteY4" fmla="*/ 994191 h 1601783"/>
                  <a:gd name="connsiteX5" fmla="*/ 1571566 w 2465817"/>
                  <a:gd name="connsiteY5" fmla="*/ 1591841 h 1601783"/>
                  <a:gd name="connsiteX6" fmla="*/ 899482 w 2465817"/>
                  <a:gd name="connsiteY6" fmla="*/ 1601783 h 1601783"/>
                  <a:gd name="connsiteX7" fmla="*/ 895388 w 2465817"/>
                  <a:gd name="connsiteY7" fmla="*/ 991426 h 1601783"/>
                  <a:gd name="connsiteX8" fmla="*/ 866 w 2465817"/>
                  <a:gd name="connsiteY8" fmla="*/ 994191 h 1601783"/>
                  <a:gd name="connsiteX0" fmla="*/ 866 w 2465817"/>
                  <a:gd name="connsiteY0" fmla="*/ 994191 h 1601783"/>
                  <a:gd name="connsiteX1" fmla="*/ 786 w 2465817"/>
                  <a:gd name="connsiteY1" fmla="*/ 22645 h 1601783"/>
                  <a:gd name="connsiteX2" fmla="*/ 2460969 w 2465817"/>
                  <a:gd name="connsiteY2" fmla="*/ 0 h 1601783"/>
                  <a:gd name="connsiteX3" fmla="*/ 2465678 w 2465817"/>
                  <a:gd name="connsiteY3" fmla="*/ 987845 h 1601783"/>
                  <a:gd name="connsiteX4" fmla="*/ 1572906 w 2465817"/>
                  <a:gd name="connsiteY4" fmla="*/ 994191 h 1601783"/>
                  <a:gd name="connsiteX5" fmla="*/ 1571566 w 2465817"/>
                  <a:gd name="connsiteY5" fmla="*/ 1591841 h 1601783"/>
                  <a:gd name="connsiteX6" fmla="*/ 895309 w 2465817"/>
                  <a:gd name="connsiteY6" fmla="*/ 1601783 h 1601783"/>
                  <a:gd name="connsiteX7" fmla="*/ 895388 w 2465817"/>
                  <a:gd name="connsiteY7" fmla="*/ 991426 h 1601783"/>
                  <a:gd name="connsiteX8" fmla="*/ 866 w 2465817"/>
                  <a:gd name="connsiteY8" fmla="*/ 994191 h 1601783"/>
                  <a:gd name="connsiteX0" fmla="*/ 866 w 2465817"/>
                  <a:gd name="connsiteY0" fmla="*/ 994191 h 1591841"/>
                  <a:gd name="connsiteX1" fmla="*/ 786 w 2465817"/>
                  <a:gd name="connsiteY1" fmla="*/ 22645 h 1591841"/>
                  <a:gd name="connsiteX2" fmla="*/ 2460969 w 2465817"/>
                  <a:gd name="connsiteY2" fmla="*/ 0 h 1591841"/>
                  <a:gd name="connsiteX3" fmla="*/ 2465678 w 2465817"/>
                  <a:gd name="connsiteY3" fmla="*/ 987845 h 1591841"/>
                  <a:gd name="connsiteX4" fmla="*/ 1572906 w 2465817"/>
                  <a:gd name="connsiteY4" fmla="*/ 994191 h 1591841"/>
                  <a:gd name="connsiteX5" fmla="*/ 1571566 w 2465817"/>
                  <a:gd name="connsiteY5" fmla="*/ 1591841 h 1591841"/>
                  <a:gd name="connsiteX6" fmla="*/ 895309 w 2465817"/>
                  <a:gd name="connsiteY6" fmla="*/ 1589083 h 1591841"/>
                  <a:gd name="connsiteX7" fmla="*/ 895388 w 2465817"/>
                  <a:gd name="connsiteY7" fmla="*/ 991426 h 1591841"/>
                  <a:gd name="connsiteX8" fmla="*/ 866 w 2465817"/>
                  <a:gd name="connsiteY8" fmla="*/ 994191 h 1591841"/>
                  <a:gd name="connsiteX0" fmla="*/ 866 w 2465817"/>
                  <a:gd name="connsiteY0" fmla="*/ 994191 h 1591841"/>
                  <a:gd name="connsiteX1" fmla="*/ 786 w 2465817"/>
                  <a:gd name="connsiteY1" fmla="*/ 22645 h 1591841"/>
                  <a:gd name="connsiteX2" fmla="*/ 2460969 w 2465817"/>
                  <a:gd name="connsiteY2" fmla="*/ 0 h 1591841"/>
                  <a:gd name="connsiteX3" fmla="*/ 2465678 w 2465817"/>
                  <a:gd name="connsiteY3" fmla="*/ 987845 h 1591841"/>
                  <a:gd name="connsiteX4" fmla="*/ 1572906 w 2465817"/>
                  <a:gd name="connsiteY4" fmla="*/ 984666 h 1591841"/>
                  <a:gd name="connsiteX5" fmla="*/ 1571566 w 2465817"/>
                  <a:gd name="connsiteY5" fmla="*/ 1591841 h 1591841"/>
                  <a:gd name="connsiteX6" fmla="*/ 895309 w 2465817"/>
                  <a:gd name="connsiteY6" fmla="*/ 1589083 h 1591841"/>
                  <a:gd name="connsiteX7" fmla="*/ 895388 w 2465817"/>
                  <a:gd name="connsiteY7" fmla="*/ 991426 h 1591841"/>
                  <a:gd name="connsiteX8" fmla="*/ 866 w 2465817"/>
                  <a:gd name="connsiteY8" fmla="*/ 994191 h 1591841"/>
                  <a:gd name="connsiteX0" fmla="*/ 866 w 2465893"/>
                  <a:gd name="connsiteY0" fmla="*/ 981491 h 1579141"/>
                  <a:gd name="connsiteX1" fmla="*/ 786 w 2465893"/>
                  <a:gd name="connsiteY1" fmla="*/ 9945 h 1579141"/>
                  <a:gd name="connsiteX2" fmla="*/ 2463751 w 2465893"/>
                  <a:gd name="connsiteY2" fmla="*/ 0 h 1579141"/>
                  <a:gd name="connsiteX3" fmla="*/ 2465678 w 2465893"/>
                  <a:gd name="connsiteY3" fmla="*/ 975145 h 1579141"/>
                  <a:gd name="connsiteX4" fmla="*/ 1572906 w 2465893"/>
                  <a:gd name="connsiteY4" fmla="*/ 971966 h 1579141"/>
                  <a:gd name="connsiteX5" fmla="*/ 1571566 w 2465893"/>
                  <a:gd name="connsiteY5" fmla="*/ 1579141 h 1579141"/>
                  <a:gd name="connsiteX6" fmla="*/ 895309 w 2465893"/>
                  <a:gd name="connsiteY6" fmla="*/ 1576383 h 1579141"/>
                  <a:gd name="connsiteX7" fmla="*/ 895388 w 2465893"/>
                  <a:gd name="connsiteY7" fmla="*/ 978726 h 1579141"/>
                  <a:gd name="connsiteX8" fmla="*/ 866 w 2465893"/>
                  <a:gd name="connsiteY8" fmla="*/ 981491 h 1579141"/>
                  <a:gd name="connsiteX0" fmla="*/ 866 w 2467924"/>
                  <a:gd name="connsiteY0" fmla="*/ 981491 h 1579141"/>
                  <a:gd name="connsiteX1" fmla="*/ 786 w 2467924"/>
                  <a:gd name="connsiteY1" fmla="*/ 9945 h 1579141"/>
                  <a:gd name="connsiteX2" fmla="*/ 2467924 w 2467924"/>
                  <a:gd name="connsiteY2" fmla="*/ 0 h 1579141"/>
                  <a:gd name="connsiteX3" fmla="*/ 2465678 w 2467924"/>
                  <a:gd name="connsiteY3" fmla="*/ 975145 h 1579141"/>
                  <a:gd name="connsiteX4" fmla="*/ 1572906 w 2467924"/>
                  <a:gd name="connsiteY4" fmla="*/ 971966 h 1579141"/>
                  <a:gd name="connsiteX5" fmla="*/ 1571566 w 2467924"/>
                  <a:gd name="connsiteY5" fmla="*/ 1579141 h 1579141"/>
                  <a:gd name="connsiteX6" fmla="*/ 895309 w 2467924"/>
                  <a:gd name="connsiteY6" fmla="*/ 1576383 h 1579141"/>
                  <a:gd name="connsiteX7" fmla="*/ 895388 w 2467924"/>
                  <a:gd name="connsiteY7" fmla="*/ 978726 h 1579141"/>
                  <a:gd name="connsiteX8" fmla="*/ 866 w 2467924"/>
                  <a:gd name="connsiteY8" fmla="*/ 981491 h 1579141"/>
                  <a:gd name="connsiteX0" fmla="*/ 866 w 2467924"/>
                  <a:gd name="connsiteY0" fmla="*/ 981491 h 1579141"/>
                  <a:gd name="connsiteX1" fmla="*/ 786 w 2467924"/>
                  <a:gd name="connsiteY1" fmla="*/ 9945 h 1579141"/>
                  <a:gd name="connsiteX2" fmla="*/ 2467924 w 2467924"/>
                  <a:gd name="connsiteY2" fmla="*/ 0 h 1579141"/>
                  <a:gd name="connsiteX3" fmla="*/ 2465678 w 2467924"/>
                  <a:gd name="connsiteY3" fmla="*/ 975145 h 1579141"/>
                  <a:gd name="connsiteX4" fmla="*/ 1572906 w 2467924"/>
                  <a:gd name="connsiteY4" fmla="*/ 971966 h 1579141"/>
                  <a:gd name="connsiteX5" fmla="*/ 1571566 w 2467924"/>
                  <a:gd name="connsiteY5" fmla="*/ 1579141 h 1579141"/>
                  <a:gd name="connsiteX6" fmla="*/ 895309 w 2467924"/>
                  <a:gd name="connsiteY6" fmla="*/ 1576383 h 1579141"/>
                  <a:gd name="connsiteX7" fmla="*/ 1063358 w 2467924"/>
                  <a:gd name="connsiteY7" fmla="*/ 973964 h 1579141"/>
                  <a:gd name="connsiteX8" fmla="*/ 866 w 2467924"/>
                  <a:gd name="connsiteY8" fmla="*/ 981491 h 1579141"/>
                  <a:gd name="connsiteX0" fmla="*/ 866 w 2467924"/>
                  <a:gd name="connsiteY0" fmla="*/ 981491 h 1581145"/>
                  <a:gd name="connsiteX1" fmla="*/ 786 w 2467924"/>
                  <a:gd name="connsiteY1" fmla="*/ 9945 h 1581145"/>
                  <a:gd name="connsiteX2" fmla="*/ 2467924 w 2467924"/>
                  <a:gd name="connsiteY2" fmla="*/ 0 h 1581145"/>
                  <a:gd name="connsiteX3" fmla="*/ 2465678 w 2467924"/>
                  <a:gd name="connsiteY3" fmla="*/ 975145 h 1581145"/>
                  <a:gd name="connsiteX4" fmla="*/ 1572906 w 2467924"/>
                  <a:gd name="connsiteY4" fmla="*/ 971966 h 1581145"/>
                  <a:gd name="connsiteX5" fmla="*/ 1571566 w 2467924"/>
                  <a:gd name="connsiteY5" fmla="*/ 1579141 h 1581145"/>
                  <a:gd name="connsiteX6" fmla="*/ 1059182 w 2467924"/>
                  <a:gd name="connsiteY6" fmla="*/ 1581145 h 1581145"/>
                  <a:gd name="connsiteX7" fmla="*/ 1063358 w 2467924"/>
                  <a:gd name="connsiteY7" fmla="*/ 973964 h 1581145"/>
                  <a:gd name="connsiteX8" fmla="*/ 866 w 2467924"/>
                  <a:gd name="connsiteY8" fmla="*/ 981491 h 1581145"/>
                  <a:gd name="connsiteX0" fmla="*/ 866 w 2467924"/>
                  <a:gd name="connsiteY0" fmla="*/ 981491 h 1581145"/>
                  <a:gd name="connsiteX1" fmla="*/ 786 w 2467924"/>
                  <a:gd name="connsiteY1" fmla="*/ 9945 h 1581145"/>
                  <a:gd name="connsiteX2" fmla="*/ 2467924 w 2467924"/>
                  <a:gd name="connsiteY2" fmla="*/ 0 h 1581145"/>
                  <a:gd name="connsiteX3" fmla="*/ 2465678 w 2467924"/>
                  <a:gd name="connsiteY3" fmla="*/ 975145 h 1581145"/>
                  <a:gd name="connsiteX4" fmla="*/ 1572906 w 2467924"/>
                  <a:gd name="connsiteY4" fmla="*/ 971966 h 1581145"/>
                  <a:gd name="connsiteX5" fmla="*/ 1747729 w 2467924"/>
                  <a:gd name="connsiteY5" fmla="*/ 1579141 h 1581145"/>
                  <a:gd name="connsiteX6" fmla="*/ 1059182 w 2467924"/>
                  <a:gd name="connsiteY6" fmla="*/ 1581145 h 1581145"/>
                  <a:gd name="connsiteX7" fmla="*/ 1063358 w 2467924"/>
                  <a:gd name="connsiteY7" fmla="*/ 973964 h 1581145"/>
                  <a:gd name="connsiteX8" fmla="*/ 866 w 2467924"/>
                  <a:gd name="connsiteY8" fmla="*/ 981491 h 1581145"/>
                  <a:gd name="connsiteX0" fmla="*/ 866 w 2467924"/>
                  <a:gd name="connsiteY0" fmla="*/ 981491 h 1581145"/>
                  <a:gd name="connsiteX1" fmla="*/ 786 w 2467924"/>
                  <a:gd name="connsiteY1" fmla="*/ 9945 h 1581145"/>
                  <a:gd name="connsiteX2" fmla="*/ 2467924 w 2467924"/>
                  <a:gd name="connsiteY2" fmla="*/ 0 h 1581145"/>
                  <a:gd name="connsiteX3" fmla="*/ 2465678 w 2467924"/>
                  <a:gd name="connsiteY3" fmla="*/ 975145 h 1581145"/>
                  <a:gd name="connsiteX4" fmla="*/ 1751118 w 2467924"/>
                  <a:gd name="connsiteY4" fmla="*/ 981491 h 1581145"/>
                  <a:gd name="connsiteX5" fmla="*/ 1747729 w 2467924"/>
                  <a:gd name="connsiteY5" fmla="*/ 1579141 h 1581145"/>
                  <a:gd name="connsiteX6" fmla="*/ 1059182 w 2467924"/>
                  <a:gd name="connsiteY6" fmla="*/ 1581145 h 1581145"/>
                  <a:gd name="connsiteX7" fmla="*/ 1063358 w 2467924"/>
                  <a:gd name="connsiteY7" fmla="*/ 973964 h 1581145"/>
                  <a:gd name="connsiteX8" fmla="*/ 866 w 2467924"/>
                  <a:gd name="connsiteY8" fmla="*/ 981491 h 1581145"/>
                  <a:gd name="connsiteX0" fmla="*/ 866 w 2467924"/>
                  <a:gd name="connsiteY0" fmla="*/ 981491 h 1581145"/>
                  <a:gd name="connsiteX1" fmla="*/ 786 w 2467924"/>
                  <a:gd name="connsiteY1" fmla="*/ 9945 h 1581145"/>
                  <a:gd name="connsiteX2" fmla="*/ 2467924 w 2467924"/>
                  <a:gd name="connsiteY2" fmla="*/ 0 h 1581145"/>
                  <a:gd name="connsiteX3" fmla="*/ 2465678 w 2467924"/>
                  <a:gd name="connsiteY3" fmla="*/ 975145 h 1581145"/>
                  <a:gd name="connsiteX4" fmla="*/ 1751118 w 2467924"/>
                  <a:gd name="connsiteY4" fmla="*/ 981491 h 1581145"/>
                  <a:gd name="connsiteX5" fmla="*/ 1747729 w 2467924"/>
                  <a:gd name="connsiteY5" fmla="*/ 1579141 h 1581145"/>
                  <a:gd name="connsiteX6" fmla="*/ 1065328 w 2467924"/>
                  <a:gd name="connsiteY6" fmla="*/ 1581145 h 1581145"/>
                  <a:gd name="connsiteX7" fmla="*/ 1063358 w 2467924"/>
                  <a:gd name="connsiteY7" fmla="*/ 973964 h 1581145"/>
                  <a:gd name="connsiteX8" fmla="*/ 866 w 2467924"/>
                  <a:gd name="connsiteY8" fmla="*/ 981491 h 1581145"/>
                  <a:gd name="connsiteX0" fmla="*/ 866 w 2467924"/>
                  <a:gd name="connsiteY0" fmla="*/ 981491 h 1581145"/>
                  <a:gd name="connsiteX1" fmla="*/ 786 w 2467924"/>
                  <a:gd name="connsiteY1" fmla="*/ 9945 h 1581145"/>
                  <a:gd name="connsiteX2" fmla="*/ 2467924 w 2467924"/>
                  <a:gd name="connsiteY2" fmla="*/ 0 h 1581145"/>
                  <a:gd name="connsiteX3" fmla="*/ 2465678 w 2467924"/>
                  <a:gd name="connsiteY3" fmla="*/ 975145 h 1581145"/>
                  <a:gd name="connsiteX4" fmla="*/ 1751118 w 2467924"/>
                  <a:gd name="connsiteY4" fmla="*/ 981491 h 1581145"/>
                  <a:gd name="connsiteX5" fmla="*/ 1747729 w 2467924"/>
                  <a:gd name="connsiteY5" fmla="*/ 1579141 h 1581145"/>
                  <a:gd name="connsiteX6" fmla="*/ 1062255 w 2467924"/>
                  <a:gd name="connsiteY6" fmla="*/ 1581145 h 1581145"/>
                  <a:gd name="connsiteX7" fmla="*/ 1063358 w 2467924"/>
                  <a:gd name="connsiteY7" fmla="*/ 973964 h 1581145"/>
                  <a:gd name="connsiteX8" fmla="*/ 866 w 2467924"/>
                  <a:gd name="connsiteY8" fmla="*/ 981491 h 1581145"/>
                  <a:gd name="connsiteX0" fmla="*/ 866 w 2467924"/>
                  <a:gd name="connsiteY0" fmla="*/ 981491 h 1581145"/>
                  <a:gd name="connsiteX1" fmla="*/ 786 w 2467924"/>
                  <a:gd name="connsiteY1" fmla="*/ 9945 h 1581145"/>
                  <a:gd name="connsiteX2" fmla="*/ 2467924 w 2467924"/>
                  <a:gd name="connsiteY2" fmla="*/ 0 h 1581145"/>
                  <a:gd name="connsiteX3" fmla="*/ 2465678 w 2467924"/>
                  <a:gd name="connsiteY3" fmla="*/ 975145 h 1581145"/>
                  <a:gd name="connsiteX4" fmla="*/ 1751118 w 2467924"/>
                  <a:gd name="connsiteY4" fmla="*/ 981491 h 1581145"/>
                  <a:gd name="connsiteX5" fmla="*/ 1751826 w 2467924"/>
                  <a:gd name="connsiteY5" fmla="*/ 1579141 h 1581145"/>
                  <a:gd name="connsiteX6" fmla="*/ 1062255 w 2467924"/>
                  <a:gd name="connsiteY6" fmla="*/ 1581145 h 1581145"/>
                  <a:gd name="connsiteX7" fmla="*/ 1063358 w 2467924"/>
                  <a:gd name="connsiteY7" fmla="*/ 973964 h 1581145"/>
                  <a:gd name="connsiteX8" fmla="*/ 866 w 2467924"/>
                  <a:gd name="connsiteY8" fmla="*/ 981491 h 1581145"/>
                  <a:gd name="connsiteX0" fmla="*/ 866 w 2467924"/>
                  <a:gd name="connsiteY0" fmla="*/ 981491 h 1581145"/>
                  <a:gd name="connsiteX1" fmla="*/ 786 w 2467924"/>
                  <a:gd name="connsiteY1" fmla="*/ 9945 h 1581145"/>
                  <a:gd name="connsiteX2" fmla="*/ 2467924 w 2467924"/>
                  <a:gd name="connsiteY2" fmla="*/ 0 h 1581145"/>
                  <a:gd name="connsiteX3" fmla="*/ 2465678 w 2467924"/>
                  <a:gd name="connsiteY3" fmla="*/ 975145 h 1581145"/>
                  <a:gd name="connsiteX4" fmla="*/ 1751118 w 2467924"/>
                  <a:gd name="connsiteY4" fmla="*/ 981491 h 1581145"/>
                  <a:gd name="connsiteX5" fmla="*/ 1751826 w 2467924"/>
                  <a:gd name="connsiteY5" fmla="*/ 1579141 h 1581145"/>
                  <a:gd name="connsiteX6" fmla="*/ 1063279 w 2467924"/>
                  <a:gd name="connsiteY6" fmla="*/ 1581145 h 1581145"/>
                  <a:gd name="connsiteX7" fmla="*/ 1063358 w 2467924"/>
                  <a:gd name="connsiteY7" fmla="*/ 973964 h 1581145"/>
                  <a:gd name="connsiteX8" fmla="*/ 866 w 2467924"/>
                  <a:gd name="connsiteY8" fmla="*/ 981491 h 1581145"/>
                  <a:gd name="connsiteX0" fmla="*/ 866 w 2467924"/>
                  <a:gd name="connsiteY0" fmla="*/ 981491 h 1581145"/>
                  <a:gd name="connsiteX1" fmla="*/ 786 w 2467924"/>
                  <a:gd name="connsiteY1" fmla="*/ 9945 h 1581145"/>
                  <a:gd name="connsiteX2" fmla="*/ 2467924 w 2467924"/>
                  <a:gd name="connsiteY2" fmla="*/ 0 h 1581145"/>
                  <a:gd name="connsiteX3" fmla="*/ 2465678 w 2467924"/>
                  <a:gd name="connsiteY3" fmla="*/ 975145 h 1581145"/>
                  <a:gd name="connsiteX4" fmla="*/ 1751118 w 2467924"/>
                  <a:gd name="connsiteY4" fmla="*/ 974347 h 1581145"/>
                  <a:gd name="connsiteX5" fmla="*/ 1751826 w 2467924"/>
                  <a:gd name="connsiteY5" fmla="*/ 1579141 h 1581145"/>
                  <a:gd name="connsiteX6" fmla="*/ 1063279 w 2467924"/>
                  <a:gd name="connsiteY6" fmla="*/ 1581145 h 1581145"/>
                  <a:gd name="connsiteX7" fmla="*/ 1063358 w 2467924"/>
                  <a:gd name="connsiteY7" fmla="*/ 973964 h 1581145"/>
                  <a:gd name="connsiteX8" fmla="*/ 866 w 2467924"/>
                  <a:gd name="connsiteY8" fmla="*/ 981491 h 1581145"/>
                  <a:gd name="connsiteX0" fmla="*/ 866 w 2469026"/>
                  <a:gd name="connsiteY0" fmla="*/ 981491 h 1581145"/>
                  <a:gd name="connsiteX1" fmla="*/ 786 w 2469026"/>
                  <a:gd name="connsiteY1" fmla="*/ 9945 h 1581145"/>
                  <a:gd name="connsiteX2" fmla="*/ 2467924 w 2469026"/>
                  <a:gd name="connsiteY2" fmla="*/ 0 h 1581145"/>
                  <a:gd name="connsiteX3" fmla="*/ 2468751 w 2469026"/>
                  <a:gd name="connsiteY3" fmla="*/ 975145 h 1581145"/>
                  <a:gd name="connsiteX4" fmla="*/ 1751118 w 2469026"/>
                  <a:gd name="connsiteY4" fmla="*/ 974347 h 1581145"/>
                  <a:gd name="connsiteX5" fmla="*/ 1751826 w 2469026"/>
                  <a:gd name="connsiteY5" fmla="*/ 1579141 h 1581145"/>
                  <a:gd name="connsiteX6" fmla="*/ 1063279 w 2469026"/>
                  <a:gd name="connsiteY6" fmla="*/ 1581145 h 1581145"/>
                  <a:gd name="connsiteX7" fmla="*/ 1063358 w 2469026"/>
                  <a:gd name="connsiteY7" fmla="*/ 973964 h 1581145"/>
                  <a:gd name="connsiteX8" fmla="*/ 866 w 2469026"/>
                  <a:gd name="connsiteY8" fmla="*/ 981491 h 1581145"/>
                  <a:gd name="connsiteX0" fmla="*/ 866 w 2469973"/>
                  <a:gd name="connsiteY0" fmla="*/ 981491 h 1581145"/>
                  <a:gd name="connsiteX1" fmla="*/ 786 w 2469973"/>
                  <a:gd name="connsiteY1" fmla="*/ 9945 h 1581145"/>
                  <a:gd name="connsiteX2" fmla="*/ 2469973 w 2469973"/>
                  <a:gd name="connsiteY2" fmla="*/ 0 h 1581145"/>
                  <a:gd name="connsiteX3" fmla="*/ 2468751 w 2469973"/>
                  <a:gd name="connsiteY3" fmla="*/ 975145 h 1581145"/>
                  <a:gd name="connsiteX4" fmla="*/ 1751118 w 2469973"/>
                  <a:gd name="connsiteY4" fmla="*/ 974347 h 1581145"/>
                  <a:gd name="connsiteX5" fmla="*/ 1751826 w 2469973"/>
                  <a:gd name="connsiteY5" fmla="*/ 1579141 h 1581145"/>
                  <a:gd name="connsiteX6" fmla="*/ 1063279 w 2469973"/>
                  <a:gd name="connsiteY6" fmla="*/ 1581145 h 1581145"/>
                  <a:gd name="connsiteX7" fmla="*/ 1063358 w 2469973"/>
                  <a:gd name="connsiteY7" fmla="*/ 973964 h 1581145"/>
                  <a:gd name="connsiteX8" fmla="*/ 866 w 2469973"/>
                  <a:gd name="connsiteY8" fmla="*/ 981491 h 1581145"/>
                  <a:gd name="connsiteX0" fmla="*/ 0 w 2469107"/>
                  <a:gd name="connsiteY0" fmla="*/ 981491 h 1581145"/>
                  <a:gd name="connsiteX1" fmla="*/ 1968 w 2469107"/>
                  <a:gd name="connsiteY1" fmla="*/ 62332 h 1581145"/>
                  <a:gd name="connsiteX2" fmla="*/ 2469107 w 2469107"/>
                  <a:gd name="connsiteY2" fmla="*/ 0 h 1581145"/>
                  <a:gd name="connsiteX3" fmla="*/ 2467885 w 2469107"/>
                  <a:gd name="connsiteY3" fmla="*/ 975145 h 1581145"/>
                  <a:gd name="connsiteX4" fmla="*/ 1750252 w 2469107"/>
                  <a:gd name="connsiteY4" fmla="*/ 974347 h 1581145"/>
                  <a:gd name="connsiteX5" fmla="*/ 1750960 w 2469107"/>
                  <a:gd name="connsiteY5" fmla="*/ 1579141 h 1581145"/>
                  <a:gd name="connsiteX6" fmla="*/ 1062413 w 2469107"/>
                  <a:gd name="connsiteY6" fmla="*/ 1581145 h 1581145"/>
                  <a:gd name="connsiteX7" fmla="*/ 1062492 w 2469107"/>
                  <a:gd name="connsiteY7" fmla="*/ 973964 h 1581145"/>
                  <a:gd name="connsiteX8" fmla="*/ 0 w 2469107"/>
                  <a:gd name="connsiteY8" fmla="*/ 981491 h 1581145"/>
                  <a:gd name="connsiteX0" fmla="*/ 0 w 2469107"/>
                  <a:gd name="connsiteY0" fmla="*/ 943391 h 1543045"/>
                  <a:gd name="connsiteX1" fmla="*/ 1968 w 2469107"/>
                  <a:gd name="connsiteY1" fmla="*/ 24232 h 1543045"/>
                  <a:gd name="connsiteX2" fmla="*/ 2469107 w 2469107"/>
                  <a:gd name="connsiteY2" fmla="*/ 0 h 1543045"/>
                  <a:gd name="connsiteX3" fmla="*/ 2467885 w 2469107"/>
                  <a:gd name="connsiteY3" fmla="*/ 937045 h 1543045"/>
                  <a:gd name="connsiteX4" fmla="*/ 1750252 w 2469107"/>
                  <a:gd name="connsiteY4" fmla="*/ 936247 h 1543045"/>
                  <a:gd name="connsiteX5" fmla="*/ 1750960 w 2469107"/>
                  <a:gd name="connsiteY5" fmla="*/ 1541041 h 1543045"/>
                  <a:gd name="connsiteX6" fmla="*/ 1062413 w 2469107"/>
                  <a:gd name="connsiteY6" fmla="*/ 1543045 h 1543045"/>
                  <a:gd name="connsiteX7" fmla="*/ 1062492 w 2469107"/>
                  <a:gd name="connsiteY7" fmla="*/ 935864 h 1543045"/>
                  <a:gd name="connsiteX8" fmla="*/ 0 w 2469107"/>
                  <a:gd name="connsiteY8" fmla="*/ 943391 h 1543045"/>
                  <a:gd name="connsiteX0" fmla="*/ 0 w 2469107"/>
                  <a:gd name="connsiteY0" fmla="*/ 943391 h 1543045"/>
                  <a:gd name="connsiteX1" fmla="*/ 1968 w 2469107"/>
                  <a:gd name="connsiteY1" fmla="*/ 9945 h 1543045"/>
                  <a:gd name="connsiteX2" fmla="*/ 2469107 w 2469107"/>
                  <a:gd name="connsiteY2" fmla="*/ 0 h 1543045"/>
                  <a:gd name="connsiteX3" fmla="*/ 2467885 w 2469107"/>
                  <a:gd name="connsiteY3" fmla="*/ 937045 h 1543045"/>
                  <a:gd name="connsiteX4" fmla="*/ 1750252 w 2469107"/>
                  <a:gd name="connsiteY4" fmla="*/ 936247 h 1543045"/>
                  <a:gd name="connsiteX5" fmla="*/ 1750960 w 2469107"/>
                  <a:gd name="connsiteY5" fmla="*/ 1541041 h 1543045"/>
                  <a:gd name="connsiteX6" fmla="*/ 1062413 w 2469107"/>
                  <a:gd name="connsiteY6" fmla="*/ 1543045 h 1543045"/>
                  <a:gd name="connsiteX7" fmla="*/ 1062492 w 2469107"/>
                  <a:gd name="connsiteY7" fmla="*/ 935864 h 1543045"/>
                  <a:gd name="connsiteX8" fmla="*/ 0 w 2469107"/>
                  <a:gd name="connsiteY8" fmla="*/ 943391 h 1543045"/>
                  <a:gd name="connsiteX0" fmla="*/ 0 w 2469107"/>
                  <a:gd name="connsiteY0" fmla="*/ 943391 h 1541041"/>
                  <a:gd name="connsiteX1" fmla="*/ 1968 w 2469107"/>
                  <a:gd name="connsiteY1" fmla="*/ 9945 h 1541041"/>
                  <a:gd name="connsiteX2" fmla="*/ 2469107 w 2469107"/>
                  <a:gd name="connsiteY2" fmla="*/ 0 h 1541041"/>
                  <a:gd name="connsiteX3" fmla="*/ 2467885 w 2469107"/>
                  <a:gd name="connsiteY3" fmla="*/ 937045 h 1541041"/>
                  <a:gd name="connsiteX4" fmla="*/ 1750252 w 2469107"/>
                  <a:gd name="connsiteY4" fmla="*/ 936247 h 1541041"/>
                  <a:gd name="connsiteX5" fmla="*/ 1750960 w 2469107"/>
                  <a:gd name="connsiteY5" fmla="*/ 1541041 h 1541041"/>
                  <a:gd name="connsiteX6" fmla="*/ 1062413 w 2469107"/>
                  <a:gd name="connsiteY6" fmla="*/ 1500183 h 1541041"/>
                  <a:gd name="connsiteX7" fmla="*/ 1062492 w 2469107"/>
                  <a:gd name="connsiteY7" fmla="*/ 935864 h 1541041"/>
                  <a:gd name="connsiteX8" fmla="*/ 0 w 2469107"/>
                  <a:gd name="connsiteY8" fmla="*/ 943391 h 1541041"/>
                  <a:gd name="connsiteX0" fmla="*/ 0 w 2469107"/>
                  <a:gd name="connsiteY0" fmla="*/ 943391 h 1500183"/>
                  <a:gd name="connsiteX1" fmla="*/ 1968 w 2469107"/>
                  <a:gd name="connsiteY1" fmla="*/ 9945 h 1500183"/>
                  <a:gd name="connsiteX2" fmla="*/ 2469107 w 2469107"/>
                  <a:gd name="connsiteY2" fmla="*/ 0 h 1500183"/>
                  <a:gd name="connsiteX3" fmla="*/ 2467885 w 2469107"/>
                  <a:gd name="connsiteY3" fmla="*/ 937045 h 1500183"/>
                  <a:gd name="connsiteX4" fmla="*/ 1750252 w 2469107"/>
                  <a:gd name="connsiteY4" fmla="*/ 936247 h 1500183"/>
                  <a:gd name="connsiteX5" fmla="*/ 1746863 w 2469107"/>
                  <a:gd name="connsiteY5" fmla="*/ 1493416 h 1500183"/>
                  <a:gd name="connsiteX6" fmla="*/ 1062413 w 2469107"/>
                  <a:gd name="connsiteY6" fmla="*/ 1500183 h 1500183"/>
                  <a:gd name="connsiteX7" fmla="*/ 1062492 w 2469107"/>
                  <a:gd name="connsiteY7" fmla="*/ 935864 h 1500183"/>
                  <a:gd name="connsiteX8" fmla="*/ 0 w 2469107"/>
                  <a:gd name="connsiteY8" fmla="*/ 943391 h 1500183"/>
                  <a:gd name="connsiteX0" fmla="*/ 0 w 2469107"/>
                  <a:gd name="connsiteY0" fmla="*/ 943391 h 1500183"/>
                  <a:gd name="connsiteX1" fmla="*/ 1968 w 2469107"/>
                  <a:gd name="connsiteY1" fmla="*/ 9945 h 1500183"/>
                  <a:gd name="connsiteX2" fmla="*/ 2469107 w 2469107"/>
                  <a:gd name="connsiteY2" fmla="*/ 0 h 1500183"/>
                  <a:gd name="connsiteX3" fmla="*/ 2467885 w 2469107"/>
                  <a:gd name="connsiteY3" fmla="*/ 937045 h 1500183"/>
                  <a:gd name="connsiteX4" fmla="*/ 1750252 w 2469107"/>
                  <a:gd name="connsiteY4" fmla="*/ 936247 h 1500183"/>
                  <a:gd name="connsiteX5" fmla="*/ 1755057 w 2469107"/>
                  <a:gd name="connsiteY5" fmla="*/ 1493416 h 1500183"/>
                  <a:gd name="connsiteX6" fmla="*/ 1062413 w 2469107"/>
                  <a:gd name="connsiteY6" fmla="*/ 1500183 h 1500183"/>
                  <a:gd name="connsiteX7" fmla="*/ 1062492 w 2469107"/>
                  <a:gd name="connsiteY7" fmla="*/ 935864 h 1500183"/>
                  <a:gd name="connsiteX8" fmla="*/ 0 w 2469107"/>
                  <a:gd name="connsiteY8" fmla="*/ 943391 h 1500183"/>
                  <a:gd name="connsiteX0" fmla="*/ 0 w 2469107"/>
                  <a:gd name="connsiteY0" fmla="*/ 943391 h 1500183"/>
                  <a:gd name="connsiteX1" fmla="*/ 1968 w 2469107"/>
                  <a:gd name="connsiteY1" fmla="*/ 9945 h 1500183"/>
                  <a:gd name="connsiteX2" fmla="*/ 2469107 w 2469107"/>
                  <a:gd name="connsiteY2" fmla="*/ 0 h 1500183"/>
                  <a:gd name="connsiteX3" fmla="*/ 2467885 w 2469107"/>
                  <a:gd name="connsiteY3" fmla="*/ 937045 h 1500183"/>
                  <a:gd name="connsiteX4" fmla="*/ 1750252 w 2469107"/>
                  <a:gd name="connsiteY4" fmla="*/ 936247 h 1500183"/>
                  <a:gd name="connsiteX5" fmla="*/ 1748912 w 2469107"/>
                  <a:gd name="connsiteY5" fmla="*/ 1493416 h 1500183"/>
                  <a:gd name="connsiteX6" fmla="*/ 1062413 w 2469107"/>
                  <a:gd name="connsiteY6" fmla="*/ 1500183 h 1500183"/>
                  <a:gd name="connsiteX7" fmla="*/ 1062492 w 2469107"/>
                  <a:gd name="connsiteY7" fmla="*/ 935864 h 1500183"/>
                  <a:gd name="connsiteX8" fmla="*/ 0 w 2469107"/>
                  <a:gd name="connsiteY8" fmla="*/ 943391 h 1500183"/>
                  <a:gd name="connsiteX0" fmla="*/ 0 w 2469107"/>
                  <a:gd name="connsiteY0" fmla="*/ 943391 h 1500183"/>
                  <a:gd name="connsiteX1" fmla="*/ 1968 w 2469107"/>
                  <a:gd name="connsiteY1" fmla="*/ 9945 h 1500183"/>
                  <a:gd name="connsiteX2" fmla="*/ 2469107 w 2469107"/>
                  <a:gd name="connsiteY2" fmla="*/ 0 h 1500183"/>
                  <a:gd name="connsiteX3" fmla="*/ 2467885 w 2469107"/>
                  <a:gd name="connsiteY3" fmla="*/ 937045 h 1500183"/>
                  <a:gd name="connsiteX4" fmla="*/ 1750252 w 2469107"/>
                  <a:gd name="connsiteY4" fmla="*/ 936247 h 1500183"/>
                  <a:gd name="connsiteX5" fmla="*/ 1748912 w 2469107"/>
                  <a:gd name="connsiteY5" fmla="*/ 1493416 h 1500183"/>
                  <a:gd name="connsiteX6" fmla="*/ 1062413 w 2469107"/>
                  <a:gd name="connsiteY6" fmla="*/ 1500183 h 1500183"/>
                  <a:gd name="connsiteX7" fmla="*/ 1062492 w 2469107"/>
                  <a:gd name="connsiteY7" fmla="*/ 935864 h 1500183"/>
                  <a:gd name="connsiteX8" fmla="*/ 0 w 2469107"/>
                  <a:gd name="connsiteY8" fmla="*/ 943391 h 1500183"/>
                  <a:gd name="connsiteX0" fmla="*/ 0 w 2541642"/>
                  <a:gd name="connsiteY0" fmla="*/ 943391 h 1500183"/>
                  <a:gd name="connsiteX1" fmla="*/ 1968 w 2541642"/>
                  <a:gd name="connsiteY1" fmla="*/ 9945 h 1500183"/>
                  <a:gd name="connsiteX2" fmla="*/ 2469107 w 2541642"/>
                  <a:gd name="connsiteY2" fmla="*/ 0 h 1500183"/>
                  <a:gd name="connsiteX3" fmla="*/ 2541628 w 2541642"/>
                  <a:gd name="connsiteY3" fmla="*/ 937045 h 1500183"/>
                  <a:gd name="connsiteX4" fmla="*/ 1750252 w 2541642"/>
                  <a:gd name="connsiteY4" fmla="*/ 936247 h 1500183"/>
                  <a:gd name="connsiteX5" fmla="*/ 1748912 w 2541642"/>
                  <a:gd name="connsiteY5" fmla="*/ 1493416 h 1500183"/>
                  <a:gd name="connsiteX6" fmla="*/ 1062413 w 2541642"/>
                  <a:gd name="connsiteY6" fmla="*/ 1500183 h 1500183"/>
                  <a:gd name="connsiteX7" fmla="*/ 1062492 w 2541642"/>
                  <a:gd name="connsiteY7" fmla="*/ 935864 h 1500183"/>
                  <a:gd name="connsiteX8" fmla="*/ 0 w 2541642"/>
                  <a:gd name="connsiteY8" fmla="*/ 943391 h 1500183"/>
                  <a:gd name="connsiteX0" fmla="*/ 0 w 2541809"/>
                  <a:gd name="connsiteY0" fmla="*/ 943391 h 1500183"/>
                  <a:gd name="connsiteX1" fmla="*/ 1968 w 2541809"/>
                  <a:gd name="connsiteY1" fmla="*/ 9945 h 1500183"/>
                  <a:gd name="connsiteX2" fmla="*/ 2538753 w 2541809"/>
                  <a:gd name="connsiteY2" fmla="*/ 0 h 1500183"/>
                  <a:gd name="connsiteX3" fmla="*/ 2541628 w 2541809"/>
                  <a:gd name="connsiteY3" fmla="*/ 937045 h 1500183"/>
                  <a:gd name="connsiteX4" fmla="*/ 1750252 w 2541809"/>
                  <a:gd name="connsiteY4" fmla="*/ 936247 h 1500183"/>
                  <a:gd name="connsiteX5" fmla="*/ 1748912 w 2541809"/>
                  <a:gd name="connsiteY5" fmla="*/ 1493416 h 1500183"/>
                  <a:gd name="connsiteX6" fmla="*/ 1062413 w 2541809"/>
                  <a:gd name="connsiteY6" fmla="*/ 1500183 h 1500183"/>
                  <a:gd name="connsiteX7" fmla="*/ 1062492 w 2541809"/>
                  <a:gd name="connsiteY7" fmla="*/ 935864 h 1500183"/>
                  <a:gd name="connsiteX8" fmla="*/ 0 w 2541809"/>
                  <a:gd name="connsiteY8" fmla="*/ 943391 h 1500183"/>
                  <a:gd name="connsiteX0" fmla="*/ 0 w 2541903"/>
                  <a:gd name="connsiteY0" fmla="*/ 943391 h 1500183"/>
                  <a:gd name="connsiteX1" fmla="*/ 1968 w 2541903"/>
                  <a:gd name="connsiteY1" fmla="*/ 9945 h 1500183"/>
                  <a:gd name="connsiteX2" fmla="*/ 2540801 w 2541903"/>
                  <a:gd name="connsiteY2" fmla="*/ 0 h 1500183"/>
                  <a:gd name="connsiteX3" fmla="*/ 2541628 w 2541903"/>
                  <a:gd name="connsiteY3" fmla="*/ 937045 h 1500183"/>
                  <a:gd name="connsiteX4" fmla="*/ 1750252 w 2541903"/>
                  <a:gd name="connsiteY4" fmla="*/ 936247 h 1500183"/>
                  <a:gd name="connsiteX5" fmla="*/ 1748912 w 2541903"/>
                  <a:gd name="connsiteY5" fmla="*/ 1493416 h 1500183"/>
                  <a:gd name="connsiteX6" fmla="*/ 1062413 w 2541903"/>
                  <a:gd name="connsiteY6" fmla="*/ 1500183 h 1500183"/>
                  <a:gd name="connsiteX7" fmla="*/ 1062492 w 2541903"/>
                  <a:gd name="connsiteY7" fmla="*/ 935864 h 1500183"/>
                  <a:gd name="connsiteX8" fmla="*/ 0 w 2541903"/>
                  <a:gd name="connsiteY8" fmla="*/ 943391 h 1500183"/>
                  <a:gd name="connsiteX0" fmla="*/ 0 w 2542850"/>
                  <a:gd name="connsiteY0" fmla="*/ 948153 h 1504945"/>
                  <a:gd name="connsiteX1" fmla="*/ 1968 w 2542850"/>
                  <a:gd name="connsiteY1" fmla="*/ 14707 h 1504945"/>
                  <a:gd name="connsiteX2" fmla="*/ 2542850 w 2542850"/>
                  <a:gd name="connsiteY2" fmla="*/ 0 h 1504945"/>
                  <a:gd name="connsiteX3" fmla="*/ 2541628 w 2542850"/>
                  <a:gd name="connsiteY3" fmla="*/ 941807 h 1504945"/>
                  <a:gd name="connsiteX4" fmla="*/ 1750252 w 2542850"/>
                  <a:gd name="connsiteY4" fmla="*/ 941009 h 1504945"/>
                  <a:gd name="connsiteX5" fmla="*/ 1748912 w 2542850"/>
                  <a:gd name="connsiteY5" fmla="*/ 1498178 h 1504945"/>
                  <a:gd name="connsiteX6" fmla="*/ 1062413 w 2542850"/>
                  <a:gd name="connsiteY6" fmla="*/ 1504945 h 1504945"/>
                  <a:gd name="connsiteX7" fmla="*/ 1062492 w 2542850"/>
                  <a:gd name="connsiteY7" fmla="*/ 940626 h 1504945"/>
                  <a:gd name="connsiteX8" fmla="*/ 0 w 2542850"/>
                  <a:gd name="connsiteY8" fmla="*/ 948153 h 150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42850" h="1504945">
                    <a:moveTo>
                      <a:pt x="0" y="948153"/>
                    </a:moveTo>
                    <a:cubicBezTo>
                      <a:pt x="2756" y="757654"/>
                      <a:pt x="-788" y="217906"/>
                      <a:pt x="1968" y="14707"/>
                    </a:cubicBezTo>
                    <a:lnTo>
                      <a:pt x="2542850" y="0"/>
                    </a:lnTo>
                    <a:cubicBezTo>
                      <a:pt x="2541638" y="331398"/>
                      <a:pt x="2542840" y="610409"/>
                      <a:pt x="2541628" y="941807"/>
                    </a:cubicBezTo>
                    <a:lnTo>
                      <a:pt x="1750252" y="941009"/>
                    </a:lnTo>
                    <a:cubicBezTo>
                      <a:pt x="1749805" y="1135992"/>
                      <a:pt x="1749359" y="1203182"/>
                      <a:pt x="1748912" y="1498178"/>
                    </a:cubicBezTo>
                    <a:lnTo>
                      <a:pt x="1062413" y="1504945"/>
                    </a:lnTo>
                    <a:cubicBezTo>
                      <a:pt x="1063831" y="1299376"/>
                      <a:pt x="1061074" y="1146195"/>
                      <a:pt x="1062492" y="940626"/>
                    </a:cubicBezTo>
                    <a:lnTo>
                      <a:pt x="0" y="94815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s-ES" sz="75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48" name="Oval 12">
                <a:extLst>
                  <a:ext uri="{FF2B5EF4-FFF2-40B4-BE49-F238E27FC236}">
                    <a16:creationId xmlns:a16="http://schemas.microsoft.com/office/drawing/2014/main" id="{4B6429BE-E6BD-1A20-A882-980B06A03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40" y="1613683"/>
                <a:ext cx="1021445" cy="59134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750" b="1" noProof="1">
                    <a:latin typeface="Arial" panose="020B0604020202020204" pitchFamily="34" charset="0"/>
                  </a:rPr>
                  <a:t>GOVERNANÇA</a:t>
                </a:r>
              </a:p>
              <a:p>
                <a:endParaRPr lang="pt-BR" sz="750" noProof="1">
                  <a:latin typeface="Arial" panose="020B0604020202020204" pitchFamily="34" charset="0"/>
                </a:endParaRP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Dinàmica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Horitzontal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Demà</a:t>
                </a:r>
              </a:p>
            </p:txBody>
          </p:sp>
        </p:grpSp>
        <p:sp>
          <p:nvSpPr>
            <p:cNvPr id="6" name="Estrella: 5 puntas 183">
              <a:extLst>
                <a:ext uri="{FF2B5EF4-FFF2-40B4-BE49-F238E27FC236}">
                  <a16:creationId xmlns:a16="http://schemas.microsoft.com/office/drawing/2014/main" id="{301C8AAE-B890-738C-2514-DEF71E49EBC1}"/>
                </a:ext>
              </a:extLst>
            </p:cNvPr>
            <p:cNvSpPr/>
            <p:nvPr/>
          </p:nvSpPr>
          <p:spPr>
            <a:xfrm>
              <a:off x="1661626" y="3268880"/>
              <a:ext cx="5907303" cy="944878"/>
            </a:xfrm>
            <a:custGeom>
              <a:avLst/>
              <a:gdLst>
                <a:gd name="connsiteX0" fmla="*/ 1 w 1282700"/>
                <a:gd name="connsiteY0" fmla="*/ 556041 h 1455737"/>
                <a:gd name="connsiteX1" fmla="*/ 489951 w 1282700"/>
                <a:gd name="connsiteY1" fmla="*/ 556045 h 1455737"/>
                <a:gd name="connsiteX2" fmla="*/ 641350 w 1282700"/>
                <a:gd name="connsiteY2" fmla="*/ 0 h 1455737"/>
                <a:gd name="connsiteX3" fmla="*/ 792749 w 1282700"/>
                <a:gd name="connsiteY3" fmla="*/ 556045 h 1455737"/>
                <a:gd name="connsiteX4" fmla="*/ 1282699 w 1282700"/>
                <a:gd name="connsiteY4" fmla="*/ 556041 h 1455737"/>
                <a:gd name="connsiteX5" fmla="*/ 886320 w 1282700"/>
                <a:gd name="connsiteY5" fmla="*/ 899691 h 1455737"/>
                <a:gd name="connsiteX6" fmla="*/ 1037725 w 1282700"/>
                <a:gd name="connsiteY6" fmla="*/ 1455733 h 1455737"/>
                <a:gd name="connsiteX7" fmla="*/ 641350 w 1282700"/>
                <a:gd name="connsiteY7" fmla="*/ 1112076 h 1455737"/>
                <a:gd name="connsiteX8" fmla="*/ 244975 w 1282700"/>
                <a:gd name="connsiteY8" fmla="*/ 1455733 h 1455737"/>
                <a:gd name="connsiteX9" fmla="*/ 396380 w 1282700"/>
                <a:gd name="connsiteY9" fmla="*/ 899691 h 1455737"/>
                <a:gd name="connsiteX10" fmla="*/ 1 w 1282700"/>
                <a:gd name="connsiteY10" fmla="*/ 556041 h 1455737"/>
                <a:gd name="connsiteX0" fmla="*/ 0 w 1282698"/>
                <a:gd name="connsiteY0" fmla="*/ 556041 h 1455733"/>
                <a:gd name="connsiteX1" fmla="*/ 489950 w 1282698"/>
                <a:gd name="connsiteY1" fmla="*/ 556045 h 1455733"/>
                <a:gd name="connsiteX2" fmla="*/ 641349 w 1282698"/>
                <a:gd name="connsiteY2" fmla="*/ 0 h 1455733"/>
                <a:gd name="connsiteX3" fmla="*/ 792748 w 1282698"/>
                <a:gd name="connsiteY3" fmla="*/ 556045 h 1455733"/>
                <a:gd name="connsiteX4" fmla="*/ 1282698 w 1282698"/>
                <a:gd name="connsiteY4" fmla="*/ 556041 h 1455733"/>
                <a:gd name="connsiteX5" fmla="*/ 1178419 w 1282698"/>
                <a:gd name="connsiteY5" fmla="*/ 988591 h 1455733"/>
                <a:gd name="connsiteX6" fmla="*/ 1037724 w 1282698"/>
                <a:gd name="connsiteY6" fmla="*/ 1455733 h 1455733"/>
                <a:gd name="connsiteX7" fmla="*/ 641349 w 1282698"/>
                <a:gd name="connsiteY7" fmla="*/ 1112076 h 1455733"/>
                <a:gd name="connsiteX8" fmla="*/ 244974 w 1282698"/>
                <a:gd name="connsiteY8" fmla="*/ 1455733 h 1455733"/>
                <a:gd name="connsiteX9" fmla="*/ 396379 w 1282698"/>
                <a:gd name="connsiteY9" fmla="*/ 899691 h 1455733"/>
                <a:gd name="connsiteX10" fmla="*/ 0 w 1282698"/>
                <a:gd name="connsiteY10" fmla="*/ 556041 h 1455733"/>
                <a:gd name="connsiteX0" fmla="*/ 0 w 1282698"/>
                <a:gd name="connsiteY0" fmla="*/ 571496 h 1471188"/>
                <a:gd name="connsiteX1" fmla="*/ 8267 w 1282698"/>
                <a:gd name="connsiteY1" fmla="*/ 0 h 1471188"/>
                <a:gd name="connsiteX2" fmla="*/ 641349 w 1282698"/>
                <a:gd name="connsiteY2" fmla="*/ 15455 h 1471188"/>
                <a:gd name="connsiteX3" fmla="*/ 792748 w 1282698"/>
                <a:gd name="connsiteY3" fmla="*/ 571500 h 1471188"/>
                <a:gd name="connsiteX4" fmla="*/ 1282698 w 1282698"/>
                <a:gd name="connsiteY4" fmla="*/ 571496 h 1471188"/>
                <a:gd name="connsiteX5" fmla="*/ 1178419 w 1282698"/>
                <a:gd name="connsiteY5" fmla="*/ 1004046 h 1471188"/>
                <a:gd name="connsiteX6" fmla="*/ 1037724 w 1282698"/>
                <a:gd name="connsiteY6" fmla="*/ 1471188 h 1471188"/>
                <a:gd name="connsiteX7" fmla="*/ 641349 w 1282698"/>
                <a:gd name="connsiteY7" fmla="*/ 1127531 h 1471188"/>
                <a:gd name="connsiteX8" fmla="*/ 244974 w 1282698"/>
                <a:gd name="connsiteY8" fmla="*/ 1471188 h 1471188"/>
                <a:gd name="connsiteX9" fmla="*/ 396379 w 1282698"/>
                <a:gd name="connsiteY9" fmla="*/ 915146 h 1471188"/>
                <a:gd name="connsiteX10" fmla="*/ 0 w 1282698"/>
                <a:gd name="connsiteY10" fmla="*/ 571496 h 1471188"/>
                <a:gd name="connsiteX0" fmla="*/ 0 w 1282698"/>
                <a:gd name="connsiteY0" fmla="*/ 571496 h 1471188"/>
                <a:gd name="connsiteX1" fmla="*/ 8267 w 1282698"/>
                <a:gd name="connsiteY1" fmla="*/ 0 h 1471188"/>
                <a:gd name="connsiteX2" fmla="*/ 641349 w 1282698"/>
                <a:gd name="connsiteY2" fmla="*/ 15455 h 1471188"/>
                <a:gd name="connsiteX3" fmla="*/ 792748 w 1282698"/>
                <a:gd name="connsiteY3" fmla="*/ 571500 h 1471188"/>
                <a:gd name="connsiteX4" fmla="*/ 1282698 w 1282698"/>
                <a:gd name="connsiteY4" fmla="*/ 571496 h 1471188"/>
                <a:gd name="connsiteX5" fmla="*/ 1178419 w 1282698"/>
                <a:gd name="connsiteY5" fmla="*/ 1004046 h 1471188"/>
                <a:gd name="connsiteX6" fmla="*/ 1037724 w 1282698"/>
                <a:gd name="connsiteY6" fmla="*/ 1471188 h 1471188"/>
                <a:gd name="connsiteX7" fmla="*/ 641349 w 1282698"/>
                <a:gd name="connsiteY7" fmla="*/ 1127531 h 1471188"/>
                <a:gd name="connsiteX8" fmla="*/ 244974 w 1282698"/>
                <a:gd name="connsiteY8" fmla="*/ 1471188 h 1471188"/>
                <a:gd name="connsiteX9" fmla="*/ 396379 w 1282698"/>
                <a:gd name="connsiteY9" fmla="*/ 915146 h 1471188"/>
                <a:gd name="connsiteX10" fmla="*/ 0 w 1282698"/>
                <a:gd name="connsiteY10" fmla="*/ 571496 h 1471188"/>
                <a:gd name="connsiteX0" fmla="*/ 0 w 2462886"/>
                <a:gd name="connsiteY0" fmla="*/ 571496 h 1471188"/>
                <a:gd name="connsiteX1" fmla="*/ 8267 w 2462886"/>
                <a:gd name="connsiteY1" fmla="*/ 0 h 1471188"/>
                <a:gd name="connsiteX2" fmla="*/ 2462886 w 2462886"/>
                <a:gd name="connsiteY2" fmla="*/ 15455 h 1471188"/>
                <a:gd name="connsiteX3" fmla="*/ 792748 w 2462886"/>
                <a:gd name="connsiteY3" fmla="*/ 571500 h 1471188"/>
                <a:gd name="connsiteX4" fmla="*/ 1282698 w 2462886"/>
                <a:gd name="connsiteY4" fmla="*/ 571496 h 1471188"/>
                <a:gd name="connsiteX5" fmla="*/ 1178419 w 2462886"/>
                <a:gd name="connsiteY5" fmla="*/ 1004046 h 1471188"/>
                <a:gd name="connsiteX6" fmla="*/ 1037724 w 2462886"/>
                <a:gd name="connsiteY6" fmla="*/ 1471188 h 1471188"/>
                <a:gd name="connsiteX7" fmla="*/ 641349 w 2462886"/>
                <a:gd name="connsiteY7" fmla="*/ 1127531 h 1471188"/>
                <a:gd name="connsiteX8" fmla="*/ 244974 w 2462886"/>
                <a:gd name="connsiteY8" fmla="*/ 1471188 h 1471188"/>
                <a:gd name="connsiteX9" fmla="*/ 396379 w 2462886"/>
                <a:gd name="connsiteY9" fmla="*/ 915146 h 1471188"/>
                <a:gd name="connsiteX10" fmla="*/ 0 w 2462886"/>
                <a:gd name="connsiteY10" fmla="*/ 571496 h 1471188"/>
                <a:gd name="connsiteX0" fmla="*/ 0 w 2451757"/>
                <a:gd name="connsiteY0" fmla="*/ 594141 h 1493833"/>
                <a:gd name="connsiteX1" fmla="*/ 8267 w 2451757"/>
                <a:gd name="connsiteY1" fmla="*/ 22645 h 1493833"/>
                <a:gd name="connsiteX2" fmla="*/ 2451757 w 2451757"/>
                <a:gd name="connsiteY2" fmla="*/ 0 h 1493833"/>
                <a:gd name="connsiteX3" fmla="*/ 792748 w 2451757"/>
                <a:gd name="connsiteY3" fmla="*/ 594145 h 1493833"/>
                <a:gd name="connsiteX4" fmla="*/ 1282698 w 2451757"/>
                <a:gd name="connsiteY4" fmla="*/ 594141 h 1493833"/>
                <a:gd name="connsiteX5" fmla="*/ 1178419 w 2451757"/>
                <a:gd name="connsiteY5" fmla="*/ 1026691 h 1493833"/>
                <a:gd name="connsiteX6" fmla="*/ 1037724 w 2451757"/>
                <a:gd name="connsiteY6" fmla="*/ 1493833 h 1493833"/>
                <a:gd name="connsiteX7" fmla="*/ 641349 w 2451757"/>
                <a:gd name="connsiteY7" fmla="*/ 1150176 h 1493833"/>
                <a:gd name="connsiteX8" fmla="*/ 244974 w 2451757"/>
                <a:gd name="connsiteY8" fmla="*/ 1493833 h 1493833"/>
                <a:gd name="connsiteX9" fmla="*/ 396379 w 2451757"/>
                <a:gd name="connsiteY9" fmla="*/ 937791 h 1493833"/>
                <a:gd name="connsiteX10" fmla="*/ 0 w 2451757"/>
                <a:gd name="connsiteY10" fmla="*/ 594141 h 1493833"/>
                <a:gd name="connsiteX0" fmla="*/ 0 w 2451757"/>
                <a:gd name="connsiteY0" fmla="*/ 594141 h 1493833"/>
                <a:gd name="connsiteX1" fmla="*/ 8267 w 2451757"/>
                <a:gd name="connsiteY1" fmla="*/ 22645 h 1493833"/>
                <a:gd name="connsiteX2" fmla="*/ 2451757 w 2451757"/>
                <a:gd name="connsiteY2" fmla="*/ 0 h 1493833"/>
                <a:gd name="connsiteX3" fmla="*/ 2448120 w 2451757"/>
                <a:gd name="connsiteY3" fmla="*/ 994195 h 1493833"/>
                <a:gd name="connsiteX4" fmla="*/ 1282698 w 2451757"/>
                <a:gd name="connsiteY4" fmla="*/ 594141 h 1493833"/>
                <a:gd name="connsiteX5" fmla="*/ 1178419 w 2451757"/>
                <a:gd name="connsiteY5" fmla="*/ 1026691 h 1493833"/>
                <a:gd name="connsiteX6" fmla="*/ 1037724 w 2451757"/>
                <a:gd name="connsiteY6" fmla="*/ 1493833 h 1493833"/>
                <a:gd name="connsiteX7" fmla="*/ 641349 w 2451757"/>
                <a:gd name="connsiteY7" fmla="*/ 1150176 h 1493833"/>
                <a:gd name="connsiteX8" fmla="*/ 244974 w 2451757"/>
                <a:gd name="connsiteY8" fmla="*/ 1493833 h 1493833"/>
                <a:gd name="connsiteX9" fmla="*/ 396379 w 2451757"/>
                <a:gd name="connsiteY9" fmla="*/ 937791 h 1493833"/>
                <a:gd name="connsiteX10" fmla="*/ 0 w 2451757"/>
                <a:gd name="connsiteY10" fmla="*/ 594141 h 1493833"/>
                <a:gd name="connsiteX0" fmla="*/ 0 w 2451757"/>
                <a:gd name="connsiteY0" fmla="*/ 594141 h 1493833"/>
                <a:gd name="connsiteX1" fmla="*/ 8267 w 2451757"/>
                <a:gd name="connsiteY1" fmla="*/ 22645 h 1493833"/>
                <a:gd name="connsiteX2" fmla="*/ 2451757 w 2451757"/>
                <a:gd name="connsiteY2" fmla="*/ 0 h 1493833"/>
                <a:gd name="connsiteX3" fmla="*/ 2448120 w 2451757"/>
                <a:gd name="connsiteY3" fmla="*/ 994195 h 1493833"/>
                <a:gd name="connsiteX4" fmla="*/ 1563694 w 2451757"/>
                <a:gd name="connsiteY4" fmla="*/ 1006891 h 1493833"/>
                <a:gd name="connsiteX5" fmla="*/ 1178419 w 2451757"/>
                <a:gd name="connsiteY5" fmla="*/ 1026691 h 1493833"/>
                <a:gd name="connsiteX6" fmla="*/ 1037724 w 2451757"/>
                <a:gd name="connsiteY6" fmla="*/ 1493833 h 1493833"/>
                <a:gd name="connsiteX7" fmla="*/ 641349 w 2451757"/>
                <a:gd name="connsiteY7" fmla="*/ 1150176 h 1493833"/>
                <a:gd name="connsiteX8" fmla="*/ 244974 w 2451757"/>
                <a:gd name="connsiteY8" fmla="*/ 1493833 h 1493833"/>
                <a:gd name="connsiteX9" fmla="*/ 396379 w 2451757"/>
                <a:gd name="connsiteY9" fmla="*/ 937791 h 1493833"/>
                <a:gd name="connsiteX10" fmla="*/ 0 w 2451757"/>
                <a:gd name="connsiteY10" fmla="*/ 594141 h 1493833"/>
                <a:gd name="connsiteX0" fmla="*/ 0 w 2451757"/>
                <a:gd name="connsiteY0" fmla="*/ 594141 h 1591841"/>
                <a:gd name="connsiteX1" fmla="*/ 8267 w 2451757"/>
                <a:gd name="connsiteY1" fmla="*/ 22645 h 1591841"/>
                <a:gd name="connsiteX2" fmla="*/ 2451757 w 2451757"/>
                <a:gd name="connsiteY2" fmla="*/ 0 h 1591841"/>
                <a:gd name="connsiteX3" fmla="*/ 2448120 w 2451757"/>
                <a:gd name="connsiteY3" fmla="*/ 994195 h 1591841"/>
                <a:gd name="connsiteX4" fmla="*/ 1563694 w 2451757"/>
                <a:gd name="connsiteY4" fmla="*/ 1006891 h 1591841"/>
                <a:gd name="connsiteX5" fmla="*/ 1562354 w 2451757"/>
                <a:gd name="connsiteY5" fmla="*/ 1591841 h 1591841"/>
                <a:gd name="connsiteX6" fmla="*/ 1037724 w 2451757"/>
                <a:gd name="connsiteY6" fmla="*/ 1493833 h 1591841"/>
                <a:gd name="connsiteX7" fmla="*/ 641349 w 2451757"/>
                <a:gd name="connsiteY7" fmla="*/ 1150176 h 1591841"/>
                <a:gd name="connsiteX8" fmla="*/ 244974 w 2451757"/>
                <a:gd name="connsiteY8" fmla="*/ 1493833 h 1591841"/>
                <a:gd name="connsiteX9" fmla="*/ 396379 w 2451757"/>
                <a:gd name="connsiteY9" fmla="*/ 937791 h 1591841"/>
                <a:gd name="connsiteX10" fmla="*/ 0 w 2451757"/>
                <a:gd name="connsiteY10" fmla="*/ 594141 h 1591841"/>
                <a:gd name="connsiteX0" fmla="*/ 0 w 2451757"/>
                <a:gd name="connsiteY0" fmla="*/ 594141 h 1601783"/>
                <a:gd name="connsiteX1" fmla="*/ 8267 w 2451757"/>
                <a:gd name="connsiteY1" fmla="*/ 22645 h 1601783"/>
                <a:gd name="connsiteX2" fmla="*/ 2451757 w 2451757"/>
                <a:gd name="connsiteY2" fmla="*/ 0 h 1601783"/>
                <a:gd name="connsiteX3" fmla="*/ 2448120 w 2451757"/>
                <a:gd name="connsiteY3" fmla="*/ 994195 h 1601783"/>
                <a:gd name="connsiteX4" fmla="*/ 1563694 w 2451757"/>
                <a:gd name="connsiteY4" fmla="*/ 1006891 h 1601783"/>
                <a:gd name="connsiteX5" fmla="*/ 1562354 w 2451757"/>
                <a:gd name="connsiteY5" fmla="*/ 1591841 h 1601783"/>
                <a:gd name="connsiteX6" fmla="*/ 901399 w 2451757"/>
                <a:gd name="connsiteY6" fmla="*/ 1601783 h 1601783"/>
                <a:gd name="connsiteX7" fmla="*/ 641349 w 2451757"/>
                <a:gd name="connsiteY7" fmla="*/ 1150176 h 1601783"/>
                <a:gd name="connsiteX8" fmla="*/ 244974 w 2451757"/>
                <a:gd name="connsiteY8" fmla="*/ 1493833 h 1601783"/>
                <a:gd name="connsiteX9" fmla="*/ 396379 w 2451757"/>
                <a:gd name="connsiteY9" fmla="*/ 937791 h 1601783"/>
                <a:gd name="connsiteX10" fmla="*/ 0 w 2451757"/>
                <a:gd name="connsiteY10" fmla="*/ 594141 h 1601783"/>
                <a:gd name="connsiteX0" fmla="*/ 0 w 2451757"/>
                <a:gd name="connsiteY0" fmla="*/ 594141 h 1601783"/>
                <a:gd name="connsiteX1" fmla="*/ 8267 w 2451757"/>
                <a:gd name="connsiteY1" fmla="*/ 22645 h 1601783"/>
                <a:gd name="connsiteX2" fmla="*/ 2451757 w 2451757"/>
                <a:gd name="connsiteY2" fmla="*/ 0 h 1601783"/>
                <a:gd name="connsiteX3" fmla="*/ 2448120 w 2451757"/>
                <a:gd name="connsiteY3" fmla="*/ 994195 h 1601783"/>
                <a:gd name="connsiteX4" fmla="*/ 1563694 w 2451757"/>
                <a:gd name="connsiteY4" fmla="*/ 1006891 h 1601783"/>
                <a:gd name="connsiteX5" fmla="*/ 1562354 w 2451757"/>
                <a:gd name="connsiteY5" fmla="*/ 1591841 h 1601783"/>
                <a:gd name="connsiteX6" fmla="*/ 901399 w 2451757"/>
                <a:gd name="connsiteY6" fmla="*/ 1601783 h 1601783"/>
                <a:gd name="connsiteX7" fmla="*/ 891741 w 2451757"/>
                <a:gd name="connsiteY7" fmla="*/ 972376 h 1601783"/>
                <a:gd name="connsiteX8" fmla="*/ 244974 w 2451757"/>
                <a:gd name="connsiteY8" fmla="*/ 1493833 h 1601783"/>
                <a:gd name="connsiteX9" fmla="*/ 396379 w 2451757"/>
                <a:gd name="connsiteY9" fmla="*/ 937791 h 1601783"/>
                <a:gd name="connsiteX10" fmla="*/ 0 w 2451757"/>
                <a:gd name="connsiteY10" fmla="*/ 594141 h 1601783"/>
                <a:gd name="connsiteX0" fmla="*/ 0 w 2451757"/>
                <a:gd name="connsiteY0" fmla="*/ 594141 h 1601783"/>
                <a:gd name="connsiteX1" fmla="*/ 8267 w 2451757"/>
                <a:gd name="connsiteY1" fmla="*/ 22645 h 1601783"/>
                <a:gd name="connsiteX2" fmla="*/ 2451757 w 2451757"/>
                <a:gd name="connsiteY2" fmla="*/ 0 h 1601783"/>
                <a:gd name="connsiteX3" fmla="*/ 2448120 w 2451757"/>
                <a:gd name="connsiteY3" fmla="*/ 994195 h 1601783"/>
                <a:gd name="connsiteX4" fmla="*/ 1563694 w 2451757"/>
                <a:gd name="connsiteY4" fmla="*/ 1006891 h 1601783"/>
                <a:gd name="connsiteX5" fmla="*/ 1562354 w 2451757"/>
                <a:gd name="connsiteY5" fmla="*/ 1591841 h 1601783"/>
                <a:gd name="connsiteX6" fmla="*/ 901399 w 2451757"/>
                <a:gd name="connsiteY6" fmla="*/ 1601783 h 1601783"/>
                <a:gd name="connsiteX7" fmla="*/ 891741 w 2451757"/>
                <a:gd name="connsiteY7" fmla="*/ 972376 h 1601783"/>
                <a:gd name="connsiteX8" fmla="*/ 244974 w 2451757"/>
                <a:gd name="connsiteY8" fmla="*/ 1493833 h 1601783"/>
                <a:gd name="connsiteX9" fmla="*/ 45830 w 2451757"/>
                <a:gd name="connsiteY9" fmla="*/ 975891 h 1601783"/>
                <a:gd name="connsiteX10" fmla="*/ 0 w 2451757"/>
                <a:gd name="connsiteY10" fmla="*/ 594141 h 1601783"/>
                <a:gd name="connsiteX0" fmla="*/ 0 w 2451757"/>
                <a:gd name="connsiteY0" fmla="*/ 594141 h 1601783"/>
                <a:gd name="connsiteX1" fmla="*/ 8267 w 2451757"/>
                <a:gd name="connsiteY1" fmla="*/ 22645 h 1601783"/>
                <a:gd name="connsiteX2" fmla="*/ 2451757 w 2451757"/>
                <a:gd name="connsiteY2" fmla="*/ 0 h 1601783"/>
                <a:gd name="connsiteX3" fmla="*/ 2448120 w 2451757"/>
                <a:gd name="connsiteY3" fmla="*/ 994195 h 1601783"/>
                <a:gd name="connsiteX4" fmla="*/ 1563694 w 2451757"/>
                <a:gd name="connsiteY4" fmla="*/ 1006891 h 1601783"/>
                <a:gd name="connsiteX5" fmla="*/ 1562354 w 2451757"/>
                <a:gd name="connsiteY5" fmla="*/ 1591841 h 1601783"/>
                <a:gd name="connsiteX6" fmla="*/ 901399 w 2451757"/>
                <a:gd name="connsiteY6" fmla="*/ 1601783 h 1601783"/>
                <a:gd name="connsiteX7" fmla="*/ 891741 w 2451757"/>
                <a:gd name="connsiteY7" fmla="*/ 972376 h 1601783"/>
                <a:gd name="connsiteX8" fmla="*/ 244974 w 2451757"/>
                <a:gd name="connsiteY8" fmla="*/ 1493833 h 1601783"/>
                <a:gd name="connsiteX9" fmla="*/ 0 w 2451757"/>
                <a:gd name="connsiteY9" fmla="*/ 594141 h 1601783"/>
                <a:gd name="connsiteX0" fmla="*/ 6086 w 2443932"/>
                <a:gd name="connsiteY0" fmla="*/ 1000541 h 1601783"/>
                <a:gd name="connsiteX1" fmla="*/ 442 w 2443932"/>
                <a:gd name="connsiteY1" fmla="*/ 22645 h 1601783"/>
                <a:gd name="connsiteX2" fmla="*/ 2443932 w 2443932"/>
                <a:gd name="connsiteY2" fmla="*/ 0 h 1601783"/>
                <a:gd name="connsiteX3" fmla="*/ 2440295 w 2443932"/>
                <a:gd name="connsiteY3" fmla="*/ 994195 h 1601783"/>
                <a:gd name="connsiteX4" fmla="*/ 1555869 w 2443932"/>
                <a:gd name="connsiteY4" fmla="*/ 1006891 h 1601783"/>
                <a:gd name="connsiteX5" fmla="*/ 1554529 w 2443932"/>
                <a:gd name="connsiteY5" fmla="*/ 1591841 h 1601783"/>
                <a:gd name="connsiteX6" fmla="*/ 893574 w 2443932"/>
                <a:gd name="connsiteY6" fmla="*/ 1601783 h 1601783"/>
                <a:gd name="connsiteX7" fmla="*/ 883916 w 2443932"/>
                <a:gd name="connsiteY7" fmla="*/ 972376 h 1601783"/>
                <a:gd name="connsiteX8" fmla="*/ 237149 w 2443932"/>
                <a:gd name="connsiteY8" fmla="*/ 1493833 h 1601783"/>
                <a:gd name="connsiteX9" fmla="*/ 6086 w 2443932"/>
                <a:gd name="connsiteY9" fmla="*/ 1000541 h 1601783"/>
                <a:gd name="connsiteX0" fmla="*/ 6086 w 2443932"/>
                <a:gd name="connsiteY0" fmla="*/ 1000541 h 1601783"/>
                <a:gd name="connsiteX1" fmla="*/ 442 w 2443932"/>
                <a:gd name="connsiteY1" fmla="*/ 22645 h 1601783"/>
                <a:gd name="connsiteX2" fmla="*/ 2443932 w 2443932"/>
                <a:gd name="connsiteY2" fmla="*/ 0 h 1601783"/>
                <a:gd name="connsiteX3" fmla="*/ 2440295 w 2443932"/>
                <a:gd name="connsiteY3" fmla="*/ 994195 h 1601783"/>
                <a:gd name="connsiteX4" fmla="*/ 1555869 w 2443932"/>
                <a:gd name="connsiteY4" fmla="*/ 1006891 h 1601783"/>
                <a:gd name="connsiteX5" fmla="*/ 1554529 w 2443932"/>
                <a:gd name="connsiteY5" fmla="*/ 1591841 h 1601783"/>
                <a:gd name="connsiteX6" fmla="*/ 893574 w 2443932"/>
                <a:gd name="connsiteY6" fmla="*/ 1601783 h 1601783"/>
                <a:gd name="connsiteX7" fmla="*/ 883916 w 2443932"/>
                <a:gd name="connsiteY7" fmla="*/ 972376 h 1601783"/>
                <a:gd name="connsiteX8" fmla="*/ 6086 w 2443932"/>
                <a:gd name="connsiteY8" fmla="*/ 1000541 h 1601783"/>
                <a:gd name="connsiteX0" fmla="*/ 6086 w 2443932"/>
                <a:gd name="connsiteY0" fmla="*/ 1000541 h 1601783"/>
                <a:gd name="connsiteX1" fmla="*/ 442 w 2443932"/>
                <a:gd name="connsiteY1" fmla="*/ 22645 h 1601783"/>
                <a:gd name="connsiteX2" fmla="*/ 2443932 w 2443932"/>
                <a:gd name="connsiteY2" fmla="*/ 0 h 1601783"/>
                <a:gd name="connsiteX3" fmla="*/ 2440295 w 2443932"/>
                <a:gd name="connsiteY3" fmla="*/ 994195 h 1601783"/>
                <a:gd name="connsiteX4" fmla="*/ 1555869 w 2443932"/>
                <a:gd name="connsiteY4" fmla="*/ 1006891 h 1601783"/>
                <a:gd name="connsiteX5" fmla="*/ 1554529 w 2443932"/>
                <a:gd name="connsiteY5" fmla="*/ 1591841 h 1601783"/>
                <a:gd name="connsiteX6" fmla="*/ 893574 w 2443932"/>
                <a:gd name="connsiteY6" fmla="*/ 1601783 h 1601783"/>
                <a:gd name="connsiteX7" fmla="*/ 886698 w 2443932"/>
                <a:gd name="connsiteY7" fmla="*/ 985076 h 1601783"/>
                <a:gd name="connsiteX8" fmla="*/ 6086 w 2443932"/>
                <a:gd name="connsiteY8" fmla="*/ 1000541 h 1601783"/>
                <a:gd name="connsiteX0" fmla="*/ 0 w 2460103"/>
                <a:gd name="connsiteY0" fmla="*/ 994191 h 1601783"/>
                <a:gd name="connsiteX1" fmla="*/ 16613 w 2460103"/>
                <a:gd name="connsiteY1" fmla="*/ 22645 h 1601783"/>
                <a:gd name="connsiteX2" fmla="*/ 2460103 w 2460103"/>
                <a:gd name="connsiteY2" fmla="*/ 0 h 1601783"/>
                <a:gd name="connsiteX3" fmla="*/ 2456466 w 2460103"/>
                <a:gd name="connsiteY3" fmla="*/ 994195 h 1601783"/>
                <a:gd name="connsiteX4" fmla="*/ 1572040 w 2460103"/>
                <a:gd name="connsiteY4" fmla="*/ 1006891 h 1601783"/>
                <a:gd name="connsiteX5" fmla="*/ 1570700 w 2460103"/>
                <a:gd name="connsiteY5" fmla="*/ 1591841 h 1601783"/>
                <a:gd name="connsiteX6" fmla="*/ 909745 w 2460103"/>
                <a:gd name="connsiteY6" fmla="*/ 1601783 h 1601783"/>
                <a:gd name="connsiteX7" fmla="*/ 902869 w 2460103"/>
                <a:gd name="connsiteY7" fmla="*/ 985076 h 1601783"/>
                <a:gd name="connsiteX8" fmla="*/ 0 w 2460103"/>
                <a:gd name="connsiteY8" fmla="*/ 994191 h 1601783"/>
                <a:gd name="connsiteX0" fmla="*/ 866 w 2460969"/>
                <a:gd name="connsiteY0" fmla="*/ 994191 h 1601783"/>
                <a:gd name="connsiteX1" fmla="*/ 786 w 2460969"/>
                <a:gd name="connsiteY1" fmla="*/ 22645 h 1601783"/>
                <a:gd name="connsiteX2" fmla="*/ 2460969 w 2460969"/>
                <a:gd name="connsiteY2" fmla="*/ 0 h 1601783"/>
                <a:gd name="connsiteX3" fmla="*/ 2457332 w 2460969"/>
                <a:gd name="connsiteY3" fmla="*/ 994195 h 1601783"/>
                <a:gd name="connsiteX4" fmla="*/ 1572906 w 2460969"/>
                <a:gd name="connsiteY4" fmla="*/ 1006891 h 1601783"/>
                <a:gd name="connsiteX5" fmla="*/ 1571566 w 2460969"/>
                <a:gd name="connsiteY5" fmla="*/ 1591841 h 1601783"/>
                <a:gd name="connsiteX6" fmla="*/ 910611 w 2460969"/>
                <a:gd name="connsiteY6" fmla="*/ 1601783 h 1601783"/>
                <a:gd name="connsiteX7" fmla="*/ 903735 w 2460969"/>
                <a:gd name="connsiteY7" fmla="*/ 985076 h 1601783"/>
                <a:gd name="connsiteX8" fmla="*/ 866 w 2460969"/>
                <a:gd name="connsiteY8" fmla="*/ 994191 h 1601783"/>
                <a:gd name="connsiteX0" fmla="*/ 866 w 2460969"/>
                <a:gd name="connsiteY0" fmla="*/ 994191 h 1601783"/>
                <a:gd name="connsiteX1" fmla="*/ 786 w 2460969"/>
                <a:gd name="connsiteY1" fmla="*/ 22645 h 1601783"/>
                <a:gd name="connsiteX2" fmla="*/ 2460969 w 2460969"/>
                <a:gd name="connsiteY2" fmla="*/ 0 h 1601783"/>
                <a:gd name="connsiteX3" fmla="*/ 2457332 w 2460969"/>
                <a:gd name="connsiteY3" fmla="*/ 994195 h 1601783"/>
                <a:gd name="connsiteX4" fmla="*/ 1572906 w 2460969"/>
                <a:gd name="connsiteY4" fmla="*/ 1006891 h 1601783"/>
                <a:gd name="connsiteX5" fmla="*/ 1571566 w 2460969"/>
                <a:gd name="connsiteY5" fmla="*/ 1591841 h 1601783"/>
                <a:gd name="connsiteX6" fmla="*/ 899482 w 2460969"/>
                <a:gd name="connsiteY6" fmla="*/ 1601783 h 1601783"/>
                <a:gd name="connsiteX7" fmla="*/ 903735 w 2460969"/>
                <a:gd name="connsiteY7" fmla="*/ 985076 h 1601783"/>
                <a:gd name="connsiteX8" fmla="*/ 866 w 2460969"/>
                <a:gd name="connsiteY8" fmla="*/ 994191 h 1601783"/>
                <a:gd name="connsiteX0" fmla="*/ 866 w 2460969"/>
                <a:gd name="connsiteY0" fmla="*/ 994191 h 1601783"/>
                <a:gd name="connsiteX1" fmla="*/ 786 w 2460969"/>
                <a:gd name="connsiteY1" fmla="*/ 22645 h 1601783"/>
                <a:gd name="connsiteX2" fmla="*/ 2460969 w 2460969"/>
                <a:gd name="connsiteY2" fmla="*/ 0 h 1601783"/>
                <a:gd name="connsiteX3" fmla="*/ 2457332 w 2460969"/>
                <a:gd name="connsiteY3" fmla="*/ 994195 h 1601783"/>
                <a:gd name="connsiteX4" fmla="*/ 1572906 w 2460969"/>
                <a:gd name="connsiteY4" fmla="*/ 1006891 h 1601783"/>
                <a:gd name="connsiteX5" fmla="*/ 1571566 w 2460969"/>
                <a:gd name="connsiteY5" fmla="*/ 1591841 h 1601783"/>
                <a:gd name="connsiteX6" fmla="*/ 899482 w 2460969"/>
                <a:gd name="connsiteY6" fmla="*/ 1601783 h 1601783"/>
                <a:gd name="connsiteX7" fmla="*/ 895388 w 2460969"/>
                <a:gd name="connsiteY7" fmla="*/ 991426 h 1601783"/>
                <a:gd name="connsiteX8" fmla="*/ 866 w 2460969"/>
                <a:gd name="connsiteY8" fmla="*/ 994191 h 1601783"/>
                <a:gd name="connsiteX0" fmla="*/ 866 w 2460969"/>
                <a:gd name="connsiteY0" fmla="*/ 994191 h 1601783"/>
                <a:gd name="connsiteX1" fmla="*/ 786 w 2460969"/>
                <a:gd name="connsiteY1" fmla="*/ 22645 h 1601783"/>
                <a:gd name="connsiteX2" fmla="*/ 2460969 w 2460969"/>
                <a:gd name="connsiteY2" fmla="*/ 0 h 1601783"/>
                <a:gd name="connsiteX3" fmla="*/ 2457332 w 2460969"/>
                <a:gd name="connsiteY3" fmla="*/ 994195 h 1601783"/>
                <a:gd name="connsiteX4" fmla="*/ 1572906 w 2460969"/>
                <a:gd name="connsiteY4" fmla="*/ 994191 h 1601783"/>
                <a:gd name="connsiteX5" fmla="*/ 1571566 w 2460969"/>
                <a:gd name="connsiteY5" fmla="*/ 1591841 h 1601783"/>
                <a:gd name="connsiteX6" fmla="*/ 899482 w 2460969"/>
                <a:gd name="connsiteY6" fmla="*/ 1601783 h 1601783"/>
                <a:gd name="connsiteX7" fmla="*/ 895388 w 2460969"/>
                <a:gd name="connsiteY7" fmla="*/ 991426 h 1601783"/>
                <a:gd name="connsiteX8" fmla="*/ 866 w 2460969"/>
                <a:gd name="connsiteY8" fmla="*/ 994191 h 1601783"/>
                <a:gd name="connsiteX0" fmla="*/ 866 w 2460969"/>
                <a:gd name="connsiteY0" fmla="*/ 994191 h 1601783"/>
                <a:gd name="connsiteX1" fmla="*/ 786 w 2460969"/>
                <a:gd name="connsiteY1" fmla="*/ 22645 h 1601783"/>
                <a:gd name="connsiteX2" fmla="*/ 2460969 w 2460969"/>
                <a:gd name="connsiteY2" fmla="*/ 0 h 1601783"/>
                <a:gd name="connsiteX3" fmla="*/ 2457332 w 2460969"/>
                <a:gd name="connsiteY3" fmla="*/ 994195 h 1601783"/>
                <a:gd name="connsiteX4" fmla="*/ 1572906 w 2460969"/>
                <a:gd name="connsiteY4" fmla="*/ 994191 h 1601783"/>
                <a:gd name="connsiteX5" fmla="*/ 1571566 w 2460969"/>
                <a:gd name="connsiteY5" fmla="*/ 1591841 h 1601783"/>
                <a:gd name="connsiteX6" fmla="*/ 899482 w 2460969"/>
                <a:gd name="connsiteY6" fmla="*/ 1601783 h 1601783"/>
                <a:gd name="connsiteX7" fmla="*/ 895388 w 2460969"/>
                <a:gd name="connsiteY7" fmla="*/ 991426 h 1601783"/>
                <a:gd name="connsiteX8" fmla="*/ 866 w 2460969"/>
                <a:gd name="connsiteY8" fmla="*/ 994191 h 1601783"/>
                <a:gd name="connsiteX0" fmla="*/ 866 w 2465817"/>
                <a:gd name="connsiteY0" fmla="*/ 994191 h 1601783"/>
                <a:gd name="connsiteX1" fmla="*/ 786 w 2465817"/>
                <a:gd name="connsiteY1" fmla="*/ 22645 h 1601783"/>
                <a:gd name="connsiteX2" fmla="*/ 2460969 w 2465817"/>
                <a:gd name="connsiteY2" fmla="*/ 0 h 1601783"/>
                <a:gd name="connsiteX3" fmla="*/ 2465678 w 2465817"/>
                <a:gd name="connsiteY3" fmla="*/ 987845 h 1601783"/>
                <a:gd name="connsiteX4" fmla="*/ 1572906 w 2465817"/>
                <a:gd name="connsiteY4" fmla="*/ 994191 h 1601783"/>
                <a:gd name="connsiteX5" fmla="*/ 1571566 w 2465817"/>
                <a:gd name="connsiteY5" fmla="*/ 1591841 h 1601783"/>
                <a:gd name="connsiteX6" fmla="*/ 899482 w 2465817"/>
                <a:gd name="connsiteY6" fmla="*/ 1601783 h 1601783"/>
                <a:gd name="connsiteX7" fmla="*/ 895388 w 2465817"/>
                <a:gd name="connsiteY7" fmla="*/ 991426 h 1601783"/>
                <a:gd name="connsiteX8" fmla="*/ 866 w 2465817"/>
                <a:gd name="connsiteY8" fmla="*/ 994191 h 1601783"/>
                <a:gd name="connsiteX0" fmla="*/ 866 w 2465817"/>
                <a:gd name="connsiteY0" fmla="*/ 994191 h 1601783"/>
                <a:gd name="connsiteX1" fmla="*/ 786 w 2465817"/>
                <a:gd name="connsiteY1" fmla="*/ 22645 h 1601783"/>
                <a:gd name="connsiteX2" fmla="*/ 2460969 w 2465817"/>
                <a:gd name="connsiteY2" fmla="*/ 0 h 1601783"/>
                <a:gd name="connsiteX3" fmla="*/ 2465678 w 2465817"/>
                <a:gd name="connsiteY3" fmla="*/ 987845 h 1601783"/>
                <a:gd name="connsiteX4" fmla="*/ 1572906 w 2465817"/>
                <a:gd name="connsiteY4" fmla="*/ 994191 h 1601783"/>
                <a:gd name="connsiteX5" fmla="*/ 1571566 w 2465817"/>
                <a:gd name="connsiteY5" fmla="*/ 1591841 h 1601783"/>
                <a:gd name="connsiteX6" fmla="*/ 895309 w 2465817"/>
                <a:gd name="connsiteY6" fmla="*/ 1601783 h 1601783"/>
                <a:gd name="connsiteX7" fmla="*/ 895388 w 2465817"/>
                <a:gd name="connsiteY7" fmla="*/ 991426 h 1601783"/>
                <a:gd name="connsiteX8" fmla="*/ 866 w 2465817"/>
                <a:gd name="connsiteY8" fmla="*/ 994191 h 1601783"/>
                <a:gd name="connsiteX0" fmla="*/ 866 w 2465817"/>
                <a:gd name="connsiteY0" fmla="*/ 994191 h 1591841"/>
                <a:gd name="connsiteX1" fmla="*/ 786 w 2465817"/>
                <a:gd name="connsiteY1" fmla="*/ 22645 h 1591841"/>
                <a:gd name="connsiteX2" fmla="*/ 2460969 w 2465817"/>
                <a:gd name="connsiteY2" fmla="*/ 0 h 1591841"/>
                <a:gd name="connsiteX3" fmla="*/ 2465678 w 2465817"/>
                <a:gd name="connsiteY3" fmla="*/ 987845 h 1591841"/>
                <a:gd name="connsiteX4" fmla="*/ 1572906 w 2465817"/>
                <a:gd name="connsiteY4" fmla="*/ 994191 h 1591841"/>
                <a:gd name="connsiteX5" fmla="*/ 1571566 w 2465817"/>
                <a:gd name="connsiteY5" fmla="*/ 1591841 h 1591841"/>
                <a:gd name="connsiteX6" fmla="*/ 895309 w 2465817"/>
                <a:gd name="connsiteY6" fmla="*/ 1589083 h 1591841"/>
                <a:gd name="connsiteX7" fmla="*/ 895388 w 2465817"/>
                <a:gd name="connsiteY7" fmla="*/ 991426 h 1591841"/>
                <a:gd name="connsiteX8" fmla="*/ 866 w 2465817"/>
                <a:gd name="connsiteY8" fmla="*/ 994191 h 1591841"/>
                <a:gd name="connsiteX0" fmla="*/ 866 w 2465817"/>
                <a:gd name="connsiteY0" fmla="*/ 994191 h 1591841"/>
                <a:gd name="connsiteX1" fmla="*/ 786 w 2465817"/>
                <a:gd name="connsiteY1" fmla="*/ 22645 h 1591841"/>
                <a:gd name="connsiteX2" fmla="*/ 2460969 w 2465817"/>
                <a:gd name="connsiteY2" fmla="*/ 0 h 1591841"/>
                <a:gd name="connsiteX3" fmla="*/ 2465678 w 2465817"/>
                <a:gd name="connsiteY3" fmla="*/ 987845 h 1591841"/>
                <a:gd name="connsiteX4" fmla="*/ 1572906 w 2465817"/>
                <a:gd name="connsiteY4" fmla="*/ 984666 h 1591841"/>
                <a:gd name="connsiteX5" fmla="*/ 1571566 w 2465817"/>
                <a:gd name="connsiteY5" fmla="*/ 1591841 h 1591841"/>
                <a:gd name="connsiteX6" fmla="*/ 895309 w 2465817"/>
                <a:gd name="connsiteY6" fmla="*/ 1589083 h 1591841"/>
                <a:gd name="connsiteX7" fmla="*/ 895388 w 2465817"/>
                <a:gd name="connsiteY7" fmla="*/ 991426 h 1591841"/>
                <a:gd name="connsiteX8" fmla="*/ 866 w 2465817"/>
                <a:gd name="connsiteY8" fmla="*/ 994191 h 1591841"/>
                <a:gd name="connsiteX0" fmla="*/ 866 w 2465893"/>
                <a:gd name="connsiteY0" fmla="*/ 981491 h 1579141"/>
                <a:gd name="connsiteX1" fmla="*/ 786 w 2465893"/>
                <a:gd name="connsiteY1" fmla="*/ 9945 h 1579141"/>
                <a:gd name="connsiteX2" fmla="*/ 2463751 w 2465893"/>
                <a:gd name="connsiteY2" fmla="*/ 0 h 1579141"/>
                <a:gd name="connsiteX3" fmla="*/ 2465678 w 2465893"/>
                <a:gd name="connsiteY3" fmla="*/ 975145 h 1579141"/>
                <a:gd name="connsiteX4" fmla="*/ 1572906 w 2465893"/>
                <a:gd name="connsiteY4" fmla="*/ 971966 h 1579141"/>
                <a:gd name="connsiteX5" fmla="*/ 1571566 w 2465893"/>
                <a:gd name="connsiteY5" fmla="*/ 1579141 h 1579141"/>
                <a:gd name="connsiteX6" fmla="*/ 895309 w 2465893"/>
                <a:gd name="connsiteY6" fmla="*/ 1576383 h 1579141"/>
                <a:gd name="connsiteX7" fmla="*/ 895388 w 2465893"/>
                <a:gd name="connsiteY7" fmla="*/ 978726 h 1579141"/>
                <a:gd name="connsiteX8" fmla="*/ 866 w 2465893"/>
                <a:gd name="connsiteY8" fmla="*/ 981491 h 1579141"/>
                <a:gd name="connsiteX0" fmla="*/ 866 w 2467924"/>
                <a:gd name="connsiteY0" fmla="*/ 981491 h 1579141"/>
                <a:gd name="connsiteX1" fmla="*/ 786 w 2467924"/>
                <a:gd name="connsiteY1" fmla="*/ 9945 h 1579141"/>
                <a:gd name="connsiteX2" fmla="*/ 2467924 w 2467924"/>
                <a:gd name="connsiteY2" fmla="*/ 0 h 1579141"/>
                <a:gd name="connsiteX3" fmla="*/ 2465678 w 2467924"/>
                <a:gd name="connsiteY3" fmla="*/ 975145 h 1579141"/>
                <a:gd name="connsiteX4" fmla="*/ 1572906 w 2467924"/>
                <a:gd name="connsiteY4" fmla="*/ 971966 h 1579141"/>
                <a:gd name="connsiteX5" fmla="*/ 1571566 w 2467924"/>
                <a:gd name="connsiteY5" fmla="*/ 1579141 h 1579141"/>
                <a:gd name="connsiteX6" fmla="*/ 895309 w 2467924"/>
                <a:gd name="connsiteY6" fmla="*/ 1576383 h 1579141"/>
                <a:gd name="connsiteX7" fmla="*/ 895388 w 2467924"/>
                <a:gd name="connsiteY7" fmla="*/ 978726 h 1579141"/>
                <a:gd name="connsiteX8" fmla="*/ 866 w 2467924"/>
                <a:gd name="connsiteY8" fmla="*/ 981491 h 1579141"/>
                <a:gd name="connsiteX0" fmla="*/ 866 w 2467924"/>
                <a:gd name="connsiteY0" fmla="*/ 981491 h 1579141"/>
                <a:gd name="connsiteX1" fmla="*/ 786 w 2467924"/>
                <a:gd name="connsiteY1" fmla="*/ 9945 h 1579141"/>
                <a:gd name="connsiteX2" fmla="*/ 2467924 w 2467924"/>
                <a:gd name="connsiteY2" fmla="*/ 0 h 1579141"/>
                <a:gd name="connsiteX3" fmla="*/ 2465678 w 2467924"/>
                <a:gd name="connsiteY3" fmla="*/ 975145 h 1579141"/>
                <a:gd name="connsiteX4" fmla="*/ 1572906 w 2467924"/>
                <a:gd name="connsiteY4" fmla="*/ 971966 h 1579141"/>
                <a:gd name="connsiteX5" fmla="*/ 1571566 w 2467924"/>
                <a:gd name="connsiteY5" fmla="*/ 1579141 h 1579141"/>
                <a:gd name="connsiteX6" fmla="*/ 895309 w 2467924"/>
                <a:gd name="connsiteY6" fmla="*/ 1576383 h 1579141"/>
                <a:gd name="connsiteX7" fmla="*/ 1063358 w 2467924"/>
                <a:gd name="connsiteY7" fmla="*/ 973964 h 1579141"/>
                <a:gd name="connsiteX8" fmla="*/ 866 w 2467924"/>
                <a:gd name="connsiteY8" fmla="*/ 981491 h 1579141"/>
                <a:gd name="connsiteX0" fmla="*/ 866 w 2467924"/>
                <a:gd name="connsiteY0" fmla="*/ 981491 h 1581145"/>
                <a:gd name="connsiteX1" fmla="*/ 786 w 2467924"/>
                <a:gd name="connsiteY1" fmla="*/ 9945 h 1581145"/>
                <a:gd name="connsiteX2" fmla="*/ 2467924 w 2467924"/>
                <a:gd name="connsiteY2" fmla="*/ 0 h 1581145"/>
                <a:gd name="connsiteX3" fmla="*/ 2465678 w 2467924"/>
                <a:gd name="connsiteY3" fmla="*/ 975145 h 1581145"/>
                <a:gd name="connsiteX4" fmla="*/ 1572906 w 2467924"/>
                <a:gd name="connsiteY4" fmla="*/ 971966 h 1581145"/>
                <a:gd name="connsiteX5" fmla="*/ 1571566 w 2467924"/>
                <a:gd name="connsiteY5" fmla="*/ 1579141 h 1581145"/>
                <a:gd name="connsiteX6" fmla="*/ 1059182 w 2467924"/>
                <a:gd name="connsiteY6" fmla="*/ 1581145 h 1581145"/>
                <a:gd name="connsiteX7" fmla="*/ 1063358 w 2467924"/>
                <a:gd name="connsiteY7" fmla="*/ 973964 h 1581145"/>
                <a:gd name="connsiteX8" fmla="*/ 866 w 2467924"/>
                <a:gd name="connsiteY8" fmla="*/ 981491 h 1581145"/>
                <a:gd name="connsiteX0" fmla="*/ 866 w 2467924"/>
                <a:gd name="connsiteY0" fmla="*/ 981491 h 1581145"/>
                <a:gd name="connsiteX1" fmla="*/ 786 w 2467924"/>
                <a:gd name="connsiteY1" fmla="*/ 9945 h 1581145"/>
                <a:gd name="connsiteX2" fmla="*/ 2467924 w 2467924"/>
                <a:gd name="connsiteY2" fmla="*/ 0 h 1581145"/>
                <a:gd name="connsiteX3" fmla="*/ 2465678 w 2467924"/>
                <a:gd name="connsiteY3" fmla="*/ 975145 h 1581145"/>
                <a:gd name="connsiteX4" fmla="*/ 1572906 w 2467924"/>
                <a:gd name="connsiteY4" fmla="*/ 971966 h 1581145"/>
                <a:gd name="connsiteX5" fmla="*/ 1747729 w 2467924"/>
                <a:gd name="connsiteY5" fmla="*/ 1579141 h 1581145"/>
                <a:gd name="connsiteX6" fmla="*/ 1059182 w 2467924"/>
                <a:gd name="connsiteY6" fmla="*/ 1581145 h 1581145"/>
                <a:gd name="connsiteX7" fmla="*/ 1063358 w 2467924"/>
                <a:gd name="connsiteY7" fmla="*/ 973964 h 1581145"/>
                <a:gd name="connsiteX8" fmla="*/ 866 w 2467924"/>
                <a:gd name="connsiteY8" fmla="*/ 981491 h 1581145"/>
                <a:gd name="connsiteX0" fmla="*/ 866 w 2467924"/>
                <a:gd name="connsiteY0" fmla="*/ 981491 h 1581145"/>
                <a:gd name="connsiteX1" fmla="*/ 786 w 2467924"/>
                <a:gd name="connsiteY1" fmla="*/ 9945 h 1581145"/>
                <a:gd name="connsiteX2" fmla="*/ 2467924 w 2467924"/>
                <a:gd name="connsiteY2" fmla="*/ 0 h 1581145"/>
                <a:gd name="connsiteX3" fmla="*/ 2465678 w 2467924"/>
                <a:gd name="connsiteY3" fmla="*/ 975145 h 1581145"/>
                <a:gd name="connsiteX4" fmla="*/ 1751118 w 2467924"/>
                <a:gd name="connsiteY4" fmla="*/ 981491 h 1581145"/>
                <a:gd name="connsiteX5" fmla="*/ 1747729 w 2467924"/>
                <a:gd name="connsiteY5" fmla="*/ 1579141 h 1581145"/>
                <a:gd name="connsiteX6" fmla="*/ 1059182 w 2467924"/>
                <a:gd name="connsiteY6" fmla="*/ 1581145 h 1581145"/>
                <a:gd name="connsiteX7" fmla="*/ 1063358 w 2467924"/>
                <a:gd name="connsiteY7" fmla="*/ 973964 h 1581145"/>
                <a:gd name="connsiteX8" fmla="*/ 866 w 2467924"/>
                <a:gd name="connsiteY8" fmla="*/ 981491 h 1581145"/>
                <a:gd name="connsiteX0" fmla="*/ 866 w 2467924"/>
                <a:gd name="connsiteY0" fmla="*/ 981491 h 1581145"/>
                <a:gd name="connsiteX1" fmla="*/ 786 w 2467924"/>
                <a:gd name="connsiteY1" fmla="*/ 9945 h 1581145"/>
                <a:gd name="connsiteX2" fmla="*/ 2467924 w 2467924"/>
                <a:gd name="connsiteY2" fmla="*/ 0 h 1581145"/>
                <a:gd name="connsiteX3" fmla="*/ 2465678 w 2467924"/>
                <a:gd name="connsiteY3" fmla="*/ 975145 h 1581145"/>
                <a:gd name="connsiteX4" fmla="*/ 1751118 w 2467924"/>
                <a:gd name="connsiteY4" fmla="*/ 981491 h 1581145"/>
                <a:gd name="connsiteX5" fmla="*/ 1747729 w 2467924"/>
                <a:gd name="connsiteY5" fmla="*/ 1579141 h 1581145"/>
                <a:gd name="connsiteX6" fmla="*/ 1065328 w 2467924"/>
                <a:gd name="connsiteY6" fmla="*/ 1581145 h 1581145"/>
                <a:gd name="connsiteX7" fmla="*/ 1063358 w 2467924"/>
                <a:gd name="connsiteY7" fmla="*/ 973964 h 1581145"/>
                <a:gd name="connsiteX8" fmla="*/ 866 w 2467924"/>
                <a:gd name="connsiteY8" fmla="*/ 981491 h 1581145"/>
                <a:gd name="connsiteX0" fmla="*/ 866 w 2467924"/>
                <a:gd name="connsiteY0" fmla="*/ 981491 h 1581145"/>
                <a:gd name="connsiteX1" fmla="*/ 786 w 2467924"/>
                <a:gd name="connsiteY1" fmla="*/ 9945 h 1581145"/>
                <a:gd name="connsiteX2" fmla="*/ 2467924 w 2467924"/>
                <a:gd name="connsiteY2" fmla="*/ 0 h 1581145"/>
                <a:gd name="connsiteX3" fmla="*/ 2465678 w 2467924"/>
                <a:gd name="connsiteY3" fmla="*/ 975145 h 1581145"/>
                <a:gd name="connsiteX4" fmla="*/ 1751118 w 2467924"/>
                <a:gd name="connsiteY4" fmla="*/ 981491 h 1581145"/>
                <a:gd name="connsiteX5" fmla="*/ 1747729 w 2467924"/>
                <a:gd name="connsiteY5" fmla="*/ 1579141 h 1581145"/>
                <a:gd name="connsiteX6" fmla="*/ 1062255 w 2467924"/>
                <a:gd name="connsiteY6" fmla="*/ 1581145 h 1581145"/>
                <a:gd name="connsiteX7" fmla="*/ 1063358 w 2467924"/>
                <a:gd name="connsiteY7" fmla="*/ 973964 h 1581145"/>
                <a:gd name="connsiteX8" fmla="*/ 866 w 2467924"/>
                <a:gd name="connsiteY8" fmla="*/ 981491 h 1581145"/>
                <a:gd name="connsiteX0" fmla="*/ 866 w 2467924"/>
                <a:gd name="connsiteY0" fmla="*/ 981491 h 1581145"/>
                <a:gd name="connsiteX1" fmla="*/ 786 w 2467924"/>
                <a:gd name="connsiteY1" fmla="*/ 9945 h 1581145"/>
                <a:gd name="connsiteX2" fmla="*/ 2467924 w 2467924"/>
                <a:gd name="connsiteY2" fmla="*/ 0 h 1581145"/>
                <a:gd name="connsiteX3" fmla="*/ 2465678 w 2467924"/>
                <a:gd name="connsiteY3" fmla="*/ 975145 h 1581145"/>
                <a:gd name="connsiteX4" fmla="*/ 1751118 w 2467924"/>
                <a:gd name="connsiteY4" fmla="*/ 981491 h 1581145"/>
                <a:gd name="connsiteX5" fmla="*/ 1751826 w 2467924"/>
                <a:gd name="connsiteY5" fmla="*/ 1579141 h 1581145"/>
                <a:gd name="connsiteX6" fmla="*/ 1062255 w 2467924"/>
                <a:gd name="connsiteY6" fmla="*/ 1581145 h 1581145"/>
                <a:gd name="connsiteX7" fmla="*/ 1063358 w 2467924"/>
                <a:gd name="connsiteY7" fmla="*/ 973964 h 1581145"/>
                <a:gd name="connsiteX8" fmla="*/ 866 w 2467924"/>
                <a:gd name="connsiteY8" fmla="*/ 981491 h 1581145"/>
                <a:gd name="connsiteX0" fmla="*/ 866 w 2467924"/>
                <a:gd name="connsiteY0" fmla="*/ 981491 h 1581145"/>
                <a:gd name="connsiteX1" fmla="*/ 786 w 2467924"/>
                <a:gd name="connsiteY1" fmla="*/ 9945 h 1581145"/>
                <a:gd name="connsiteX2" fmla="*/ 2467924 w 2467924"/>
                <a:gd name="connsiteY2" fmla="*/ 0 h 1581145"/>
                <a:gd name="connsiteX3" fmla="*/ 2465678 w 2467924"/>
                <a:gd name="connsiteY3" fmla="*/ 975145 h 1581145"/>
                <a:gd name="connsiteX4" fmla="*/ 1751118 w 2467924"/>
                <a:gd name="connsiteY4" fmla="*/ 981491 h 1581145"/>
                <a:gd name="connsiteX5" fmla="*/ 1751826 w 2467924"/>
                <a:gd name="connsiteY5" fmla="*/ 1579141 h 1581145"/>
                <a:gd name="connsiteX6" fmla="*/ 1063279 w 2467924"/>
                <a:gd name="connsiteY6" fmla="*/ 1581145 h 1581145"/>
                <a:gd name="connsiteX7" fmla="*/ 1063358 w 2467924"/>
                <a:gd name="connsiteY7" fmla="*/ 973964 h 1581145"/>
                <a:gd name="connsiteX8" fmla="*/ 866 w 2467924"/>
                <a:gd name="connsiteY8" fmla="*/ 981491 h 1581145"/>
                <a:gd name="connsiteX0" fmla="*/ 866 w 2467924"/>
                <a:gd name="connsiteY0" fmla="*/ 981491 h 1581145"/>
                <a:gd name="connsiteX1" fmla="*/ 786 w 2467924"/>
                <a:gd name="connsiteY1" fmla="*/ 9945 h 1581145"/>
                <a:gd name="connsiteX2" fmla="*/ 2467924 w 2467924"/>
                <a:gd name="connsiteY2" fmla="*/ 0 h 1581145"/>
                <a:gd name="connsiteX3" fmla="*/ 2465678 w 2467924"/>
                <a:gd name="connsiteY3" fmla="*/ 975145 h 1581145"/>
                <a:gd name="connsiteX4" fmla="*/ 1751118 w 2467924"/>
                <a:gd name="connsiteY4" fmla="*/ 974347 h 1581145"/>
                <a:gd name="connsiteX5" fmla="*/ 1751826 w 2467924"/>
                <a:gd name="connsiteY5" fmla="*/ 1579141 h 1581145"/>
                <a:gd name="connsiteX6" fmla="*/ 1063279 w 2467924"/>
                <a:gd name="connsiteY6" fmla="*/ 1581145 h 1581145"/>
                <a:gd name="connsiteX7" fmla="*/ 1063358 w 2467924"/>
                <a:gd name="connsiteY7" fmla="*/ 973964 h 1581145"/>
                <a:gd name="connsiteX8" fmla="*/ 866 w 2467924"/>
                <a:gd name="connsiteY8" fmla="*/ 981491 h 1581145"/>
                <a:gd name="connsiteX0" fmla="*/ 866 w 2469026"/>
                <a:gd name="connsiteY0" fmla="*/ 981491 h 1581145"/>
                <a:gd name="connsiteX1" fmla="*/ 786 w 2469026"/>
                <a:gd name="connsiteY1" fmla="*/ 9945 h 1581145"/>
                <a:gd name="connsiteX2" fmla="*/ 2467924 w 2469026"/>
                <a:gd name="connsiteY2" fmla="*/ 0 h 1581145"/>
                <a:gd name="connsiteX3" fmla="*/ 2468751 w 2469026"/>
                <a:gd name="connsiteY3" fmla="*/ 975145 h 1581145"/>
                <a:gd name="connsiteX4" fmla="*/ 1751118 w 2469026"/>
                <a:gd name="connsiteY4" fmla="*/ 974347 h 1581145"/>
                <a:gd name="connsiteX5" fmla="*/ 1751826 w 2469026"/>
                <a:gd name="connsiteY5" fmla="*/ 1579141 h 1581145"/>
                <a:gd name="connsiteX6" fmla="*/ 1063279 w 2469026"/>
                <a:gd name="connsiteY6" fmla="*/ 1581145 h 1581145"/>
                <a:gd name="connsiteX7" fmla="*/ 1063358 w 2469026"/>
                <a:gd name="connsiteY7" fmla="*/ 973964 h 1581145"/>
                <a:gd name="connsiteX8" fmla="*/ 866 w 2469026"/>
                <a:gd name="connsiteY8" fmla="*/ 981491 h 1581145"/>
                <a:gd name="connsiteX0" fmla="*/ 866 w 2469973"/>
                <a:gd name="connsiteY0" fmla="*/ 981491 h 1581145"/>
                <a:gd name="connsiteX1" fmla="*/ 786 w 2469973"/>
                <a:gd name="connsiteY1" fmla="*/ 9945 h 1581145"/>
                <a:gd name="connsiteX2" fmla="*/ 2469973 w 2469973"/>
                <a:gd name="connsiteY2" fmla="*/ 0 h 1581145"/>
                <a:gd name="connsiteX3" fmla="*/ 2468751 w 2469973"/>
                <a:gd name="connsiteY3" fmla="*/ 975145 h 1581145"/>
                <a:gd name="connsiteX4" fmla="*/ 1751118 w 2469973"/>
                <a:gd name="connsiteY4" fmla="*/ 974347 h 1581145"/>
                <a:gd name="connsiteX5" fmla="*/ 1751826 w 2469973"/>
                <a:gd name="connsiteY5" fmla="*/ 1579141 h 1581145"/>
                <a:gd name="connsiteX6" fmla="*/ 1063279 w 2469973"/>
                <a:gd name="connsiteY6" fmla="*/ 1581145 h 1581145"/>
                <a:gd name="connsiteX7" fmla="*/ 1063358 w 2469973"/>
                <a:gd name="connsiteY7" fmla="*/ 973964 h 1581145"/>
                <a:gd name="connsiteX8" fmla="*/ 866 w 2469973"/>
                <a:gd name="connsiteY8" fmla="*/ 981491 h 1581145"/>
                <a:gd name="connsiteX0" fmla="*/ 0 w 2469107"/>
                <a:gd name="connsiteY0" fmla="*/ 981491 h 1581145"/>
                <a:gd name="connsiteX1" fmla="*/ 1968 w 2469107"/>
                <a:gd name="connsiteY1" fmla="*/ 62332 h 1581145"/>
                <a:gd name="connsiteX2" fmla="*/ 2469107 w 2469107"/>
                <a:gd name="connsiteY2" fmla="*/ 0 h 1581145"/>
                <a:gd name="connsiteX3" fmla="*/ 2467885 w 2469107"/>
                <a:gd name="connsiteY3" fmla="*/ 975145 h 1581145"/>
                <a:gd name="connsiteX4" fmla="*/ 1750252 w 2469107"/>
                <a:gd name="connsiteY4" fmla="*/ 974347 h 1581145"/>
                <a:gd name="connsiteX5" fmla="*/ 1750960 w 2469107"/>
                <a:gd name="connsiteY5" fmla="*/ 1579141 h 1581145"/>
                <a:gd name="connsiteX6" fmla="*/ 1062413 w 2469107"/>
                <a:gd name="connsiteY6" fmla="*/ 1581145 h 1581145"/>
                <a:gd name="connsiteX7" fmla="*/ 1062492 w 2469107"/>
                <a:gd name="connsiteY7" fmla="*/ 973964 h 1581145"/>
                <a:gd name="connsiteX8" fmla="*/ 0 w 2469107"/>
                <a:gd name="connsiteY8" fmla="*/ 981491 h 1581145"/>
                <a:gd name="connsiteX0" fmla="*/ 0 w 2469107"/>
                <a:gd name="connsiteY0" fmla="*/ 943391 h 1543045"/>
                <a:gd name="connsiteX1" fmla="*/ 1968 w 2469107"/>
                <a:gd name="connsiteY1" fmla="*/ 24232 h 1543045"/>
                <a:gd name="connsiteX2" fmla="*/ 2469107 w 2469107"/>
                <a:gd name="connsiteY2" fmla="*/ 0 h 1543045"/>
                <a:gd name="connsiteX3" fmla="*/ 2467885 w 2469107"/>
                <a:gd name="connsiteY3" fmla="*/ 937045 h 1543045"/>
                <a:gd name="connsiteX4" fmla="*/ 1750252 w 2469107"/>
                <a:gd name="connsiteY4" fmla="*/ 936247 h 1543045"/>
                <a:gd name="connsiteX5" fmla="*/ 1750960 w 2469107"/>
                <a:gd name="connsiteY5" fmla="*/ 1541041 h 1543045"/>
                <a:gd name="connsiteX6" fmla="*/ 1062413 w 2469107"/>
                <a:gd name="connsiteY6" fmla="*/ 1543045 h 1543045"/>
                <a:gd name="connsiteX7" fmla="*/ 1062492 w 2469107"/>
                <a:gd name="connsiteY7" fmla="*/ 935864 h 1543045"/>
                <a:gd name="connsiteX8" fmla="*/ 0 w 2469107"/>
                <a:gd name="connsiteY8" fmla="*/ 943391 h 1543045"/>
                <a:gd name="connsiteX0" fmla="*/ 0 w 2469107"/>
                <a:gd name="connsiteY0" fmla="*/ 943391 h 1543045"/>
                <a:gd name="connsiteX1" fmla="*/ 1968 w 2469107"/>
                <a:gd name="connsiteY1" fmla="*/ 9945 h 1543045"/>
                <a:gd name="connsiteX2" fmla="*/ 2469107 w 2469107"/>
                <a:gd name="connsiteY2" fmla="*/ 0 h 1543045"/>
                <a:gd name="connsiteX3" fmla="*/ 2467885 w 2469107"/>
                <a:gd name="connsiteY3" fmla="*/ 937045 h 1543045"/>
                <a:gd name="connsiteX4" fmla="*/ 1750252 w 2469107"/>
                <a:gd name="connsiteY4" fmla="*/ 936247 h 1543045"/>
                <a:gd name="connsiteX5" fmla="*/ 1750960 w 2469107"/>
                <a:gd name="connsiteY5" fmla="*/ 1541041 h 1543045"/>
                <a:gd name="connsiteX6" fmla="*/ 1062413 w 2469107"/>
                <a:gd name="connsiteY6" fmla="*/ 1543045 h 1543045"/>
                <a:gd name="connsiteX7" fmla="*/ 1062492 w 2469107"/>
                <a:gd name="connsiteY7" fmla="*/ 935864 h 1543045"/>
                <a:gd name="connsiteX8" fmla="*/ 0 w 2469107"/>
                <a:gd name="connsiteY8" fmla="*/ 943391 h 1543045"/>
                <a:gd name="connsiteX0" fmla="*/ 0 w 2469107"/>
                <a:gd name="connsiteY0" fmla="*/ 943391 h 1541041"/>
                <a:gd name="connsiteX1" fmla="*/ 1968 w 2469107"/>
                <a:gd name="connsiteY1" fmla="*/ 9945 h 1541041"/>
                <a:gd name="connsiteX2" fmla="*/ 2469107 w 2469107"/>
                <a:gd name="connsiteY2" fmla="*/ 0 h 1541041"/>
                <a:gd name="connsiteX3" fmla="*/ 2467885 w 2469107"/>
                <a:gd name="connsiteY3" fmla="*/ 937045 h 1541041"/>
                <a:gd name="connsiteX4" fmla="*/ 1750252 w 2469107"/>
                <a:gd name="connsiteY4" fmla="*/ 936247 h 1541041"/>
                <a:gd name="connsiteX5" fmla="*/ 1750960 w 2469107"/>
                <a:gd name="connsiteY5" fmla="*/ 1541041 h 1541041"/>
                <a:gd name="connsiteX6" fmla="*/ 1062413 w 2469107"/>
                <a:gd name="connsiteY6" fmla="*/ 1500183 h 1541041"/>
                <a:gd name="connsiteX7" fmla="*/ 1062492 w 2469107"/>
                <a:gd name="connsiteY7" fmla="*/ 935864 h 1541041"/>
                <a:gd name="connsiteX8" fmla="*/ 0 w 2469107"/>
                <a:gd name="connsiteY8" fmla="*/ 943391 h 1541041"/>
                <a:gd name="connsiteX0" fmla="*/ 0 w 2469107"/>
                <a:gd name="connsiteY0" fmla="*/ 943391 h 1500183"/>
                <a:gd name="connsiteX1" fmla="*/ 1968 w 2469107"/>
                <a:gd name="connsiteY1" fmla="*/ 9945 h 1500183"/>
                <a:gd name="connsiteX2" fmla="*/ 2469107 w 2469107"/>
                <a:gd name="connsiteY2" fmla="*/ 0 h 1500183"/>
                <a:gd name="connsiteX3" fmla="*/ 2467885 w 2469107"/>
                <a:gd name="connsiteY3" fmla="*/ 937045 h 1500183"/>
                <a:gd name="connsiteX4" fmla="*/ 1750252 w 2469107"/>
                <a:gd name="connsiteY4" fmla="*/ 936247 h 1500183"/>
                <a:gd name="connsiteX5" fmla="*/ 1746863 w 2469107"/>
                <a:gd name="connsiteY5" fmla="*/ 1493416 h 1500183"/>
                <a:gd name="connsiteX6" fmla="*/ 1062413 w 2469107"/>
                <a:gd name="connsiteY6" fmla="*/ 1500183 h 1500183"/>
                <a:gd name="connsiteX7" fmla="*/ 1062492 w 2469107"/>
                <a:gd name="connsiteY7" fmla="*/ 935864 h 1500183"/>
                <a:gd name="connsiteX8" fmla="*/ 0 w 2469107"/>
                <a:gd name="connsiteY8" fmla="*/ 943391 h 1500183"/>
                <a:gd name="connsiteX0" fmla="*/ 0 w 2469107"/>
                <a:gd name="connsiteY0" fmla="*/ 943391 h 1500183"/>
                <a:gd name="connsiteX1" fmla="*/ 1968 w 2469107"/>
                <a:gd name="connsiteY1" fmla="*/ 9945 h 1500183"/>
                <a:gd name="connsiteX2" fmla="*/ 2469107 w 2469107"/>
                <a:gd name="connsiteY2" fmla="*/ 0 h 1500183"/>
                <a:gd name="connsiteX3" fmla="*/ 2467885 w 2469107"/>
                <a:gd name="connsiteY3" fmla="*/ 937045 h 1500183"/>
                <a:gd name="connsiteX4" fmla="*/ 1750252 w 2469107"/>
                <a:gd name="connsiteY4" fmla="*/ 936247 h 1500183"/>
                <a:gd name="connsiteX5" fmla="*/ 1755057 w 2469107"/>
                <a:gd name="connsiteY5" fmla="*/ 1493416 h 1500183"/>
                <a:gd name="connsiteX6" fmla="*/ 1062413 w 2469107"/>
                <a:gd name="connsiteY6" fmla="*/ 1500183 h 1500183"/>
                <a:gd name="connsiteX7" fmla="*/ 1062492 w 2469107"/>
                <a:gd name="connsiteY7" fmla="*/ 935864 h 1500183"/>
                <a:gd name="connsiteX8" fmla="*/ 0 w 2469107"/>
                <a:gd name="connsiteY8" fmla="*/ 943391 h 1500183"/>
                <a:gd name="connsiteX0" fmla="*/ 0 w 2469107"/>
                <a:gd name="connsiteY0" fmla="*/ 943391 h 1500183"/>
                <a:gd name="connsiteX1" fmla="*/ 1968 w 2469107"/>
                <a:gd name="connsiteY1" fmla="*/ 9945 h 1500183"/>
                <a:gd name="connsiteX2" fmla="*/ 2469107 w 2469107"/>
                <a:gd name="connsiteY2" fmla="*/ 0 h 1500183"/>
                <a:gd name="connsiteX3" fmla="*/ 2467885 w 2469107"/>
                <a:gd name="connsiteY3" fmla="*/ 937045 h 1500183"/>
                <a:gd name="connsiteX4" fmla="*/ 1750252 w 2469107"/>
                <a:gd name="connsiteY4" fmla="*/ 936247 h 1500183"/>
                <a:gd name="connsiteX5" fmla="*/ 1748912 w 2469107"/>
                <a:gd name="connsiteY5" fmla="*/ 1493416 h 1500183"/>
                <a:gd name="connsiteX6" fmla="*/ 1062413 w 2469107"/>
                <a:gd name="connsiteY6" fmla="*/ 1500183 h 1500183"/>
                <a:gd name="connsiteX7" fmla="*/ 1062492 w 2469107"/>
                <a:gd name="connsiteY7" fmla="*/ 935864 h 1500183"/>
                <a:gd name="connsiteX8" fmla="*/ 0 w 2469107"/>
                <a:gd name="connsiteY8" fmla="*/ 943391 h 1500183"/>
                <a:gd name="connsiteX0" fmla="*/ 0 w 2469107"/>
                <a:gd name="connsiteY0" fmla="*/ 943391 h 1500183"/>
                <a:gd name="connsiteX1" fmla="*/ 1968 w 2469107"/>
                <a:gd name="connsiteY1" fmla="*/ 9945 h 1500183"/>
                <a:gd name="connsiteX2" fmla="*/ 2469107 w 2469107"/>
                <a:gd name="connsiteY2" fmla="*/ 0 h 1500183"/>
                <a:gd name="connsiteX3" fmla="*/ 2467885 w 2469107"/>
                <a:gd name="connsiteY3" fmla="*/ 937045 h 1500183"/>
                <a:gd name="connsiteX4" fmla="*/ 1750252 w 2469107"/>
                <a:gd name="connsiteY4" fmla="*/ 936247 h 1500183"/>
                <a:gd name="connsiteX5" fmla="*/ 1748912 w 2469107"/>
                <a:gd name="connsiteY5" fmla="*/ 1493416 h 1500183"/>
                <a:gd name="connsiteX6" fmla="*/ 1062413 w 2469107"/>
                <a:gd name="connsiteY6" fmla="*/ 1500183 h 1500183"/>
                <a:gd name="connsiteX7" fmla="*/ 1062492 w 2469107"/>
                <a:gd name="connsiteY7" fmla="*/ 935864 h 1500183"/>
                <a:gd name="connsiteX8" fmla="*/ 0 w 2469107"/>
                <a:gd name="connsiteY8" fmla="*/ 943391 h 1500183"/>
                <a:gd name="connsiteX0" fmla="*/ 0 w 2469107"/>
                <a:gd name="connsiteY0" fmla="*/ 943391 h 1500183"/>
                <a:gd name="connsiteX1" fmla="*/ 1968 w 2469107"/>
                <a:gd name="connsiteY1" fmla="*/ 9945 h 1500183"/>
                <a:gd name="connsiteX2" fmla="*/ 2469107 w 2469107"/>
                <a:gd name="connsiteY2" fmla="*/ 0 h 1500183"/>
                <a:gd name="connsiteX3" fmla="*/ 2467885 w 2469107"/>
                <a:gd name="connsiteY3" fmla="*/ 937045 h 1500183"/>
                <a:gd name="connsiteX4" fmla="*/ 1750252 w 2469107"/>
                <a:gd name="connsiteY4" fmla="*/ 936247 h 1500183"/>
                <a:gd name="connsiteX5" fmla="*/ 1748912 w 2469107"/>
                <a:gd name="connsiteY5" fmla="*/ 1493416 h 1500183"/>
                <a:gd name="connsiteX6" fmla="*/ 1062413 w 2469107"/>
                <a:gd name="connsiteY6" fmla="*/ 1500183 h 1500183"/>
                <a:gd name="connsiteX7" fmla="*/ 0 w 2469107"/>
                <a:gd name="connsiteY7" fmla="*/ 943391 h 1500183"/>
                <a:gd name="connsiteX0" fmla="*/ 0 w 2469107"/>
                <a:gd name="connsiteY0" fmla="*/ 943391 h 1493416"/>
                <a:gd name="connsiteX1" fmla="*/ 1968 w 2469107"/>
                <a:gd name="connsiteY1" fmla="*/ 9945 h 1493416"/>
                <a:gd name="connsiteX2" fmla="*/ 2469107 w 2469107"/>
                <a:gd name="connsiteY2" fmla="*/ 0 h 1493416"/>
                <a:gd name="connsiteX3" fmla="*/ 2467885 w 2469107"/>
                <a:gd name="connsiteY3" fmla="*/ 937045 h 1493416"/>
                <a:gd name="connsiteX4" fmla="*/ 1750252 w 2469107"/>
                <a:gd name="connsiteY4" fmla="*/ 936247 h 1493416"/>
                <a:gd name="connsiteX5" fmla="*/ 1748912 w 2469107"/>
                <a:gd name="connsiteY5" fmla="*/ 1493416 h 1493416"/>
                <a:gd name="connsiteX6" fmla="*/ 0 w 2469107"/>
                <a:gd name="connsiteY6" fmla="*/ 943391 h 1493416"/>
                <a:gd name="connsiteX0" fmla="*/ 0 w 2469107"/>
                <a:gd name="connsiteY0" fmla="*/ 943391 h 1493416"/>
                <a:gd name="connsiteX1" fmla="*/ 1968 w 2469107"/>
                <a:gd name="connsiteY1" fmla="*/ 9945 h 1493416"/>
                <a:gd name="connsiteX2" fmla="*/ 2469107 w 2469107"/>
                <a:gd name="connsiteY2" fmla="*/ 0 h 1493416"/>
                <a:gd name="connsiteX3" fmla="*/ 2467885 w 2469107"/>
                <a:gd name="connsiteY3" fmla="*/ 937045 h 1493416"/>
                <a:gd name="connsiteX4" fmla="*/ 1748912 w 2469107"/>
                <a:gd name="connsiteY4" fmla="*/ 1493416 h 1493416"/>
                <a:gd name="connsiteX5" fmla="*/ 0 w 2469107"/>
                <a:gd name="connsiteY5" fmla="*/ 943391 h 1493416"/>
                <a:gd name="connsiteX0" fmla="*/ 0 w 2469107"/>
                <a:gd name="connsiteY0" fmla="*/ 943391 h 943391"/>
                <a:gd name="connsiteX1" fmla="*/ 1968 w 2469107"/>
                <a:gd name="connsiteY1" fmla="*/ 9945 h 943391"/>
                <a:gd name="connsiteX2" fmla="*/ 2469107 w 2469107"/>
                <a:gd name="connsiteY2" fmla="*/ 0 h 943391"/>
                <a:gd name="connsiteX3" fmla="*/ 2467885 w 2469107"/>
                <a:gd name="connsiteY3" fmla="*/ 937045 h 943391"/>
                <a:gd name="connsiteX4" fmla="*/ 0 w 2469107"/>
                <a:gd name="connsiteY4" fmla="*/ 943391 h 943391"/>
                <a:gd name="connsiteX0" fmla="*/ 0 w 2469107"/>
                <a:gd name="connsiteY0" fmla="*/ 943391 h 943391"/>
                <a:gd name="connsiteX1" fmla="*/ 1968 w 2469107"/>
                <a:gd name="connsiteY1" fmla="*/ 9945 h 943391"/>
                <a:gd name="connsiteX2" fmla="*/ 1063897 w 2469107"/>
                <a:gd name="connsiteY2" fmla="*/ 3275 h 943391"/>
                <a:gd name="connsiteX3" fmla="*/ 2469107 w 2469107"/>
                <a:gd name="connsiteY3" fmla="*/ 0 h 943391"/>
                <a:gd name="connsiteX4" fmla="*/ 2467885 w 2469107"/>
                <a:gd name="connsiteY4" fmla="*/ 937045 h 943391"/>
                <a:gd name="connsiteX5" fmla="*/ 0 w 2469107"/>
                <a:gd name="connsiteY5" fmla="*/ 943391 h 943391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63897 w 2469107"/>
                <a:gd name="connsiteY2" fmla="*/ 4762 h 944878"/>
                <a:gd name="connsiteX3" fmla="*/ 1795179 w 2469107"/>
                <a:gd name="connsiteY3" fmla="*/ 0 h 944878"/>
                <a:gd name="connsiteX4" fmla="*/ 2469107 w 2469107"/>
                <a:gd name="connsiteY4" fmla="*/ 1487 h 944878"/>
                <a:gd name="connsiteX5" fmla="*/ 2467885 w 2469107"/>
                <a:gd name="connsiteY5" fmla="*/ 938532 h 944878"/>
                <a:gd name="connsiteX6" fmla="*/ 0 w 2469107"/>
                <a:gd name="connsiteY6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63897 w 2469107"/>
                <a:gd name="connsiteY2" fmla="*/ 4762 h 944878"/>
                <a:gd name="connsiteX3" fmla="*/ 1619016 w 2469107"/>
                <a:gd name="connsiteY3" fmla="*/ 4762 h 944878"/>
                <a:gd name="connsiteX4" fmla="*/ 1795179 w 2469107"/>
                <a:gd name="connsiteY4" fmla="*/ 0 h 944878"/>
                <a:gd name="connsiteX5" fmla="*/ 2469107 w 2469107"/>
                <a:gd name="connsiteY5" fmla="*/ 1487 h 944878"/>
                <a:gd name="connsiteX6" fmla="*/ 2467885 w 2469107"/>
                <a:gd name="connsiteY6" fmla="*/ 938532 h 944878"/>
                <a:gd name="connsiteX7" fmla="*/ 0 w 2469107"/>
                <a:gd name="connsiteY7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63897 w 2469107"/>
                <a:gd name="connsiteY2" fmla="*/ 4762 h 944878"/>
                <a:gd name="connsiteX3" fmla="*/ 1287173 w 2469107"/>
                <a:gd name="connsiteY3" fmla="*/ 4762 h 944878"/>
                <a:gd name="connsiteX4" fmla="*/ 1619016 w 2469107"/>
                <a:gd name="connsiteY4" fmla="*/ 4762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63897 w 2469107"/>
                <a:gd name="connsiteY2" fmla="*/ 4762 h 944878"/>
                <a:gd name="connsiteX3" fmla="*/ 1065945 w 2469107"/>
                <a:gd name="connsiteY3" fmla="*/ 581024 h 944878"/>
                <a:gd name="connsiteX4" fmla="*/ 1619016 w 2469107"/>
                <a:gd name="connsiteY4" fmla="*/ 4762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63897 w 2469107"/>
                <a:gd name="connsiteY2" fmla="*/ 4762 h 944878"/>
                <a:gd name="connsiteX3" fmla="*/ 1065945 w 2469107"/>
                <a:gd name="connsiteY3" fmla="*/ 581024 h 944878"/>
                <a:gd name="connsiteX4" fmla="*/ 1750114 w 2469107"/>
                <a:gd name="connsiteY4" fmla="*/ 581024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63897 w 2469107"/>
                <a:gd name="connsiteY2" fmla="*/ 4762 h 944878"/>
                <a:gd name="connsiteX3" fmla="*/ 1065945 w 2469107"/>
                <a:gd name="connsiteY3" fmla="*/ 581024 h 944878"/>
                <a:gd name="connsiteX4" fmla="*/ 1799276 w 2469107"/>
                <a:gd name="connsiteY4" fmla="*/ 623887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63897 w 2469107"/>
                <a:gd name="connsiteY2" fmla="*/ 4762 h 944878"/>
                <a:gd name="connsiteX3" fmla="*/ 1016783 w 2469107"/>
                <a:gd name="connsiteY3" fmla="*/ 623887 h 944878"/>
                <a:gd name="connsiteX4" fmla="*/ 1799276 w 2469107"/>
                <a:gd name="connsiteY4" fmla="*/ 623887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08590 w 2469107"/>
                <a:gd name="connsiteY2" fmla="*/ 4762 h 944878"/>
                <a:gd name="connsiteX3" fmla="*/ 1016783 w 2469107"/>
                <a:gd name="connsiteY3" fmla="*/ 623887 h 944878"/>
                <a:gd name="connsiteX4" fmla="*/ 1799276 w 2469107"/>
                <a:gd name="connsiteY4" fmla="*/ 623887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08590 w 2469107"/>
                <a:gd name="connsiteY2" fmla="*/ 4762 h 944878"/>
                <a:gd name="connsiteX3" fmla="*/ 1006541 w 2469107"/>
                <a:gd name="connsiteY3" fmla="*/ 623887 h 944878"/>
                <a:gd name="connsiteX4" fmla="*/ 1799276 w 2469107"/>
                <a:gd name="connsiteY4" fmla="*/ 623887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08590 w 2469107"/>
                <a:gd name="connsiteY2" fmla="*/ 4762 h 944878"/>
                <a:gd name="connsiteX3" fmla="*/ 1008589 w 2469107"/>
                <a:gd name="connsiteY3" fmla="*/ 623887 h 944878"/>
                <a:gd name="connsiteX4" fmla="*/ 1799276 w 2469107"/>
                <a:gd name="connsiteY4" fmla="*/ 623887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08590 w 2469107"/>
                <a:gd name="connsiteY2" fmla="*/ 4762 h 944878"/>
                <a:gd name="connsiteX3" fmla="*/ 1010637 w 2469107"/>
                <a:gd name="connsiteY3" fmla="*/ 623887 h 944878"/>
                <a:gd name="connsiteX4" fmla="*/ 1799276 w 2469107"/>
                <a:gd name="connsiteY4" fmla="*/ 623887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08590 w 2469107"/>
                <a:gd name="connsiteY2" fmla="*/ 4762 h 944878"/>
                <a:gd name="connsiteX3" fmla="*/ 1010637 w 2469107"/>
                <a:gd name="connsiteY3" fmla="*/ 623887 h 944878"/>
                <a:gd name="connsiteX4" fmla="*/ 1799276 w 2469107"/>
                <a:gd name="connsiteY4" fmla="*/ 623887 h 944878"/>
                <a:gd name="connsiteX5" fmla="*/ 1801324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08590 w 2469107"/>
                <a:gd name="connsiteY2" fmla="*/ 4762 h 944878"/>
                <a:gd name="connsiteX3" fmla="*/ 1010637 w 2469107"/>
                <a:gd name="connsiteY3" fmla="*/ 623887 h 944878"/>
                <a:gd name="connsiteX4" fmla="*/ 1805421 w 2469107"/>
                <a:gd name="connsiteY4" fmla="*/ 623887 h 944878"/>
                <a:gd name="connsiteX5" fmla="*/ 1801324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08590 w 2469107"/>
                <a:gd name="connsiteY2" fmla="*/ 4762 h 944878"/>
                <a:gd name="connsiteX3" fmla="*/ 1010637 w 2469107"/>
                <a:gd name="connsiteY3" fmla="*/ 623887 h 944878"/>
                <a:gd name="connsiteX4" fmla="*/ 1801324 w 2469107"/>
                <a:gd name="connsiteY4" fmla="*/ 623887 h 944878"/>
                <a:gd name="connsiteX5" fmla="*/ 1801324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08590 w 2469107"/>
                <a:gd name="connsiteY2" fmla="*/ 4762 h 944878"/>
                <a:gd name="connsiteX3" fmla="*/ 1010637 w 2469107"/>
                <a:gd name="connsiteY3" fmla="*/ 623887 h 944878"/>
                <a:gd name="connsiteX4" fmla="*/ 1803372 w 2469107"/>
                <a:gd name="connsiteY4" fmla="*/ 623887 h 944878"/>
                <a:gd name="connsiteX5" fmla="*/ 1801324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539594"/>
                <a:gd name="connsiteY0" fmla="*/ 944878 h 944878"/>
                <a:gd name="connsiteX1" fmla="*/ 1968 w 2539594"/>
                <a:gd name="connsiteY1" fmla="*/ 11432 h 944878"/>
                <a:gd name="connsiteX2" fmla="*/ 1008590 w 2539594"/>
                <a:gd name="connsiteY2" fmla="*/ 4762 h 944878"/>
                <a:gd name="connsiteX3" fmla="*/ 1010637 w 2539594"/>
                <a:gd name="connsiteY3" fmla="*/ 623887 h 944878"/>
                <a:gd name="connsiteX4" fmla="*/ 1803372 w 2539594"/>
                <a:gd name="connsiteY4" fmla="*/ 623887 h 944878"/>
                <a:gd name="connsiteX5" fmla="*/ 1801324 w 2539594"/>
                <a:gd name="connsiteY5" fmla="*/ 0 h 944878"/>
                <a:gd name="connsiteX6" fmla="*/ 2469107 w 2539594"/>
                <a:gd name="connsiteY6" fmla="*/ 1487 h 944878"/>
                <a:gd name="connsiteX7" fmla="*/ 2539580 w 2539594"/>
                <a:gd name="connsiteY7" fmla="*/ 940913 h 944878"/>
                <a:gd name="connsiteX8" fmla="*/ 0 w 2539594"/>
                <a:gd name="connsiteY8" fmla="*/ 944878 h 944878"/>
                <a:gd name="connsiteX0" fmla="*/ 0 w 2540802"/>
                <a:gd name="connsiteY0" fmla="*/ 944878 h 944878"/>
                <a:gd name="connsiteX1" fmla="*/ 1968 w 2540802"/>
                <a:gd name="connsiteY1" fmla="*/ 11432 h 944878"/>
                <a:gd name="connsiteX2" fmla="*/ 1008590 w 2540802"/>
                <a:gd name="connsiteY2" fmla="*/ 4762 h 944878"/>
                <a:gd name="connsiteX3" fmla="*/ 1010637 w 2540802"/>
                <a:gd name="connsiteY3" fmla="*/ 623887 h 944878"/>
                <a:gd name="connsiteX4" fmla="*/ 1803372 w 2540802"/>
                <a:gd name="connsiteY4" fmla="*/ 623887 h 944878"/>
                <a:gd name="connsiteX5" fmla="*/ 1801324 w 2540802"/>
                <a:gd name="connsiteY5" fmla="*/ 0 h 944878"/>
                <a:gd name="connsiteX6" fmla="*/ 2540802 w 2540802"/>
                <a:gd name="connsiteY6" fmla="*/ 3868 h 944878"/>
                <a:gd name="connsiteX7" fmla="*/ 2539580 w 2540802"/>
                <a:gd name="connsiteY7" fmla="*/ 940913 h 944878"/>
                <a:gd name="connsiteX8" fmla="*/ 0 w 2540802"/>
                <a:gd name="connsiteY8" fmla="*/ 944878 h 944878"/>
                <a:gd name="connsiteX0" fmla="*/ 0 w 2539798"/>
                <a:gd name="connsiteY0" fmla="*/ 944878 h 944878"/>
                <a:gd name="connsiteX1" fmla="*/ 1968 w 2539798"/>
                <a:gd name="connsiteY1" fmla="*/ 11432 h 944878"/>
                <a:gd name="connsiteX2" fmla="*/ 1008590 w 2539798"/>
                <a:gd name="connsiteY2" fmla="*/ 4762 h 944878"/>
                <a:gd name="connsiteX3" fmla="*/ 1010637 w 2539798"/>
                <a:gd name="connsiteY3" fmla="*/ 623887 h 944878"/>
                <a:gd name="connsiteX4" fmla="*/ 1803372 w 2539798"/>
                <a:gd name="connsiteY4" fmla="*/ 623887 h 944878"/>
                <a:gd name="connsiteX5" fmla="*/ 1801324 w 2539798"/>
                <a:gd name="connsiteY5" fmla="*/ 0 h 944878"/>
                <a:gd name="connsiteX6" fmla="*/ 2537730 w 2539798"/>
                <a:gd name="connsiteY6" fmla="*/ 3868 h 944878"/>
                <a:gd name="connsiteX7" fmla="*/ 2539580 w 2539798"/>
                <a:gd name="connsiteY7" fmla="*/ 940913 h 944878"/>
                <a:gd name="connsiteX8" fmla="*/ 0 w 2539798"/>
                <a:gd name="connsiteY8" fmla="*/ 944878 h 944878"/>
                <a:gd name="connsiteX0" fmla="*/ 0 w 2539954"/>
                <a:gd name="connsiteY0" fmla="*/ 944878 h 944878"/>
                <a:gd name="connsiteX1" fmla="*/ 1968 w 2539954"/>
                <a:gd name="connsiteY1" fmla="*/ 11432 h 944878"/>
                <a:gd name="connsiteX2" fmla="*/ 1008590 w 2539954"/>
                <a:gd name="connsiteY2" fmla="*/ 4762 h 944878"/>
                <a:gd name="connsiteX3" fmla="*/ 1010637 w 2539954"/>
                <a:gd name="connsiteY3" fmla="*/ 623887 h 944878"/>
                <a:gd name="connsiteX4" fmla="*/ 1803372 w 2539954"/>
                <a:gd name="connsiteY4" fmla="*/ 623887 h 944878"/>
                <a:gd name="connsiteX5" fmla="*/ 1801324 w 2539954"/>
                <a:gd name="connsiteY5" fmla="*/ 0 h 944878"/>
                <a:gd name="connsiteX6" fmla="*/ 2539778 w 2539954"/>
                <a:gd name="connsiteY6" fmla="*/ 3868 h 944878"/>
                <a:gd name="connsiteX7" fmla="*/ 2539580 w 2539954"/>
                <a:gd name="connsiteY7" fmla="*/ 940913 h 944878"/>
                <a:gd name="connsiteX8" fmla="*/ 0 w 2539954"/>
                <a:gd name="connsiteY8" fmla="*/ 944878 h 944878"/>
                <a:gd name="connsiteX0" fmla="*/ 0 w 2540802"/>
                <a:gd name="connsiteY0" fmla="*/ 944878 h 944878"/>
                <a:gd name="connsiteX1" fmla="*/ 1968 w 2540802"/>
                <a:gd name="connsiteY1" fmla="*/ 11432 h 944878"/>
                <a:gd name="connsiteX2" fmla="*/ 1008590 w 2540802"/>
                <a:gd name="connsiteY2" fmla="*/ 4762 h 944878"/>
                <a:gd name="connsiteX3" fmla="*/ 1010637 w 2540802"/>
                <a:gd name="connsiteY3" fmla="*/ 623887 h 944878"/>
                <a:gd name="connsiteX4" fmla="*/ 1803372 w 2540802"/>
                <a:gd name="connsiteY4" fmla="*/ 623887 h 944878"/>
                <a:gd name="connsiteX5" fmla="*/ 1801324 w 2540802"/>
                <a:gd name="connsiteY5" fmla="*/ 0 h 944878"/>
                <a:gd name="connsiteX6" fmla="*/ 2540802 w 2540802"/>
                <a:gd name="connsiteY6" fmla="*/ 3868 h 944878"/>
                <a:gd name="connsiteX7" fmla="*/ 2539580 w 2540802"/>
                <a:gd name="connsiteY7" fmla="*/ 940913 h 944878"/>
                <a:gd name="connsiteX8" fmla="*/ 0 w 2540802"/>
                <a:gd name="connsiteY8" fmla="*/ 944878 h 94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0802" h="944878">
                  <a:moveTo>
                    <a:pt x="0" y="944878"/>
                  </a:moveTo>
                  <a:cubicBezTo>
                    <a:pt x="2756" y="754379"/>
                    <a:pt x="-788" y="214631"/>
                    <a:pt x="1968" y="11432"/>
                  </a:cubicBezTo>
                  <a:lnTo>
                    <a:pt x="1008590" y="4762"/>
                  </a:lnTo>
                  <a:cubicBezTo>
                    <a:pt x="1009273" y="196849"/>
                    <a:pt x="1009954" y="431800"/>
                    <a:pt x="1010637" y="623887"/>
                  </a:cubicBezTo>
                  <a:lnTo>
                    <a:pt x="1803372" y="623887"/>
                  </a:lnTo>
                  <a:cubicBezTo>
                    <a:pt x="1802006" y="415925"/>
                    <a:pt x="1802690" y="207962"/>
                    <a:pt x="1801324" y="0"/>
                  </a:cubicBezTo>
                  <a:lnTo>
                    <a:pt x="2540802" y="3868"/>
                  </a:lnTo>
                  <a:cubicBezTo>
                    <a:pt x="2539590" y="335266"/>
                    <a:pt x="2540792" y="609515"/>
                    <a:pt x="2539580" y="940913"/>
                  </a:cubicBezTo>
                  <a:lnTo>
                    <a:pt x="0" y="9448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s-ES" sz="75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01783866-FB33-0688-6671-857B28A26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611" y="3393106"/>
              <a:ext cx="1021445" cy="59134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750" b="1" noProof="1">
                  <a:latin typeface="Arial" panose="020B0604020202020204" pitchFamily="34" charset="0"/>
                </a:rPr>
                <a:t>ORGANITZACIÓ</a:t>
              </a:r>
            </a:p>
            <a:p>
              <a:endParaRPr lang="pt-BR" sz="750" noProof="1">
                <a:latin typeface="Arial" panose="020B0604020202020204" pitchFamily="34" charset="0"/>
              </a:endParaRPr>
            </a:p>
            <a:p>
              <a:r>
                <a:rPr lang="pt-BR" sz="750" noProof="1">
                  <a:latin typeface="Arial" panose="020B0604020202020204" pitchFamily="34" charset="0"/>
                </a:rPr>
                <a:t>Xarxa, connectat</a:t>
              </a:r>
            </a:p>
            <a:p>
              <a:r>
                <a:rPr lang="pt-BR" sz="750" noProof="1">
                  <a:latin typeface="Arial" panose="020B0604020202020204" pitchFamily="34" charset="0"/>
                </a:rPr>
                <a:t>Instància</a:t>
              </a:r>
            </a:p>
            <a:p>
              <a:r>
                <a:rPr lang="pt-BR" sz="750" noProof="1">
                  <a:latin typeface="Arial" panose="020B0604020202020204" pitchFamily="34" charset="0"/>
                </a:rPr>
                <a:t>Ciutadans</a:t>
              </a: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9DD4D50B-8C42-6BCB-7CAB-E199F2126745}"/>
                </a:ext>
              </a:extLst>
            </p:cNvPr>
            <p:cNvGrpSpPr/>
            <p:nvPr/>
          </p:nvGrpSpPr>
          <p:grpSpPr>
            <a:xfrm>
              <a:off x="1659611" y="4240213"/>
              <a:ext cx="5905985" cy="967901"/>
              <a:chOff x="495591" y="3443071"/>
              <a:chExt cx="5742625" cy="967901"/>
            </a:xfrm>
          </p:grpSpPr>
          <p:sp>
            <p:nvSpPr>
              <p:cNvPr id="8245" name="Rectángulo 8244">
                <a:extLst>
                  <a:ext uri="{FF2B5EF4-FFF2-40B4-BE49-F238E27FC236}">
                    <a16:creationId xmlns:a16="http://schemas.microsoft.com/office/drawing/2014/main" id="{2B8488BA-8FC8-31DC-571A-764591072E7D}"/>
                  </a:ext>
                </a:extLst>
              </p:cNvPr>
              <p:cNvSpPr/>
              <p:nvPr/>
            </p:nvSpPr>
            <p:spPr>
              <a:xfrm>
                <a:off x="495591" y="3443072"/>
                <a:ext cx="5742625" cy="967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s-ES" sz="75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46" name="Oval 12">
                <a:extLst>
                  <a:ext uri="{FF2B5EF4-FFF2-40B4-BE49-F238E27FC236}">
                    <a16:creationId xmlns:a16="http://schemas.microsoft.com/office/drawing/2014/main" id="{65D2B1F5-E8FE-355E-FF3B-D3971009F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591" y="3443071"/>
                <a:ext cx="1021445" cy="92543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750" b="1" noProof="1">
                    <a:latin typeface="Arial" panose="020B0604020202020204" pitchFamily="34" charset="0"/>
                  </a:rPr>
                  <a:t>QUALITAT</a:t>
                </a:r>
              </a:p>
              <a:p>
                <a:r>
                  <a:rPr lang="pt-BR" sz="750" b="1" noProof="1">
                    <a:latin typeface="Arial" panose="020B0604020202020204" pitchFamily="34" charset="0"/>
                  </a:rPr>
                  <a:t>GESTIÓ</a:t>
                </a:r>
              </a:p>
              <a:p>
                <a:endParaRPr lang="pt-BR" sz="750" b="1" noProof="1">
                  <a:latin typeface="Arial" panose="020B0604020202020204" pitchFamily="34" charset="0"/>
                </a:endParaRP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Concurrència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Objectius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Projectes</a:t>
                </a:r>
                <a:endParaRPr lang="pt-BR" sz="750" i="1" noProof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A8809FFF-1C9A-CCED-390D-FC9D2E31E56B}"/>
                </a:ext>
              </a:extLst>
            </p:cNvPr>
            <p:cNvGrpSpPr/>
            <p:nvPr/>
          </p:nvGrpSpPr>
          <p:grpSpPr>
            <a:xfrm>
              <a:off x="1659611" y="1268413"/>
              <a:ext cx="5905983" cy="967901"/>
              <a:chOff x="495591" y="471271"/>
              <a:chExt cx="5742625" cy="967901"/>
            </a:xfrm>
          </p:grpSpPr>
          <p:sp>
            <p:nvSpPr>
              <p:cNvPr id="8241" name="Rectángulo 8240">
                <a:extLst>
                  <a:ext uri="{FF2B5EF4-FFF2-40B4-BE49-F238E27FC236}">
                    <a16:creationId xmlns:a16="http://schemas.microsoft.com/office/drawing/2014/main" id="{AF42AE00-5A55-BA5D-E051-F5C0287656CE}"/>
                  </a:ext>
                </a:extLst>
              </p:cNvPr>
              <p:cNvSpPr/>
              <p:nvPr/>
            </p:nvSpPr>
            <p:spPr>
              <a:xfrm>
                <a:off x="495591" y="471272"/>
                <a:ext cx="5742625" cy="967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s-ES" sz="75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42" name="Oval 12">
                <a:extLst>
                  <a:ext uri="{FF2B5EF4-FFF2-40B4-BE49-F238E27FC236}">
                    <a16:creationId xmlns:a16="http://schemas.microsoft.com/office/drawing/2014/main" id="{0988FD71-A676-E2A3-8EE6-D616B4468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591" y="471271"/>
                <a:ext cx="1021445" cy="92543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750" b="1" noProof="1">
                    <a:latin typeface="Arial" panose="020B0604020202020204" pitchFamily="34" charset="0"/>
                  </a:rPr>
                  <a:t>QUALITAT</a:t>
                </a:r>
              </a:p>
              <a:p>
                <a:r>
                  <a:rPr lang="pt-BR" sz="750" b="1" noProof="1">
                    <a:latin typeface="Arial" panose="020B0604020202020204" pitchFamily="34" charset="0"/>
                  </a:rPr>
                  <a:t>GESTIÓ</a:t>
                </a:r>
              </a:p>
              <a:p>
                <a:endParaRPr lang="pt-BR" sz="750" b="1" noProof="1">
                  <a:latin typeface="Arial" panose="020B0604020202020204" pitchFamily="34" charset="0"/>
                </a:endParaRP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Concurrència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Objectius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Projectes</a:t>
                </a:r>
                <a:endParaRPr lang="pt-BR" sz="750" i="1" noProof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98570DD3-9466-9AED-26CB-EBCD4BA12C37}"/>
                </a:ext>
              </a:extLst>
            </p:cNvPr>
            <p:cNvGrpSpPr/>
            <p:nvPr/>
          </p:nvGrpSpPr>
          <p:grpSpPr>
            <a:xfrm>
              <a:off x="2560232" y="2329540"/>
              <a:ext cx="1355816" cy="859198"/>
              <a:chOff x="-3786055" y="-2067716"/>
              <a:chExt cx="1807754" cy="1145597"/>
            </a:xfrm>
          </p:grpSpPr>
          <p:sp>
            <p:nvSpPr>
              <p:cNvPr id="8217" name="Oval 12">
                <a:extLst>
                  <a:ext uri="{FF2B5EF4-FFF2-40B4-BE49-F238E27FC236}">
                    <a16:creationId xmlns:a16="http://schemas.microsoft.com/office/drawing/2014/main" id="{97DEC9EE-9082-EBD2-0217-606234194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86055" y="-1860114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595959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750" noProof="1">
                    <a:latin typeface="Arial" panose="020B0604020202020204" pitchFamily="34" charset="0"/>
                  </a:rPr>
                  <a:t>Estat com a plataforma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Co-gestió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Aproximació per Portafolis</a:t>
                </a:r>
              </a:p>
              <a:p>
                <a:endParaRPr lang="pt-BR" sz="75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750" b="1" cap="all" dirty="0">
                    <a:latin typeface="Arial" panose="020B0604020202020204" pitchFamily="34" charset="0"/>
                  </a:rPr>
                  <a:t>Governança</a:t>
                </a:r>
                <a:endParaRPr lang="pt-BR" sz="75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18" name="Oval 26">
                <a:extLst>
                  <a:ext uri="{FF2B5EF4-FFF2-40B4-BE49-F238E27FC236}">
                    <a16:creationId xmlns:a16="http://schemas.microsoft.com/office/drawing/2014/main" id="{54845CAE-8130-88CD-A46A-E0141C8E4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86055" y="-2067716"/>
                <a:ext cx="1807754" cy="199735"/>
              </a:xfrm>
              <a:prstGeom prst="rect">
                <a:avLst/>
              </a:prstGeom>
              <a:solidFill>
                <a:srgbClr val="595959"/>
              </a:solidFill>
              <a:ln w="0">
                <a:solidFill>
                  <a:srgbClr val="595959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75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lògica – Social</a:t>
                </a:r>
              </a:p>
            </p:txBody>
          </p: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EE7D4494-12FB-BC40-C6D5-727ED63D3967}"/>
                </a:ext>
              </a:extLst>
            </p:cNvPr>
            <p:cNvGrpSpPr/>
            <p:nvPr/>
          </p:nvGrpSpPr>
          <p:grpSpPr>
            <a:xfrm>
              <a:off x="2560232" y="3317994"/>
              <a:ext cx="1355816" cy="859198"/>
              <a:chOff x="-3786055" y="-292810"/>
              <a:chExt cx="1807754" cy="1145597"/>
            </a:xfrm>
          </p:grpSpPr>
          <p:sp>
            <p:nvSpPr>
              <p:cNvPr id="8215" name="Oval 12">
                <a:extLst>
                  <a:ext uri="{FF2B5EF4-FFF2-40B4-BE49-F238E27FC236}">
                    <a16:creationId xmlns:a16="http://schemas.microsoft.com/office/drawing/2014/main" id="{9044F518-E6AD-AE3E-62F1-6E0BE2ED4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86055" y="-85208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750" noProof="1">
                    <a:latin typeface="Arial" panose="020B0604020202020204" pitchFamily="34" charset="0"/>
                  </a:rPr>
                  <a:t>Col·laboració institucional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Partenariats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Noves Administracions</a:t>
                </a:r>
              </a:p>
              <a:p>
                <a:endParaRPr lang="pt-BR" sz="75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750" b="1" cap="all" dirty="0">
                    <a:latin typeface="Arial" panose="020B0604020202020204" pitchFamily="34" charset="0"/>
                  </a:rPr>
                  <a:t>oRGANITZACIÓ</a:t>
                </a:r>
                <a:endParaRPr lang="pt-BR" sz="75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16" name="Oval 26">
                <a:extLst>
                  <a:ext uri="{FF2B5EF4-FFF2-40B4-BE49-F238E27FC236}">
                    <a16:creationId xmlns:a16="http://schemas.microsoft.com/office/drawing/2014/main" id="{C1369F6D-5B4C-44F9-61E0-A90C8ED42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86055" y="-292810"/>
                <a:ext cx="1807754" cy="199735"/>
              </a:xfrm>
              <a:prstGeom prst="rect">
                <a:avLst/>
              </a:prstGeom>
              <a:solidFill>
                <a:srgbClr val="7F7F7F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75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Institucions</a:t>
                </a:r>
              </a:p>
            </p:txBody>
          </p:sp>
        </p:grp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2B9C4B13-1259-B609-7286-F6359ACAAD31}"/>
                </a:ext>
              </a:extLst>
            </p:cNvPr>
            <p:cNvGrpSpPr/>
            <p:nvPr/>
          </p:nvGrpSpPr>
          <p:grpSpPr>
            <a:xfrm>
              <a:off x="5940493" y="3317994"/>
              <a:ext cx="1355816" cy="859198"/>
              <a:chOff x="-1807754" y="-292810"/>
              <a:chExt cx="1807754" cy="1145597"/>
            </a:xfrm>
          </p:grpSpPr>
          <p:sp>
            <p:nvSpPr>
              <p:cNvPr id="8213" name="Oval 12">
                <a:extLst>
                  <a:ext uri="{FF2B5EF4-FFF2-40B4-BE49-F238E27FC236}">
                    <a16:creationId xmlns:a16="http://schemas.microsoft.com/office/drawing/2014/main" id="{84F67057-0EF9-7444-5FE8-9D108786D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754" y="-85208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750" noProof="1">
                    <a:latin typeface="Arial" panose="020B0604020202020204" pitchFamily="34" charset="0"/>
                  </a:rPr>
                  <a:t>Resposta ràpida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Intel·ligència col·lectiva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Participació ciutadana</a:t>
                </a:r>
              </a:p>
              <a:p>
                <a:endParaRPr lang="pt-BR" sz="75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750" b="1" cap="all" dirty="0">
                    <a:latin typeface="Arial" panose="020B0604020202020204" pitchFamily="34" charset="0"/>
                  </a:rPr>
                  <a:t>oRGANITZACIÓ</a:t>
                </a:r>
                <a:endParaRPr lang="pt-BR" sz="75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14" name="Oval 26">
                <a:extLst>
                  <a:ext uri="{FF2B5EF4-FFF2-40B4-BE49-F238E27FC236}">
                    <a16:creationId xmlns:a16="http://schemas.microsoft.com/office/drawing/2014/main" id="{113A163A-815E-0BA2-6DAA-4B139167A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754" y="-292810"/>
                <a:ext cx="1807754" cy="199735"/>
              </a:xfrm>
              <a:prstGeom prst="rect">
                <a:avLst/>
              </a:prstGeom>
              <a:solidFill>
                <a:srgbClr val="7F7F7F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75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ciutadania</a:t>
                </a:r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14CFA3BA-F355-251C-37F4-7DAE50696AD3}"/>
                </a:ext>
              </a:extLst>
            </p:cNvPr>
            <p:cNvGrpSpPr/>
            <p:nvPr/>
          </p:nvGrpSpPr>
          <p:grpSpPr>
            <a:xfrm>
              <a:off x="5940493" y="2329540"/>
              <a:ext cx="1355816" cy="859198"/>
              <a:chOff x="-1807754" y="-2067716"/>
              <a:chExt cx="1807754" cy="1145597"/>
            </a:xfrm>
          </p:grpSpPr>
          <p:sp>
            <p:nvSpPr>
              <p:cNvPr id="8211" name="Oval 12">
                <a:extLst>
                  <a:ext uri="{FF2B5EF4-FFF2-40B4-BE49-F238E27FC236}">
                    <a16:creationId xmlns:a16="http://schemas.microsoft.com/office/drawing/2014/main" id="{A1BEEAF4-B245-C4E9-637C-2078AEB97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754" y="-1860114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595959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750" noProof="1">
                    <a:latin typeface="Arial" panose="020B0604020202020204" pitchFamily="34" charset="0"/>
                  </a:rPr>
                  <a:t>Eficiència, eficàcia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Orientació a mercat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Principi de subsidiarietat</a:t>
                </a:r>
              </a:p>
              <a:p>
                <a:endParaRPr lang="pt-BR" sz="75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750" b="1" cap="all" dirty="0">
                    <a:latin typeface="Arial" panose="020B0604020202020204" pitchFamily="34" charset="0"/>
                  </a:rPr>
                  <a:t>Governança</a:t>
                </a:r>
                <a:endParaRPr lang="pt-BR" sz="75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12" name="Oval 26">
                <a:extLst>
                  <a:ext uri="{FF2B5EF4-FFF2-40B4-BE49-F238E27FC236}">
                    <a16:creationId xmlns:a16="http://schemas.microsoft.com/office/drawing/2014/main" id="{76EBE173-2D54-F6D8-00F0-CADE8B8C8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754" y="-2067716"/>
                <a:ext cx="1807754" cy="199735"/>
              </a:xfrm>
              <a:prstGeom prst="rect">
                <a:avLst/>
              </a:prstGeom>
              <a:solidFill>
                <a:srgbClr val="595959"/>
              </a:solidFill>
              <a:ln w="0">
                <a:solidFill>
                  <a:srgbClr val="595959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75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Lògica – econòmica</a:t>
                </a:r>
              </a:p>
            </p:txBody>
          </p: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41BB813B-0177-71F0-EE2F-C02C39A4F3B5}"/>
                </a:ext>
              </a:extLst>
            </p:cNvPr>
            <p:cNvGrpSpPr/>
            <p:nvPr/>
          </p:nvGrpSpPr>
          <p:grpSpPr>
            <a:xfrm>
              <a:off x="2560232" y="1341086"/>
              <a:ext cx="1355816" cy="859198"/>
              <a:chOff x="-5720569" y="5019516"/>
              <a:chExt cx="1807754" cy="1145597"/>
            </a:xfrm>
          </p:grpSpPr>
          <p:sp>
            <p:nvSpPr>
              <p:cNvPr id="8209" name="Oval 12">
                <a:extLst>
                  <a:ext uri="{FF2B5EF4-FFF2-40B4-BE49-F238E27FC236}">
                    <a16:creationId xmlns:a16="http://schemas.microsoft.com/office/drawing/2014/main" id="{57648B01-0E2B-67EC-EA19-E5208B300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20569" y="5227118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750" noProof="1">
                    <a:latin typeface="Arial" panose="020B0604020202020204" pitchFamily="34" charset="0"/>
                  </a:rPr>
                  <a:t>Mapat d'actors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Mapat de reptes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Mapat de sistemes</a:t>
                </a:r>
              </a:p>
              <a:p>
                <a:endParaRPr lang="pt-BR" sz="75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750" b="1" cap="all" dirty="0">
                    <a:latin typeface="Arial" panose="020B0604020202020204" pitchFamily="34" charset="0"/>
                  </a:rPr>
                  <a:t>Qualitat en gestió</a:t>
                </a:r>
                <a:endParaRPr lang="pt-BR" sz="75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10" name="Oval 26">
                <a:extLst>
                  <a:ext uri="{FF2B5EF4-FFF2-40B4-BE49-F238E27FC236}">
                    <a16:creationId xmlns:a16="http://schemas.microsoft.com/office/drawing/2014/main" id="{F6CC7449-D480-A0E4-772D-F8F378264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20569" y="5019516"/>
                <a:ext cx="1807754" cy="199735"/>
              </a:xfrm>
              <a:prstGeom prst="rect">
                <a:avLst/>
              </a:prstGeom>
              <a:solidFill>
                <a:srgbClr val="7F7F7F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75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Qui – relacions</a:t>
                </a:r>
              </a:p>
            </p:txBody>
          </p: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7C1D949F-29B5-BB87-529D-CF90F75CE855}"/>
                </a:ext>
              </a:extLst>
            </p:cNvPr>
            <p:cNvGrpSpPr/>
            <p:nvPr/>
          </p:nvGrpSpPr>
          <p:grpSpPr>
            <a:xfrm>
              <a:off x="4250363" y="1341086"/>
              <a:ext cx="1355816" cy="859198"/>
              <a:chOff x="-3786055" y="4896266"/>
              <a:chExt cx="1807754" cy="1145597"/>
            </a:xfrm>
          </p:grpSpPr>
          <p:sp>
            <p:nvSpPr>
              <p:cNvPr id="8207" name="Oval 12">
                <a:extLst>
                  <a:ext uri="{FF2B5EF4-FFF2-40B4-BE49-F238E27FC236}">
                    <a16:creationId xmlns:a16="http://schemas.microsoft.com/office/drawing/2014/main" id="{DAEC4412-0044-DBBB-D513-54BC2EE19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86055" y="5103868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750" noProof="1">
                    <a:latin typeface="Arial" panose="020B0604020202020204" pitchFamily="34" charset="0"/>
                  </a:rPr>
                  <a:t>Anomenat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Emmarcat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Donar sentit</a:t>
                </a:r>
              </a:p>
              <a:p>
                <a:endParaRPr lang="pt-BR" sz="75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750" b="1" cap="all" dirty="0">
                    <a:latin typeface="Arial" panose="020B0604020202020204" pitchFamily="34" charset="0"/>
                  </a:rPr>
                  <a:t>Qualitat en gestió</a:t>
                </a:r>
                <a:endParaRPr lang="pt-BR" sz="75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08" name="Oval 26">
                <a:extLst>
                  <a:ext uri="{FF2B5EF4-FFF2-40B4-BE49-F238E27FC236}">
                    <a16:creationId xmlns:a16="http://schemas.microsoft.com/office/drawing/2014/main" id="{3DD914A9-20BC-4689-5A03-D9F2255B98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86055" y="4896266"/>
                <a:ext cx="1807754" cy="199735"/>
              </a:xfrm>
              <a:prstGeom prst="rect">
                <a:avLst/>
              </a:prstGeom>
              <a:solidFill>
                <a:srgbClr val="7F7F7F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75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Què – Reptes</a:t>
                </a:r>
              </a:p>
            </p:txBody>
          </p:sp>
        </p:grp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734FAF0A-446E-0FA5-6D3D-1B3117FE2A94}"/>
                </a:ext>
              </a:extLst>
            </p:cNvPr>
            <p:cNvGrpSpPr/>
            <p:nvPr/>
          </p:nvGrpSpPr>
          <p:grpSpPr>
            <a:xfrm>
              <a:off x="2560232" y="4306448"/>
              <a:ext cx="1355816" cy="859198"/>
              <a:chOff x="-1807754" y="4932552"/>
              <a:chExt cx="1807754" cy="1145597"/>
            </a:xfrm>
          </p:grpSpPr>
          <p:sp>
            <p:nvSpPr>
              <p:cNvPr id="8205" name="Oval 12">
                <a:extLst>
                  <a:ext uri="{FF2B5EF4-FFF2-40B4-BE49-F238E27FC236}">
                    <a16:creationId xmlns:a16="http://schemas.microsoft.com/office/drawing/2014/main" id="{BC05C3D6-AFC2-C044-0688-D5A024476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754" y="5140154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750" noProof="1">
                    <a:latin typeface="Arial" panose="020B0604020202020204" pitchFamily="34" charset="0"/>
                  </a:rPr>
                  <a:t>Incertesa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Complexitat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Futurs i prospectiva</a:t>
                </a:r>
              </a:p>
              <a:p>
                <a:pPr algn="r"/>
                <a:endParaRPr lang="ca-ES" sz="750" b="1" cap="all" dirty="0">
                  <a:latin typeface="Arial" panose="020B0604020202020204" pitchFamily="34" charset="0"/>
                </a:endParaRPr>
              </a:p>
              <a:p>
                <a:pPr algn="r"/>
                <a:r>
                  <a:rPr lang="ca-ES" sz="750" b="1" cap="all" dirty="0">
                    <a:latin typeface="Arial" panose="020B0604020202020204" pitchFamily="34" charset="0"/>
                  </a:rPr>
                  <a:t>Qualitat en gestió</a:t>
                </a:r>
                <a:endParaRPr lang="pt-BR" sz="75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06" name="Oval 26">
                <a:extLst>
                  <a:ext uri="{FF2B5EF4-FFF2-40B4-BE49-F238E27FC236}">
                    <a16:creationId xmlns:a16="http://schemas.microsoft.com/office/drawing/2014/main" id="{0CF9979C-1CB5-2C27-9335-BBA3115C7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754" y="4932552"/>
                <a:ext cx="1807754" cy="199735"/>
              </a:xfrm>
              <a:prstGeom prst="rect">
                <a:avLst/>
              </a:prstGeom>
              <a:solidFill>
                <a:srgbClr val="7F7F7F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75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Escenaris</a:t>
                </a:r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88A5816F-E51D-D866-C957-E4948FAC2A96}"/>
                </a:ext>
              </a:extLst>
            </p:cNvPr>
            <p:cNvGrpSpPr/>
            <p:nvPr/>
          </p:nvGrpSpPr>
          <p:grpSpPr>
            <a:xfrm>
              <a:off x="5940493" y="1341086"/>
              <a:ext cx="1355816" cy="859198"/>
              <a:chOff x="-5720569" y="6551052"/>
              <a:chExt cx="1807754" cy="1145597"/>
            </a:xfrm>
          </p:grpSpPr>
          <p:sp>
            <p:nvSpPr>
              <p:cNvPr id="8203" name="Oval 12">
                <a:extLst>
                  <a:ext uri="{FF2B5EF4-FFF2-40B4-BE49-F238E27FC236}">
                    <a16:creationId xmlns:a16="http://schemas.microsoft.com/office/drawing/2014/main" id="{96A29A50-9557-74FB-1A4E-E4B3C53A1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20569" y="6758654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750" noProof="1">
                    <a:latin typeface="Arial" panose="020B0604020202020204" pitchFamily="34" charset="0"/>
                  </a:rPr>
                  <a:t>Innovació i recerca social, oberta i col·laborativa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Laboratoris de governança</a:t>
                </a:r>
              </a:p>
              <a:p>
                <a:endParaRPr lang="pt-BR" sz="75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750" b="1" cap="all" dirty="0">
                    <a:latin typeface="Arial" panose="020B0604020202020204" pitchFamily="34" charset="0"/>
                  </a:rPr>
                  <a:t>Qualitat en gestió</a:t>
                </a:r>
                <a:endParaRPr lang="pt-BR" sz="75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04" name="Oval 26">
                <a:extLst>
                  <a:ext uri="{FF2B5EF4-FFF2-40B4-BE49-F238E27FC236}">
                    <a16:creationId xmlns:a16="http://schemas.microsoft.com/office/drawing/2014/main" id="{955357AD-2A4E-416D-6923-3A7B8DCC9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20569" y="6551052"/>
                <a:ext cx="1807754" cy="199735"/>
              </a:xfrm>
              <a:prstGeom prst="rect">
                <a:avLst/>
              </a:prstGeom>
              <a:solidFill>
                <a:srgbClr val="7F7F7F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75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Com – Ciència oberta</a:t>
                </a:r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52C16E4E-9998-A71A-A255-712A4DBD9495}"/>
                </a:ext>
              </a:extLst>
            </p:cNvPr>
            <p:cNvGrpSpPr/>
            <p:nvPr/>
          </p:nvGrpSpPr>
          <p:grpSpPr>
            <a:xfrm>
              <a:off x="5940493" y="4306448"/>
              <a:ext cx="1355816" cy="859198"/>
              <a:chOff x="-3786055" y="6499397"/>
              <a:chExt cx="1807754" cy="1145597"/>
            </a:xfrm>
          </p:grpSpPr>
          <p:sp>
            <p:nvSpPr>
              <p:cNvPr id="8201" name="Oval 12">
                <a:extLst>
                  <a:ext uri="{FF2B5EF4-FFF2-40B4-BE49-F238E27FC236}">
                    <a16:creationId xmlns:a16="http://schemas.microsoft.com/office/drawing/2014/main" id="{BF7E2CE6-13C7-38A1-3406-0A912EDD5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86055" y="6706999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750" noProof="1">
                    <a:latin typeface="Arial" panose="020B0604020202020204" pitchFamily="34" charset="0"/>
                  </a:rPr>
                  <a:t>Mapa d'impactes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Política d'impacte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Polítiques i evidències</a:t>
                </a:r>
              </a:p>
              <a:p>
                <a:endParaRPr lang="pt-BR" sz="75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750" b="1" cap="all" dirty="0">
                    <a:latin typeface="Arial" panose="020B0604020202020204" pitchFamily="34" charset="0"/>
                  </a:rPr>
                  <a:t>Qualitat en gestió</a:t>
                </a:r>
                <a:endParaRPr lang="pt-BR" sz="75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02" name="Oval 26">
                <a:extLst>
                  <a:ext uri="{FF2B5EF4-FFF2-40B4-BE49-F238E27FC236}">
                    <a16:creationId xmlns:a16="http://schemas.microsoft.com/office/drawing/2014/main" id="{5ACD356F-0332-34A8-3AB7-12C56B323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86055" y="6499397"/>
                <a:ext cx="1807754" cy="199735"/>
              </a:xfrm>
              <a:prstGeom prst="rect">
                <a:avLst/>
              </a:prstGeom>
              <a:solidFill>
                <a:srgbClr val="7F7F7F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75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Impacte</a:t>
                </a:r>
              </a:p>
            </p:txBody>
          </p:sp>
        </p:grp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61FC8648-698C-92FD-4456-9B1D57619673}"/>
                </a:ext>
              </a:extLst>
            </p:cNvPr>
            <p:cNvGrpSpPr/>
            <p:nvPr/>
          </p:nvGrpSpPr>
          <p:grpSpPr>
            <a:xfrm>
              <a:off x="4250363" y="4306448"/>
              <a:ext cx="1355816" cy="859198"/>
              <a:chOff x="-1807754" y="6688082"/>
              <a:chExt cx="1807754" cy="1145597"/>
            </a:xfrm>
          </p:grpSpPr>
          <p:sp>
            <p:nvSpPr>
              <p:cNvPr id="8199" name="Oval 12">
                <a:extLst>
                  <a:ext uri="{FF2B5EF4-FFF2-40B4-BE49-F238E27FC236}">
                    <a16:creationId xmlns:a16="http://schemas.microsoft.com/office/drawing/2014/main" id="{31673DD1-D3A0-8AE8-3B99-EA07DB310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754" y="6895684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s-ES" sz="750" noProof="1">
                    <a:latin typeface="Arial" panose="020B0604020202020204" pitchFamily="34" charset="0"/>
                  </a:rPr>
                  <a:t>Planificació</a:t>
                </a:r>
              </a:p>
              <a:p>
                <a:r>
                  <a:rPr lang="es-ES" sz="750" noProof="1">
                    <a:latin typeface="Arial" panose="020B0604020202020204" pitchFamily="34" charset="0"/>
                  </a:rPr>
                  <a:t>Teoria del canvi</a:t>
                </a:r>
              </a:p>
              <a:p>
                <a:r>
                  <a:rPr lang="es-ES" sz="750" noProof="1">
                    <a:latin typeface="Arial" panose="020B0604020202020204" pitchFamily="34" charset="0"/>
                  </a:rPr>
                  <a:t>Avaluació</a:t>
                </a:r>
              </a:p>
              <a:p>
                <a:endParaRPr lang="pt-BR" sz="75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750" b="1" cap="all" dirty="0">
                    <a:latin typeface="Arial" panose="020B0604020202020204" pitchFamily="34" charset="0"/>
                  </a:rPr>
                  <a:t>Qualitat en gestió</a:t>
                </a:r>
                <a:endParaRPr lang="pt-BR" sz="75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00" name="Oval 26">
                <a:extLst>
                  <a:ext uri="{FF2B5EF4-FFF2-40B4-BE49-F238E27FC236}">
                    <a16:creationId xmlns:a16="http://schemas.microsoft.com/office/drawing/2014/main" id="{FEFCC5F4-158D-B385-6E2B-91ECCF9AF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754" y="6688082"/>
                <a:ext cx="1807754" cy="199735"/>
              </a:xfrm>
              <a:prstGeom prst="rect">
                <a:avLst/>
              </a:prstGeom>
              <a:solidFill>
                <a:srgbClr val="7F7F7F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75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Estratègia – Plans</a:t>
                </a:r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AF48876C-CC0D-C758-3881-8255AAB702B7}"/>
                </a:ext>
              </a:extLst>
            </p:cNvPr>
            <p:cNvGrpSpPr/>
            <p:nvPr/>
          </p:nvGrpSpPr>
          <p:grpSpPr>
            <a:xfrm>
              <a:off x="4250363" y="2823767"/>
              <a:ext cx="1355816" cy="859198"/>
              <a:chOff x="-5720569" y="-2067716"/>
              <a:chExt cx="1807754" cy="1145597"/>
            </a:xfrm>
          </p:grpSpPr>
          <p:sp>
            <p:nvSpPr>
              <p:cNvPr id="8197" name="Oval 12">
                <a:extLst>
                  <a:ext uri="{FF2B5EF4-FFF2-40B4-BE49-F238E27FC236}">
                    <a16:creationId xmlns:a16="http://schemas.microsoft.com/office/drawing/2014/main" id="{A3EB0E6D-A3F2-A360-FC69-21AA9AF40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20569" y="-1860114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750" noProof="1">
                    <a:latin typeface="Arial" panose="020B0604020202020204" pitchFamily="34" charset="0"/>
                  </a:rPr>
                  <a:t>Valor públic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Xarxes</a:t>
                </a:r>
              </a:p>
              <a:p>
                <a:r>
                  <a:rPr lang="pt-BR" sz="750" noProof="1">
                    <a:latin typeface="Arial" panose="020B0604020202020204" pitchFamily="34" charset="0"/>
                  </a:rPr>
                  <a:t>Missions</a:t>
                </a:r>
              </a:p>
              <a:p>
                <a:endParaRPr lang="pt-BR" sz="75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750" b="1" cap="all" dirty="0">
                    <a:latin typeface="Arial" panose="020B0604020202020204" pitchFamily="34" charset="0"/>
                  </a:rPr>
                  <a:t>Governança</a:t>
                </a:r>
                <a:endParaRPr lang="pt-BR" sz="75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198" name="Oval 26">
                <a:extLst>
                  <a:ext uri="{FF2B5EF4-FFF2-40B4-BE49-F238E27FC236}">
                    <a16:creationId xmlns:a16="http://schemas.microsoft.com/office/drawing/2014/main" id="{F494F1BA-BA86-EA27-9C28-DAC6DE38E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20569" y="-2067716"/>
                <a:ext cx="1807754" cy="199735"/>
              </a:xfrm>
              <a:prstGeom prst="rect">
                <a:avLst/>
              </a:prstGeom>
              <a:solidFill>
                <a:srgbClr val="595959"/>
              </a:solidFill>
              <a:ln w="0">
                <a:solidFill>
                  <a:srgbClr val="595959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75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MISSIÓ PÚBLICA</a:t>
                </a:r>
              </a:p>
            </p:txBody>
          </p:sp>
        </p:grpSp>
        <p:cxnSp>
          <p:nvCxnSpPr>
            <p:cNvPr id="35" name="Conector recto de flecha 34">
              <a:extLst>
                <a:ext uri="{FF2B5EF4-FFF2-40B4-BE49-F238E27FC236}">
                  <a16:creationId xmlns:a16="http://schemas.microsoft.com/office/drawing/2014/main" id="{311F7CA1-70D7-E5B5-AB4A-6EB26BE6777A}"/>
                </a:ext>
              </a:extLst>
            </p:cNvPr>
            <p:cNvCxnSpPr>
              <a:cxnSpLocks/>
              <a:stCxn id="8205" idx="3"/>
              <a:endCxn id="8199" idx="1"/>
            </p:cNvCxnSpPr>
            <p:nvPr/>
          </p:nvCxnSpPr>
          <p:spPr bwMode="auto">
            <a:xfrm>
              <a:off x="3916048" y="4813898"/>
              <a:ext cx="334315" cy="0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30360E25-1739-2287-5051-4A2E202B79E7}"/>
                </a:ext>
              </a:extLst>
            </p:cNvPr>
            <p:cNvCxnSpPr>
              <a:cxnSpLocks/>
              <a:stCxn id="8201" idx="1"/>
              <a:endCxn id="8199" idx="3"/>
            </p:cNvCxnSpPr>
            <p:nvPr/>
          </p:nvCxnSpPr>
          <p:spPr bwMode="auto">
            <a:xfrm flipH="1">
              <a:off x="5606179" y="4813898"/>
              <a:ext cx="334314" cy="0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de flecha 36">
              <a:extLst>
                <a:ext uri="{FF2B5EF4-FFF2-40B4-BE49-F238E27FC236}">
                  <a16:creationId xmlns:a16="http://schemas.microsoft.com/office/drawing/2014/main" id="{B59129E8-ADF7-45D6-577F-EB2FFF80C4C5}"/>
                </a:ext>
              </a:extLst>
            </p:cNvPr>
            <p:cNvCxnSpPr>
              <a:cxnSpLocks/>
              <a:stCxn id="8209" idx="3"/>
              <a:endCxn id="8207" idx="1"/>
            </p:cNvCxnSpPr>
            <p:nvPr/>
          </p:nvCxnSpPr>
          <p:spPr bwMode="auto">
            <a:xfrm>
              <a:off x="3916048" y="1848536"/>
              <a:ext cx="334315" cy="0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de flecha 37">
              <a:extLst>
                <a:ext uri="{FF2B5EF4-FFF2-40B4-BE49-F238E27FC236}">
                  <a16:creationId xmlns:a16="http://schemas.microsoft.com/office/drawing/2014/main" id="{6538B840-DFC9-1183-67AA-B19B778A17A4}"/>
                </a:ext>
              </a:extLst>
            </p:cNvPr>
            <p:cNvCxnSpPr>
              <a:cxnSpLocks/>
              <a:stCxn id="8203" idx="1"/>
              <a:endCxn id="8207" idx="3"/>
            </p:cNvCxnSpPr>
            <p:nvPr/>
          </p:nvCxnSpPr>
          <p:spPr bwMode="auto">
            <a:xfrm flipH="1">
              <a:off x="5606179" y="1848536"/>
              <a:ext cx="334314" cy="0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: angular 52">
              <a:extLst>
                <a:ext uri="{FF2B5EF4-FFF2-40B4-BE49-F238E27FC236}">
                  <a16:creationId xmlns:a16="http://schemas.microsoft.com/office/drawing/2014/main" id="{4D4293AE-342A-198F-CD9F-DB7E518BDBCA}"/>
                </a:ext>
              </a:extLst>
            </p:cNvPr>
            <p:cNvCxnSpPr>
              <a:cxnSpLocks/>
              <a:stCxn id="8197" idx="1"/>
              <a:endCxn id="8217" idx="3"/>
            </p:cNvCxnSpPr>
            <p:nvPr/>
          </p:nvCxnSpPr>
          <p:spPr>
            <a:xfrm rot="10800000">
              <a:off x="3916049" y="2836991"/>
              <a:ext cx="334315" cy="494227"/>
            </a:xfrm>
            <a:prstGeom prst="bentConnector3">
              <a:avLst>
                <a:gd name="adj1" fmla="val 50000"/>
              </a:avLst>
            </a:prstGeom>
            <a:ln w="0">
              <a:solidFill>
                <a:srgbClr val="59595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: angular 53">
              <a:extLst>
                <a:ext uri="{FF2B5EF4-FFF2-40B4-BE49-F238E27FC236}">
                  <a16:creationId xmlns:a16="http://schemas.microsoft.com/office/drawing/2014/main" id="{056685ED-6B2F-C7C4-9FB8-015A69013531}"/>
                </a:ext>
              </a:extLst>
            </p:cNvPr>
            <p:cNvCxnSpPr>
              <a:cxnSpLocks/>
              <a:stCxn id="8197" idx="1"/>
              <a:endCxn id="8215" idx="3"/>
            </p:cNvCxnSpPr>
            <p:nvPr/>
          </p:nvCxnSpPr>
          <p:spPr>
            <a:xfrm rot="10800000" flipV="1">
              <a:off x="3916049" y="3331216"/>
              <a:ext cx="334315" cy="494227"/>
            </a:xfrm>
            <a:prstGeom prst="bentConnector3">
              <a:avLst>
                <a:gd name="adj1" fmla="val 50000"/>
              </a:avLst>
            </a:prstGeom>
            <a:ln w="0">
              <a:solidFill>
                <a:srgbClr val="59595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: angular 54">
              <a:extLst>
                <a:ext uri="{FF2B5EF4-FFF2-40B4-BE49-F238E27FC236}">
                  <a16:creationId xmlns:a16="http://schemas.microsoft.com/office/drawing/2014/main" id="{58283D04-3877-A3EC-DC0E-02B321748D06}"/>
                </a:ext>
              </a:extLst>
            </p:cNvPr>
            <p:cNvCxnSpPr>
              <a:cxnSpLocks/>
              <a:stCxn id="8197" idx="3"/>
              <a:endCxn id="8211" idx="1"/>
            </p:cNvCxnSpPr>
            <p:nvPr/>
          </p:nvCxnSpPr>
          <p:spPr>
            <a:xfrm flipV="1">
              <a:off x="5606179" y="2836990"/>
              <a:ext cx="334314" cy="494227"/>
            </a:xfrm>
            <a:prstGeom prst="bentConnector3">
              <a:avLst>
                <a:gd name="adj1" fmla="val 50000"/>
              </a:avLst>
            </a:prstGeom>
            <a:ln w="0">
              <a:solidFill>
                <a:srgbClr val="59595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: angular 55">
              <a:extLst>
                <a:ext uri="{FF2B5EF4-FFF2-40B4-BE49-F238E27FC236}">
                  <a16:creationId xmlns:a16="http://schemas.microsoft.com/office/drawing/2014/main" id="{E3AC2094-0668-467E-C447-DEFE695DFE61}"/>
                </a:ext>
              </a:extLst>
            </p:cNvPr>
            <p:cNvCxnSpPr>
              <a:cxnSpLocks/>
              <a:stCxn id="8197" idx="3"/>
              <a:endCxn id="8213" idx="1"/>
            </p:cNvCxnSpPr>
            <p:nvPr/>
          </p:nvCxnSpPr>
          <p:spPr>
            <a:xfrm>
              <a:off x="5606179" y="3331217"/>
              <a:ext cx="334314" cy="494227"/>
            </a:xfrm>
            <a:prstGeom prst="bentConnector3">
              <a:avLst>
                <a:gd name="adj1" fmla="val 50000"/>
              </a:avLst>
            </a:prstGeom>
            <a:ln w="0">
              <a:solidFill>
                <a:srgbClr val="59595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de flecha 56">
              <a:extLst>
                <a:ext uri="{FF2B5EF4-FFF2-40B4-BE49-F238E27FC236}">
                  <a16:creationId xmlns:a16="http://schemas.microsoft.com/office/drawing/2014/main" id="{2EE5EB6B-603A-9908-95C7-C1399B25D32C}"/>
                </a:ext>
              </a:extLst>
            </p:cNvPr>
            <p:cNvCxnSpPr>
              <a:cxnSpLocks/>
              <a:stCxn id="8200" idx="0"/>
              <a:endCxn id="8197" idx="2"/>
            </p:cNvCxnSpPr>
            <p:nvPr/>
          </p:nvCxnSpPr>
          <p:spPr bwMode="auto">
            <a:xfrm flipV="1">
              <a:off x="4928271" y="3682965"/>
              <a:ext cx="0" cy="623483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de flecha 57">
              <a:extLst>
                <a:ext uri="{FF2B5EF4-FFF2-40B4-BE49-F238E27FC236}">
                  <a16:creationId xmlns:a16="http://schemas.microsoft.com/office/drawing/2014/main" id="{9392DCDE-6666-C9DB-40AB-1F60314B2E5E}"/>
                </a:ext>
              </a:extLst>
            </p:cNvPr>
            <p:cNvCxnSpPr>
              <a:cxnSpLocks/>
              <a:stCxn id="8207" idx="2"/>
              <a:endCxn id="8198" idx="0"/>
            </p:cNvCxnSpPr>
            <p:nvPr/>
          </p:nvCxnSpPr>
          <p:spPr bwMode="auto">
            <a:xfrm>
              <a:off x="4928271" y="2200284"/>
              <a:ext cx="0" cy="623483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de flecha 58">
              <a:extLst>
                <a:ext uri="{FF2B5EF4-FFF2-40B4-BE49-F238E27FC236}">
                  <a16:creationId xmlns:a16="http://schemas.microsoft.com/office/drawing/2014/main" id="{8C9CDF1D-8166-16BB-72B1-FA27C0711F70}"/>
                </a:ext>
              </a:extLst>
            </p:cNvPr>
            <p:cNvCxnSpPr>
              <a:cxnSpLocks/>
              <a:stCxn id="8218" idx="0"/>
              <a:endCxn id="8209" idx="2"/>
            </p:cNvCxnSpPr>
            <p:nvPr/>
          </p:nvCxnSpPr>
          <p:spPr bwMode="auto">
            <a:xfrm flipV="1">
              <a:off x="3238140" y="2200284"/>
              <a:ext cx="0" cy="129256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de flecha 59">
              <a:extLst>
                <a:ext uri="{FF2B5EF4-FFF2-40B4-BE49-F238E27FC236}">
                  <a16:creationId xmlns:a16="http://schemas.microsoft.com/office/drawing/2014/main" id="{20B4A90A-6EF3-B702-77DC-72D0BF57DB68}"/>
                </a:ext>
              </a:extLst>
            </p:cNvPr>
            <p:cNvCxnSpPr>
              <a:cxnSpLocks/>
              <a:stCxn id="8212" idx="0"/>
              <a:endCxn id="8203" idx="2"/>
            </p:cNvCxnSpPr>
            <p:nvPr/>
          </p:nvCxnSpPr>
          <p:spPr bwMode="auto">
            <a:xfrm flipV="1">
              <a:off x="6618401" y="2200284"/>
              <a:ext cx="0" cy="129256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2" name="Conector recto de flecha 8191">
              <a:extLst>
                <a:ext uri="{FF2B5EF4-FFF2-40B4-BE49-F238E27FC236}">
                  <a16:creationId xmlns:a16="http://schemas.microsoft.com/office/drawing/2014/main" id="{73BDE726-31AC-EF96-CF33-1B5526E4BBF7}"/>
                </a:ext>
              </a:extLst>
            </p:cNvPr>
            <p:cNvCxnSpPr>
              <a:cxnSpLocks/>
              <a:stCxn id="8217" idx="2"/>
              <a:endCxn id="8216" idx="0"/>
            </p:cNvCxnSpPr>
            <p:nvPr/>
          </p:nvCxnSpPr>
          <p:spPr bwMode="auto">
            <a:xfrm>
              <a:off x="3238140" y="3188738"/>
              <a:ext cx="0" cy="129256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3" name="Conector recto de flecha 8192">
              <a:extLst>
                <a:ext uri="{FF2B5EF4-FFF2-40B4-BE49-F238E27FC236}">
                  <a16:creationId xmlns:a16="http://schemas.microsoft.com/office/drawing/2014/main" id="{37C37459-8FE7-A669-3BC9-7F91C360A100}"/>
                </a:ext>
              </a:extLst>
            </p:cNvPr>
            <p:cNvCxnSpPr>
              <a:cxnSpLocks/>
              <a:stCxn id="8211" idx="2"/>
              <a:endCxn id="8214" idx="0"/>
            </p:cNvCxnSpPr>
            <p:nvPr/>
          </p:nvCxnSpPr>
          <p:spPr bwMode="auto">
            <a:xfrm>
              <a:off x="6618401" y="3188738"/>
              <a:ext cx="0" cy="129256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8258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87D5A21-716C-314B-2D3D-6A28A09D4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282E756-1EE2-A108-ABA8-9C6BABE0C49D}"/>
              </a:ext>
            </a:extLst>
          </p:cNvPr>
          <p:cNvSpPr/>
          <p:nvPr/>
        </p:nvSpPr>
        <p:spPr>
          <a:xfrm>
            <a:off x="5312308" y="709679"/>
            <a:ext cx="2068003" cy="3454309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  <a:miter lim="800000"/>
            <a:headEnd/>
            <a:tailEnd/>
          </a:ln>
        </p:spPr>
        <p:txBody>
          <a:bodyPr anchor="ctr"/>
          <a:lstStyle/>
          <a:p>
            <a:endParaRPr lang="es-ES" sz="675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C1DCF40-E234-FED6-79E1-E20B3EFC3F09}"/>
              </a:ext>
            </a:extLst>
          </p:cNvPr>
          <p:cNvSpPr/>
          <p:nvPr/>
        </p:nvSpPr>
        <p:spPr>
          <a:xfrm>
            <a:off x="1584131" y="709679"/>
            <a:ext cx="2219213" cy="3454309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  <a:miter lim="800000"/>
            <a:headEnd/>
            <a:tailEnd/>
          </a:ln>
        </p:spPr>
        <p:txBody>
          <a:bodyPr anchor="ctr"/>
          <a:lstStyle/>
          <a:p>
            <a:endParaRPr lang="es-ES" sz="675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B3BDA86C-6743-FF06-6D23-8EABA9DA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0350"/>
            <a:ext cx="7929562" cy="541175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/>
              <a:t>Nova Governança pública a la pràctica (ii)</a:t>
            </a:r>
            <a:endParaRPr lang="ca-ES" dirty="0">
              <a:sym typeface="Symbol" panose="05050102010706020507" pitchFamily="18" charset="2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1914323-8F04-C9F8-1372-CA78B6CF6B0D}"/>
              </a:ext>
            </a:extLst>
          </p:cNvPr>
          <p:cNvGrpSpPr/>
          <p:nvPr/>
        </p:nvGrpSpPr>
        <p:grpSpPr>
          <a:xfrm>
            <a:off x="1584131" y="4233588"/>
            <a:ext cx="5796180" cy="859934"/>
            <a:chOff x="495591" y="440792"/>
            <a:chExt cx="5742625" cy="967900"/>
          </a:xfrm>
        </p:grpSpPr>
        <p:sp>
          <p:nvSpPr>
            <p:cNvPr id="8243" name="Rectángulo 8242">
              <a:extLst>
                <a:ext uri="{FF2B5EF4-FFF2-40B4-BE49-F238E27FC236}">
                  <a16:creationId xmlns:a16="http://schemas.microsoft.com/office/drawing/2014/main" id="{3F4E204C-0C60-18E9-E1CC-1EDCBE4C63C1}"/>
                </a:ext>
              </a:extLst>
            </p:cNvPr>
            <p:cNvSpPr/>
            <p:nvPr/>
          </p:nvSpPr>
          <p:spPr>
            <a:xfrm>
              <a:off x="495591" y="440792"/>
              <a:ext cx="5742625" cy="967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s-ES" sz="675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44" name="Oval 12">
              <a:extLst>
                <a:ext uri="{FF2B5EF4-FFF2-40B4-BE49-F238E27FC236}">
                  <a16:creationId xmlns:a16="http://schemas.microsoft.com/office/drawing/2014/main" id="{B7BCCCDC-9C92-C515-D964-47970619D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91" y="471271"/>
              <a:ext cx="1021445" cy="92543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675" b="1" noProof="1">
                  <a:latin typeface="Arial" panose="020B0604020202020204" pitchFamily="34" charset="0"/>
                </a:rPr>
                <a:t>QUALITAT</a:t>
              </a:r>
            </a:p>
            <a:p>
              <a:r>
                <a:rPr lang="pt-BR" sz="675" b="1" noProof="1">
                  <a:latin typeface="Arial" panose="020B0604020202020204" pitchFamily="34" charset="0"/>
                </a:rPr>
                <a:t>DEMOCRÀTICA</a:t>
              </a:r>
            </a:p>
            <a:p>
              <a:endParaRPr lang="pt-BR" sz="675" b="1" noProof="1">
                <a:latin typeface="Arial" panose="020B0604020202020204" pitchFamily="34" charset="0"/>
              </a:endParaRPr>
            </a:p>
            <a:p>
              <a:r>
                <a:rPr lang="pt-BR" sz="675" noProof="1">
                  <a:latin typeface="Arial" panose="020B0604020202020204" pitchFamily="34" charset="0"/>
                </a:rPr>
                <a:t>Missió</a:t>
              </a:r>
            </a:p>
            <a:p>
              <a:r>
                <a:rPr lang="pt-BR" sz="675" noProof="1">
                  <a:latin typeface="Arial" panose="020B0604020202020204" pitchFamily="34" charset="0"/>
                </a:rPr>
                <a:t>Plataforma</a:t>
              </a:r>
            </a:p>
            <a:p>
              <a:r>
                <a:rPr lang="pt-BR" sz="675" noProof="1">
                  <a:latin typeface="Arial" panose="020B0604020202020204" pitchFamily="34" charset="0"/>
                </a:rPr>
                <a:t>Impacte</a:t>
              </a:r>
              <a:endParaRPr lang="pt-BR" sz="675" i="1" noProof="1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FDEAEA75-42B3-22B6-94CD-7B943B448DDE}"/>
              </a:ext>
            </a:extLst>
          </p:cNvPr>
          <p:cNvGrpSpPr/>
          <p:nvPr/>
        </p:nvGrpSpPr>
        <p:grpSpPr>
          <a:xfrm>
            <a:off x="3950678" y="4260666"/>
            <a:ext cx="1204580" cy="763358"/>
            <a:chOff x="-5720569" y="8319691"/>
            <a:chExt cx="1807754" cy="1145597"/>
          </a:xfrm>
        </p:grpSpPr>
        <p:sp>
          <p:nvSpPr>
            <p:cNvPr id="8223" name="Oval 12">
              <a:extLst>
                <a:ext uri="{FF2B5EF4-FFF2-40B4-BE49-F238E27FC236}">
                  <a16:creationId xmlns:a16="http://schemas.microsoft.com/office/drawing/2014/main" id="{D201D923-D79E-E74A-A33A-54FCA3138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20569" y="8527293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675" noProof="1">
                  <a:latin typeface="Arial" panose="020B0604020202020204" pitchFamily="34" charset="0"/>
                </a:rPr>
                <a:t>Bon govern</a:t>
              </a:r>
            </a:p>
            <a:p>
              <a:r>
                <a:rPr lang="es-ES" sz="675" noProof="1">
                  <a:latin typeface="Arial" panose="020B0604020202020204" pitchFamily="34" charset="0"/>
                </a:rPr>
                <a:t>Ètica pública, Integritat</a:t>
              </a:r>
            </a:p>
            <a:p>
              <a:r>
                <a:rPr lang="es-ES" sz="675" noProof="1">
                  <a:latin typeface="Arial" panose="020B0604020202020204" pitchFamily="34" charset="0"/>
                </a:rPr>
                <a:t>Retiment de comptes</a:t>
              </a:r>
              <a:endParaRPr lang="pt-BR" sz="675" noProof="1">
                <a:latin typeface="Arial" panose="020B0604020202020204" pitchFamily="34" charset="0"/>
              </a:endParaRPr>
            </a:p>
            <a:p>
              <a:endParaRPr lang="pt-BR" sz="675" noProof="1">
                <a:latin typeface="Arial" panose="020B0604020202020204" pitchFamily="34" charset="0"/>
              </a:endParaRPr>
            </a:p>
            <a:p>
              <a:pPr algn="r"/>
              <a:r>
                <a:rPr lang="ca-ES" sz="675" b="1" cap="all" dirty="0">
                  <a:latin typeface="Arial" panose="020B0604020202020204" pitchFamily="34" charset="0"/>
                </a:rPr>
                <a:t>Qualitat </a:t>
              </a:r>
              <a:r>
                <a:rPr lang="ca-ES" sz="675" b="1" cap="all" dirty="0" err="1">
                  <a:latin typeface="Arial" panose="020B0604020202020204" pitchFamily="34" charset="0"/>
                </a:rPr>
                <a:t>Democ</a:t>
              </a:r>
              <a:r>
                <a:rPr lang="ca-ES" sz="675" b="1" cap="all" dirty="0">
                  <a:latin typeface="Arial" panose="020B0604020202020204" pitchFamily="34" charset="0"/>
                </a:rPr>
                <a:t>.</a:t>
              </a:r>
              <a:endParaRPr lang="pt-BR" sz="675" b="1" noProof="1">
                <a:latin typeface="Arial" panose="020B0604020202020204" pitchFamily="34" charset="0"/>
              </a:endParaRPr>
            </a:p>
          </p:txBody>
        </p:sp>
        <p:sp>
          <p:nvSpPr>
            <p:cNvPr id="8224" name="Oval 26">
              <a:extLst>
                <a:ext uri="{FF2B5EF4-FFF2-40B4-BE49-F238E27FC236}">
                  <a16:creationId xmlns:a16="http://schemas.microsoft.com/office/drawing/2014/main" id="{48C71884-EB43-7980-6784-2F44649B0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20569" y="8319691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675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ètica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07F1B33-4EAC-2637-E4F7-AB95C7D83116}"/>
              </a:ext>
            </a:extLst>
          </p:cNvPr>
          <p:cNvGrpSpPr/>
          <p:nvPr/>
        </p:nvGrpSpPr>
        <p:grpSpPr>
          <a:xfrm>
            <a:off x="2487566" y="4260666"/>
            <a:ext cx="1204580" cy="763358"/>
            <a:chOff x="-3786055" y="8254377"/>
            <a:chExt cx="1807754" cy="1145597"/>
          </a:xfrm>
        </p:grpSpPr>
        <p:sp>
          <p:nvSpPr>
            <p:cNvPr id="8221" name="Oval 12">
              <a:extLst>
                <a:ext uri="{FF2B5EF4-FFF2-40B4-BE49-F238E27FC236}">
                  <a16:creationId xmlns:a16="http://schemas.microsoft.com/office/drawing/2014/main" id="{F4A7EC98-0D7F-68C8-7D4F-2735AE369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86055" y="8461979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675" noProof="1">
                  <a:latin typeface="Arial" panose="020B0604020202020204" pitchFamily="34" charset="0"/>
                </a:rPr>
                <a:t>Transparència</a:t>
              </a:r>
            </a:p>
            <a:p>
              <a:r>
                <a:rPr lang="es-ES" sz="675" noProof="1">
                  <a:latin typeface="Arial" panose="020B0604020202020204" pitchFamily="34" charset="0"/>
                </a:rPr>
                <a:t>Col·laboració</a:t>
              </a:r>
            </a:p>
            <a:p>
              <a:r>
                <a:rPr lang="es-ES" sz="675" noProof="1">
                  <a:latin typeface="Arial" panose="020B0604020202020204" pitchFamily="34" charset="0"/>
                </a:rPr>
                <a:t>Participació</a:t>
              </a:r>
            </a:p>
            <a:p>
              <a:endParaRPr lang="pt-BR" sz="675" noProof="1">
                <a:latin typeface="Arial" panose="020B0604020202020204" pitchFamily="34" charset="0"/>
              </a:endParaRPr>
            </a:p>
            <a:p>
              <a:pPr algn="r"/>
              <a:r>
                <a:rPr lang="ca-ES" sz="675" b="1" cap="all" dirty="0">
                  <a:latin typeface="Arial" panose="020B0604020202020204" pitchFamily="34" charset="0"/>
                </a:rPr>
                <a:t>Qualitat </a:t>
              </a:r>
              <a:r>
                <a:rPr lang="ca-ES" sz="675" b="1" cap="all" dirty="0" err="1">
                  <a:latin typeface="Arial" panose="020B0604020202020204" pitchFamily="34" charset="0"/>
                </a:rPr>
                <a:t>Democ</a:t>
              </a:r>
              <a:r>
                <a:rPr lang="ca-ES" sz="675" b="1" cap="all" dirty="0">
                  <a:latin typeface="Arial" panose="020B0604020202020204" pitchFamily="34" charset="0"/>
                </a:rPr>
                <a:t>.</a:t>
              </a:r>
              <a:endParaRPr lang="pt-BR" sz="675" b="1" noProof="1">
                <a:latin typeface="Arial" panose="020B0604020202020204" pitchFamily="34" charset="0"/>
              </a:endParaRPr>
            </a:p>
          </p:txBody>
        </p:sp>
        <p:sp>
          <p:nvSpPr>
            <p:cNvPr id="8222" name="Oval 26">
              <a:extLst>
                <a:ext uri="{FF2B5EF4-FFF2-40B4-BE49-F238E27FC236}">
                  <a16:creationId xmlns:a16="http://schemas.microsoft.com/office/drawing/2014/main" id="{0E117A47-DA89-BC25-60BC-C683C1661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86055" y="8254377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675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Govern Obert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6369F525-0B62-D764-F776-4FEF3044BF8B}"/>
              </a:ext>
            </a:extLst>
          </p:cNvPr>
          <p:cNvGrpSpPr/>
          <p:nvPr/>
        </p:nvGrpSpPr>
        <p:grpSpPr>
          <a:xfrm>
            <a:off x="5413791" y="4260666"/>
            <a:ext cx="1204580" cy="763358"/>
            <a:chOff x="-1807754" y="8348720"/>
            <a:chExt cx="1807754" cy="1145597"/>
          </a:xfrm>
        </p:grpSpPr>
        <p:sp>
          <p:nvSpPr>
            <p:cNvPr id="8219" name="Oval 12">
              <a:extLst>
                <a:ext uri="{FF2B5EF4-FFF2-40B4-BE49-F238E27FC236}">
                  <a16:creationId xmlns:a16="http://schemas.microsoft.com/office/drawing/2014/main" id="{115057F5-88A0-A702-B543-41DD2C567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07754" y="8556322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675" noProof="1">
                  <a:latin typeface="Arial" panose="020B0604020202020204" pitchFamily="34" charset="0"/>
                </a:rPr>
                <a:t>Governança comunitaria</a:t>
              </a:r>
            </a:p>
            <a:p>
              <a:r>
                <a:rPr lang="es-ES" sz="675" noProof="1">
                  <a:latin typeface="Arial" panose="020B0604020202020204" pitchFamily="34" charset="0"/>
                </a:rPr>
                <a:t>Disseny democràtic</a:t>
              </a:r>
            </a:p>
            <a:p>
              <a:r>
                <a:rPr lang="es-ES" sz="675" noProof="1">
                  <a:latin typeface="Arial" panose="020B0604020202020204" pitchFamily="34" charset="0"/>
                </a:rPr>
                <a:t>Interseccinoalitat</a:t>
              </a:r>
              <a:endParaRPr lang="pt-BR" sz="675" noProof="1">
                <a:latin typeface="Arial" panose="020B0604020202020204" pitchFamily="34" charset="0"/>
              </a:endParaRPr>
            </a:p>
            <a:p>
              <a:endParaRPr lang="pt-BR" sz="675" noProof="1">
                <a:latin typeface="Arial" panose="020B0604020202020204" pitchFamily="34" charset="0"/>
              </a:endParaRPr>
            </a:p>
            <a:p>
              <a:pPr algn="r"/>
              <a:r>
                <a:rPr lang="ca-ES" sz="675" b="1" cap="all" dirty="0">
                  <a:latin typeface="Arial" panose="020B0604020202020204" pitchFamily="34" charset="0"/>
                </a:rPr>
                <a:t>Qualitat </a:t>
              </a:r>
              <a:r>
                <a:rPr lang="ca-ES" sz="675" b="1" cap="all" dirty="0" err="1">
                  <a:latin typeface="Arial" panose="020B0604020202020204" pitchFamily="34" charset="0"/>
                </a:rPr>
                <a:t>Democ</a:t>
              </a:r>
              <a:r>
                <a:rPr lang="ca-ES" sz="675" b="1" cap="all" dirty="0">
                  <a:latin typeface="Arial" panose="020B0604020202020204" pitchFamily="34" charset="0"/>
                </a:rPr>
                <a:t>.</a:t>
              </a:r>
              <a:endParaRPr lang="pt-BR" sz="675" b="1" noProof="1">
                <a:latin typeface="Arial" panose="020B0604020202020204" pitchFamily="34" charset="0"/>
              </a:endParaRPr>
            </a:p>
          </p:txBody>
        </p:sp>
        <p:sp>
          <p:nvSpPr>
            <p:cNvPr id="8220" name="Oval 26">
              <a:extLst>
                <a:ext uri="{FF2B5EF4-FFF2-40B4-BE49-F238E27FC236}">
                  <a16:creationId xmlns:a16="http://schemas.microsoft.com/office/drawing/2014/main" id="{1D063DB1-B870-4527-D489-922100510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07754" y="8348720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54000" rIns="54000" anchor="ctr"/>
            <a:lstStyle/>
            <a:p>
              <a:pPr algn="ctr"/>
              <a:r>
                <a:rPr lang="ca-ES" sz="675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Disseny Institucional</a:t>
              </a:r>
            </a:p>
          </p:txBody>
        </p:sp>
      </p:grpSp>
      <p:cxnSp>
        <p:nvCxnSpPr>
          <p:cNvPr id="39" name="Conector: angular 38">
            <a:extLst>
              <a:ext uri="{FF2B5EF4-FFF2-40B4-BE49-F238E27FC236}">
                <a16:creationId xmlns:a16="http://schemas.microsoft.com/office/drawing/2014/main" id="{69639C1A-145D-A200-EF13-6E737A6239D1}"/>
              </a:ext>
            </a:extLst>
          </p:cNvPr>
          <p:cNvCxnSpPr>
            <a:cxnSpLocks/>
            <a:stCxn id="8250" idx="2"/>
            <a:endCxn id="8239" idx="3"/>
          </p:cNvCxnSpPr>
          <p:nvPr/>
        </p:nvCxnSpPr>
        <p:spPr>
          <a:xfrm rot="5400000" flipH="1">
            <a:off x="3963717" y="921990"/>
            <a:ext cx="317681" cy="860822"/>
          </a:xfrm>
          <a:prstGeom prst="bentConnector4">
            <a:avLst>
              <a:gd name="adj1" fmla="val -53969"/>
              <a:gd name="adj2" fmla="val 84983"/>
            </a:avLst>
          </a:prstGeom>
          <a:ln w="0">
            <a:solidFill>
              <a:srgbClr val="59595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: angular 39">
            <a:extLst>
              <a:ext uri="{FF2B5EF4-FFF2-40B4-BE49-F238E27FC236}">
                <a16:creationId xmlns:a16="http://schemas.microsoft.com/office/drawing/2014/main" id="{CAD7462C-FDF5-26C3-721D-E2FD0DEAA3E1}"/>
              </a:ext>
            </a:extLst>
          </p:cNvPr>
          <p:cNvCxnSpPr>
            <a:cxnSpLocks/>
            <a:stCxn id="8250" idx="2"/>
            <a:endCxn id="8237" idx="3"/>
          </p:cNvCxnSpPr>
          <p:nvPr/>
        </p:nvCxnSpPr>
        <p:spPr>
          <a:xfrm rot="5400000">
            <a:off x="3403201" y="1800186"/>
            <a:ext cx="1438712" cy="860822"/>
          </a:xfrm>
          <a:prstGeom prst="bentConnector2">
            <a:avLst/>
          </a:prstGeom>
          <a:ln w="0">
            <a:solidFill>
              <a:srgbClr val="59595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r 40">
            <a:extLst>
              <a:ext uri="{FF2B5EF4-FFF2-40B4-BE49-F238E27FC236}">
                <a16:creationId xmlns:a16="http://schemas.microsoft.com/office/drawing/2014/main" id="{84C3435D-F118-4CD2-8162-5B80E699AD59}"/>
              </a:ext>
            </a:extLst>
          </p:cNvPr>
          <p:cNvCxnSpPr>
            <a:cxnSpLocks/>
            <a:stCxn id="8250" idx="2"/>
            <a:endCxn id="8235" idx="3"/>
          </p:cNvCxnSpPr>
          <p:nvPr/>
        </p:nvCxnSpPr>
        <p:spPr>
          <a:xfrm rot="5400000">
            <a:off x="3842299" y="1361088"/>
            <a:ext cx="560516" cy="860822"/>
          </a:xfrm>
          <a:prstGeom prst="bentConnector2">
            <a:avLst/>
          </a:prstGeom>
          <a:ln w="0">
            <a:solidFill>
              <a:srgbClr val="59595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D8D8483A-3A56-8B40-C286-AC36172B4842}"/>
              </a:ext>
            </a:extLst>
          </p:cNvPr>
          <p:cNvCxnSpPr>
            <a:cxnSpLocks/>
            <a:stCxn id="8250" idx="2"/>
            <a:endCxn id="8233" idx="3"/>
          </p:cNvCxnSpPr>
          <p:nvPr/>
        </p:nvCxnSpPr>
        <p:spPr>
          <a:xfrm rot="5400000">
            <a:off x="2964105" y="2239283"/>
            <a:ext cx="2316907" cy="860822"/>
          </a:xfrm>
          <a:prstGeom prst="bentConnector2">
            <a:avLst/>
          </a:prstGeom>
          <a:ln w="0">
            <a:solidFill>
              <a:srgbClr val="59595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r 45">
            <a:extLst>
              <a:ext uri="{FF2B5EF4-FFF2-40B4-BE49-F238E27FC236}">
                <a16:creationId xmlns:a16="http://schemas.microsoft.com/office/drawing/2014/main" id="{BBD2BBC9-5D90-737A-E9A0-0DC59CC313A8}"/>
              </a:ext>
            </a:extLst>
          </p:cNvPr>
          <p:cNvCxnSpPr>
            <a:cxnSpLocks/>
            <a:stCxn id="8250" idx="2"/>
            <a:endCxn id="8231" idx="1"/>
          </p:cNvCxnSpPr>
          <p:nvPr/>
        </p:nvCxnSpPr>
        <p:spPr>
          <a:xfrm rot="5400000" flipH="1" flipV="1">
            <a:off x="4827123" y="924574"/>
            <a:ext cx="312512" cy="860822"/>
          </a:xfrm>
          <a:prstGeom prst="bentConnector4">
            <a:avLst>
              <a:gd name="adj1" fmla="val -54862"/>
              <a:gd name="adj2" fmla="val 84983"/>
            </a:avLst>
          </a:prstGeom>
          <a:ln w="0">
            <a:solidFill>
              <a:srgbClr val="59595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r 46">
            <a:extLst>
              <a:ext uri="{FF2B5EF4-FFF2-40B4-BE49-F238E27FC236}">
                <a16:creationId xmlns:a16="http://schemas.microsoft.com/office/drawing/2014/main" id="{F18FDBCF-976E-A0FF-C256-4ADF7540A7D4}"/>
              </a:ext>
            </a:extLst>
          </p:cNvPr>
          <p:cNvCxnSpPr>
            <a:cxnSpLocks/>
            <a:stCxn id="8250" idx="2"/>
            <a:endCxn id="8229" idx="1"/>
          </p:cNvCxnSpPr>
          <p:nvPr/>
        </p:nvCxnSpPr>
        <p:spPr>
          <a:xfrm rot="16200000" flipH="1">
            <a:off x="4700536" y="1363672"/>
            <a:ext cx="565685" cy="860822"/>
          </a:xfrm>
          <a:prstGeom prst="bentConnector2">
            <a:avLst/>
          </a:prstGeom>
          <a:ln w="0">
            <a:solidFill>
              <a:srgbClr val="59595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r 47">
            <a:extLst>
              <a:ext uri="{FF2B5EF4-FFF2-40B4-BE49-F238E27FC236}">
                <a16:creationId xmlns:a16="http://schemas.microsoft.com/office/drawing/2014/main" id="{5B7528F3-6359-6ED8-E40A-5DBEDDFF355A}"/>
              </a:ext>
            </a:extLst>
          </p:cNvPr>
          <p:cNvCxnSpPr>
            <a:cxnSpLocks/>
            <a:stCxn id="8250" idx="2"/>
            <a:endCxn id="8227" idx="1"/>
          </p:cNvCxnSpPr>
          <p:nvPr/>
        </p:nvCxnSpPr>
        <p:spPr>
          <a:xfrm rot="16200000" flipH="1">
            <a:off x="4261438" y="1802770"/>
            <a:ext cx="1443881" cy="860822"/>
          </a:xfrm>
          <a:prstGeom prst="bentConnector2">
            <a:avLst/>
          </a:prstGeom>
          <a:ln w="0">
            <a:solidFill>
              <a:srgbClr val="59595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r 48">
            <a:extLst>
              <a:ext uri="{FF2B5EF4-FFF2-40B4-BE49-F238E27FC236}">
                <a16:creationId xmlns:a16="http://schemas.microsoft.com/office/drawing/2014/main" id="{557DA15B-C61D-192C-3B4F-8583260141EF}"/>
              </a:ext>
            </a:extLst>
          </p:cNvPr>
          <p:cNvCxnSpPr>
            <a:cxnSpLocks/>
            <a:stCxn id="8250" idx="2"/>
            <a:endCxn id="8225" idx="1"/>
          </p:cNvCxnSpPr>
          <p:nvPr/>
        </p:nvCxnSpPr>
        <p:spPr>
          <a:xfrm rot="16200000" flipH="1">
            <a:off x="3822342" y="2241867"/>
            <a:ext cx="2322076" cy="860822"/>
          </a:xfrm>
          <a:prstGeom prst="bentConnector2">
            <a:avLst/>
          </a:prstGeom>
          <a:ln w="0">
            <a:solidFill>
              <a:srgbClr val="59595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F22D45C9-18AA-A508-404E-0E7ED0152602}"/>
              </a:ext>
            </a:extLst>
          </p:cNvPr>
          <p:cNvCxnSpPr>
            <a:cxnSpLocks/>
            <a:stCxn id="8221" idx="3"/>
            <a:endCxn id="8223" idx="1"/>
          </p:cNvCxnSpPr>
          <p:nvPr/>
        </p:nvCxnSpPr>
        <p:spPr bwMode="auto">
          <a:xfrm>
            <a:off x="3692146" y="4711512"/>
            <a:ext cx="258532" cy="0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EC1D86D3-6AE4-7FAD-68CC-BA71D70BE3EC}"/>
              </a:ext>
            </a:extLst>
          </p:cNvPr>
          <p:cNvCxnSpPr>
            <a:cxnSpLocks/>
            <a:stCxn id="8219" idx="1"/>
            <a:endCxn id="8223" idx="3"/>
          </p:cNvCxnSpPr>
          <p:nvPr/>
        </p:nvCxnSpPr>
        <p:spPr bwMode="auto">
          <a:xfrm flipH="1">
            <a:off x="5155258" y="4711512"/>
            <a:ext cx="258533" cy="0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DE2DEB7F-F050-3209-7903-7E7F56AC4A5F}"/>
              </a:ext>
            </a:extLst>
          </p:cNvPr>
          <p:cNvCxnSpPr>
            <a:cxnSpLocks/>
            <a:stCxn id="8224" idx="0"/>
            <a:endCxn id="8250" idx="2"/>
          </p:cNvCxnSpPr>
          <p:nvPr/>
        </p:nvCxnSpPr>
        <p:spPr bwMode="auto">
          <a:xfrm flipV="1">
            <a:off x="4552968" y="1511241"/>
            <a:ext cx="0" cy="2749426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>
            <a:extLst>
              <a:ext uri="{FF2B5EF4-FFF2-40B4-BE49-F238E27FC236}">
                <a16:creationId xmlns:a16="http://schemas.microsoft.com/office/drawing/2014/main" id="{093C7470-FEA1-EE44-260A-DAD493B6AA7F}"/>
              </a:ext>
            </a:extLst>
          </p:cNvPr>
          <p:cNvGrpSpPr/>
          <p:nvPr/>
        </p:nvGrpSpPr>
        <p:grpSpPr>
          <a:xfrm>
            <a:off x="2487566" y="742714"/>
            <a:ext cx="1204580" cy="763358"/>
            <a:chOff x="-7729234" y="1444991"/>
            <a:chExt cx="1807754" cy="1145597"/>
          </a:xfrm>
        </p:grpSpPr>
        <p:sp>
          <p:nvSpPr>
            <p:cNvPr id="8239" name="Oval 12">
              <a:extLst>
                <a:ext uri="{FF2B5EF4-FFF2-40B4-BE49-F238E27FC236}">
                  <a16:creationId xmlns:a16="http://schemas.microsoft.com/office/drawing/2014/main" id="{113BEEA9-C5F0-8514-FF2E-A0672B2A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729234" y="1652593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675" noProof="1">
                  <a:latin typeface="Arial" panose="020B0604020202020204" pitchFamily="34" charset="0"/>
                </a:rPr>
                <a:t>Gestió integral, estratègia</a:t>
              </a:r>
            </a:p>
            <a:p>
              <a:r>
                <a:rPr lang="pt-BR" sz="675" noProof="1">
                  <a:latin typeface="Arial" panose="020B0604020202020204" pitchFamily="34" charset="0"/>
                </a:rPr>
                <a:t>Funcions, perfils</a:t>
              </a:r>
            </a:p>
            <a:p>
              <a:r>
                <a:rPr lang="pt-BR" sz="675" noProof="1">
                  <a:latin typeface="Arial" panose="020B0604020202020204" pitchFamily="34" charset="0"/>
                </a:rPr>
                <a:t>Competències, habilitats</a:t>
              </a:r>
            </a:p>
            <a:p>
              <a:endParaRPr lang="pt-BR" sz="675" noProof="1">
                <a:latin typeface="Arial" panose="020B0604020202020204" pitchFamily="34" charset="0"/>
              </a:endParaRPr>
            </a:p>
            <a:p>
              <a:pPr algn="r"/>
              <a:r>
                <a:rPr lang="ca-ES" sz="675" b="1" cap="all" dirty="0">
                  <a:latin typeface="Arial" panose="020B0604020202020204" pitchFamily="34" charset="0"/>
                </a:rPr>
                <a:t>tALENT</a:t>
              </a:r>
              <a:endParaRPr lang="pt-BR" sz="675" b="1" noProof="1">
                <a:latin typeface="Arial" panose="020B0604020202020204" pitchFamily="34" charset="0"/>
              </a:endParaRPr>
            </a:p>
          </p:txBody>
        </p:sp>
        <p:sp>
          <p:nvSpPr>
            <p:cNvPr id="8240" name="Oval 26">
              <a:extLst>
                <a:ext uri="{FF2B5EF4-FFF2-40B4-BE49-F238E27FC236}">
                  <a16:creationId xmlns:a16="http://schemas.microsoft.com/office/drawing/2014/main" id="{40654A4A-3BFB-56FF-C2A5-38E7061A4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729234" y="1444991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675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estratègia – talent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AEB49F1-2375-C24F-99BE-2C11E60F7C4E}"/>
              </a:ext>
            </a:extLst>
          </p:cNvPr>
          <p:cNvGrpSpPr/>
          <p:nvPr/>
        </p:nvGrpSpPr>
        <p:grpSpPr>
          <a:xfrm>
            <a:off x="2487566" y="2499106"/>
            <a:ext cx="1204580" cy="763358"/>
            <a:chOff x="-5720569" y="1468658"/>
            <a:chExt cx="1807754" cy="1145597"/>
          </a:xfrm>
        </p:grpSpPr>
        <p:sp>
          <p:nvSpPr>
            <p:cNvPr id="8237" name="Oval 12">
              <a:extLst>
                <a:ext uri="{FF2B5EF4-FFF2-40B4-BE49-F238E27FC236}">
                  <a16:creationId xmlns:a16="http://schemas.microsoft.com/office/drawing/2014/main" id="{82591B6D-72DD-D148-53E0-D52FBD9EB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20569" y="1676260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675" noProof="1">
                  <a:latin typeface="Arial" panose="020B0604020202020204" pitchFamily="34" charset="0"/>
                </a:rPr>
                <a:t>Direcció pública professional</a:t>
              </a:r>
            </a:p>
            <a:p>
              <a:r>
                <a:rPr lang="pt-BR" sz="675" noProof="1">
                  <a:latin typeface="Arial" panose="020B0604020202020204" pitchFamily="34" charset="0"/>
                </a:rPr>
                <a:t>Carrera horitzontal</a:t>
              </a:r>
            </a:p>
            <a:p>
              <a:endParaRPr lang="pt-BR" sz="675" noProof="1">
                <a:latin typeface="Arial" panose="020B0604020202020204" pitchFamily="34" charset="0"/>
              </a:endParaRPr>
            </a:p>
            <a:p>
              <a:pPr algn="r"/>
              <a:r>
                <a:rPr lang="ca-ES" sz="675" b="1" cap="all" dirty="0">
                  <a:latin typeface="Arial" panose="020B0604020202020204" pitchFamily="34" charset="0"/>
                </a:rPr>
                <a:t>tALENT</a:t>
              </a:r>
              <a:endParaRPr lang="pt-BR" sz="675" b="1" noProof="1">
                <a:latin typeface="Arial" panose="020B0604020202020204" pitchFamily="34" charset="0"/>
              </a:endParaRPr>
            </a:p>
          </p:txBody>
        </p:sp>
        <p:sp>
          <p:nvSpPr>
            <p:cNvPr id="8238" name="Oval 26">
              <a:extLst>
                <a:ext uri="{FF2B5EF4-FFF2-40B4-BE49-F238E27FC236}">
                  <a16:creationId xmlns:a16="http://schemas.microsoft.com/office/drawing/2014/main" id="{98C2CA8E-BE5B-19D1-08DF-C251380AB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20569" y="1468658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675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Professionalització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01D2A87-EC5E-C549-B0DF-E4103D5CD3B7}"/>
              </a:ext>
            </a:extLst>
          </p:cNvPr>
          <p:cNvGrpSpPr/>
          <p:nvPr/>
        </p:nvGrpSpPr>
        <p:grpSpPr>
          <a:xfrm>
            <a:off x="2487566" y="1620910"/>
            <a:ext cx="1204580" cy="763358"/>
            <a:chOff x="-3786055" y="1451640"/>
            <a:chExt cx="1807754" cy="1145597"/>
          </a:xfrm>
        </p:grpSpPr>
        <p:sp>
          <p:nvSpPr>
            <p:cNvPr id="8235" name="Oval 12">
              <a:extLst>
                <a:ext uri="{FF2B5EF4-FFF2-40B4-BE49-F238E27FC236}">
                  <a16:creationId xmlns:a16="http://schemas.microsoft.com/office/drawing/2014/main" id="{10BB627F-7494-9DDC-C389-1C4DC659D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86055" y="1659242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675" noProof="1">
                  <a:latin typeface="Arial" panose="020B0604020202020204" pitchFamily="34" charset="0"/>
                </a:rPr>
                <a:t>Reclutament, selecció</a:t>
              </a:r>
            </a:p>
            <a:p>
              <a:r>
                <a:rPr lang="pt-BR" sz="675" noProof="1">
                  <a:latin typeface="Arial" panose="020B0604020202020204" pitchFamily="34" charset="0"/>
                </a:rPr>
                <a:t>Desenvolupament</a:t>
              </a:r>
            </a:p>
            <a:p>
              <a:r>
                <a:rPr lang="pt-BR" sz="675" noProof="1">
                  <a:latin typeface="Arial" panose="020B0604020202020204" pitchFamily="34" charset="0"/>
                </a:rPr>
                <a:t>Aprenentatge</a:t>
              </a:r>
            </a:p>
            <a:p>
              <a:endParaRPr lang="pt-BR" sz="675" noProof="1">
                <a:latin typeface="Arial" panose="020B0604020202020204" pitchFamily="34" charset="0"/>
              </a:endParaRPr>
            </a:p>
            <a:p>
              <a:pPr algn="r"/>
              <a:r>
                <a:rPr lang="ca-ES" sz="675" b="1" cap="all" dirty="0">
                  <a:latin typeface="Arial" panose="020B0604020202020204" pitchFamily="34" charset="0"/>
                </a:rPr>
                <a:t>tALENT</a:t>
              </a:r>
              <a:endParaRPr lang="pt-BR" sz="675" b="1" noProof="1">
                <a:latin typeface="Arial" panose="020B0604020202020204" pitchFamily="34" charset="0"/>
              </a:endParaRPr>
            </a:p>
          </p:txBody>
        </p:sp>
        <p:sp>
          <p:nvSpPr>
            <p:cNvPr id="8236" name="Oval 26">
              <a:extLst>
                <a:ext uri="{FF2B5EF4-FFF2-40B4-BE49-F238E27FC236}">
                  <a16:creationId xmlns:a16="http://schemas.microsoft.com/office/drawing/2014/main" id="{4D28A4D3-5D54-945C-2EE1-53BBDC263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86055" y="1451640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675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Cicle integral 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3A2E71D-1FD4-D357-021A-F9F7FB1078EC}"/>
              </a:ext>
            </a:extLst>
          </p:cNvPr>
          <p:cNvGrpSpPr/>
          <p:nvPr/>
        </p:nvGrpSpPr>
        <p:grpSpPr>
          <a:xfrm>
            <a:off x="2487566" y="3377301"/>
            <a:ext cx="1204580" cy="763358"/>
            <a:chOff x="-1807754" y="1468440"/>
            <a:chExt cx="1807754" cy="1145597"/>
          </a:xfrm>
        </p:grpSpPr>
        <p:sp>
          <p:nvSpPr>
            <p:cNvPr id="8233" name="Oval 12">
              <a:extLst>
                <a:ext uri="{FF2B5EF4-FFF2-40B4-BE49-F238E27FC236}">
                  <a16:creationId xmlns:a16="http://schemas.microsoft.com/office/drawing/2014/main" id="{14FBBB5C-A80A-5939-3595-6FCFF8CC7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07754" y="1676042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675" noProof="1">
                  <a:latin typeface="Arial" panose="020B0604020202020204" pitchFamily="34" charset="0"/>
                </a:rPr>
                <a:t>Treball per objectius</a:t>
              </a:r>
            </a:p>
            <a:p>
              <a:r>
                <a:rPr lang="pt-BR" sz="675" noProof="1">
                  <a:latin typeface="Arial" panose="020B0604020202020204" pitchFamily="34" charset="0"/>
                </a:rPr>
                <a:t>Treball per projectes</a:t>
              </a:r>
            </a:p>
            <a:p>
              <a:r>
                <a:rPr lang="pt-BR" sz="675" noProof="1">
                  <a:latin typeface="Arial" panose="020B0604020202020204" pitchFamily="34" charset="0"/>
                </a:rPr>
                <a:t>Avaluació d’acompliment</a:t>
              </a:r>
            </a:p>
            <a:p>
              <a:endParaRPr lang="pt-BR" sz="675" noProof="1">
                <a:latin typeface="Arial" panose="020B0604020202020204" pitchFamily="34" charset="0"/>
              </a:endParaRPr>
            </a:p>
            <a:p>
              <a:pPr algn="r"/>
              <a:r>
                <a:rPr lang="ca-ES" sz="675" b="1" cap="all" dirty="0">
                  <a:latin typeface="Arial" panose="020B0604020202020204" pitchFamily="34" charset="0"/>
                </a:rPr>
                <a:t>tALENT</a:t>
              </a:r>
              <a:endParaRPr lang="pt-BR" sz="675" b="1" noProof="1">
                <a:latin typeface="Arial" panose="020B0604020202020204" pitchFamily="34" charset="0"/>
              </a:endParaRPr>
            </a:p>
          </p:txBody>
        </p:sp>
        <p:sp>
          <p:nvSpPr>
            <p:cNvPr id="8234" name="Oval 26">
              <a:extLst>
                <a:ext uri="{FF2B5EF4-FFF2-40B4-BE49-F238E27FC236}">
                  <a16:creationId xmlns:a16="http://schemas.microsoft.com/office/drawing/2014/main" id="{A33ABD24-3C44-FE42-A3BE-B65619AD7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07754" y="1468440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675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incentius</a:t>
              </a:r>
            </a:p>
          </p:txBody>
        </p:sp>
      </p:grp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995433A9-319B-7A17-2F8C-8FE822D3C328}"/>
              </a:ext>
            </a:extLst>
          </p:cNvPr>
          <p:cNvCxnSpPr>
            <a:cxnSpLocks/>
            <a:stCxn id="8237" idx="2"/>
            <a:endCxn id="8234" idx="0"/>
          </p:cNvCxnSpPr>
          <p:nvPr/>
        </p:nvCxnSpPr>
        <p:spPr bwMode="auto">
          <a:xfrm>
            <a:off x="3089856" y="3262464"/>
            <a:ext cx="0" cy="114838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5CF79FA9-1041-F1B0-FE72-863BB3424511}"/>
              </a:ext>
            </a:extLst>
          </p:cNvPr>
          <p:cNvCxnSpPr>
            <a:cxnSpLocks/>
            <a:stCxn id="8235" idx="2"/>
            <a:endCxn id="8238" idx="0"/>
          </p:cNvCxnSpPr>
          <p:nvPr/>
        </p:nvCxnSpPr>
        <p:spPr bwMode="auto">
          <a:xfrm>
            <a:off x="3089856" y="2384268"/>
            <a:ext cx="0" cy="114838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2A1CFB52-4282-ED1C-40C0-53D1FBAA8248}"/>
              </a:ext>
            </a:extLst>
          </p:cNvPr>
          <p:cNvCxnSpPr>
            <a:cxnSpLocks/>
            <a:stCxn id="8239" idx="2"/>
            <a:endCxn id="8236" idx="0"/>
          </p:cNvCxnSpPr>
          <p:nvPr/>
        </p:nvCxnSpPr>
        <p:spPr bwMode="auto">
          <a:xfrm>
            <a:off x="3089856" y="1506072"/>
            <a:ext cx="0" cy="114838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5" name="Oval 12">
            <a:extLst>
              <a:ext uri="{FF2B5EF4-FFF2-40B4-BE49-F238E27FC236}">
                <a16:creationId xmlns:a16="http://schemas.microsoft.com/office/drawing/2014/main" id="{2B7CBEDA-CEC8-3F74-036C-02C04A8D9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132" y="1997127"/>
            <a:ext cx="907507" cy="87941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675" b="1" noProof="1">
                <a:solidFill>
                  <a:srgbClr val="000000"/>
                </a:solidFill>
                <a:latin typeface="Arial" panose="020B0604020202020204" pitchFamily="34" charset="0"/>
              </a:rPr>
              <a:t>TALENT</a:t>
            </a:r>
          </a:p>
          <a:p>
            <a:endParaRPr lang="pt-BR" sz="675" b="1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675" noProof="1">
                <a:solidFill>
                  <a:srgbClr val="000000"/>
                </a:solidFill>
                <a:latin typeface="Arial" panose="020B0604020202020204" pitchFamily="34" charset="0"/>
              </a:rPr>
              <a:t>Planificació, </a:t>
            </a:r>
          </a:p>
          <a:p>
            <a:r>
              <a:rPr lang="pt-BR" sz="675" noProof="1">
                <a:solidFill>
                  <a:srgbClr val="000000"/>
                </a:solidFill>
                <a:latin typeface="Arial" panose="020B0604020202020204" pitchFamily="34" charset="0"/>
              </a:rPr>
              <a:t>Competència</a:t>
            </a:r>
          </a:p>
          <a:p>
            <a:r>
              <a:rPr lang="pt-BR" sz="675" noProof="1">
                <a:solidFill>
                  <a:srgbClr val="000000"/>
                </a:solidFill>
                <a:latin typeface="Arial" panose="020B0604020202020204" pitchFamily="34" charset="0"/>
              </a:rPr>
              <a:t>Desenvolupament</a:t>
            </a:r>
          </a:p>
          <a:p>
            <a:r>
              <a:rPr lang="pt-BR" sz="675" noProof="1">
                <a:solidFill>
                  <a:srgbClr val="000000"/>
                </a:solidFill>
                <a:latin typeface="Arial" panose="020B0604020202020204" pitchFamily="34" charset="0"/>
              </a:rPr>
              <a:t>Àmbit informal</a:t>
            </a:r>
          </a:p>
          <a:p>
            <a:r>
              <a:rPr lang="pt-BR" sz="675" i="1" noProof="1">
                <a:solidFill>
                  <a:srgbClr val="000000"/>
                </a:solidFill>
                <a:latin typeface="Arial" panose="020B0604020202020204" pitchFamily="34" charset="0"/>
              </a:rPr>
              <a:t>On time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1E1720B-2A56-C687-71A9-CFB20A4AE3BB}"/>
              </a:ext>
            </a:extLst>
          </p:cNvPr>
          <p:cNvGrpSpPr/>
          <p:nvPr/>
        </p:nvGrpSpPr>
        <p:grpSpPr>
          <a:xfrm>
            <a:off x="5413791" y="747883"/>
            <a:ext cx="1204580" cy="763358"/>
            <a:chOff x="-7729234" y="3204885"/>
            <a:chExt cx="1807754" cy="1145597"/>
          </a:xfrm>
        </p:grpSpPr>
        <p:sp>
          <p:nvSpPr>
            <p:cNvPr id="8231" name="Oval 12">
              <a:extLst>
                <a:ext uri="{FF2B5EF4-FFF2-40B4-BE49-F238E27FC236}">
                  <a16:creationId xmlns:a16="http://schemas.microsoft.com/office/drawing/2014/main" id="{C7610B3B-F48B-24E9-689D-5A1B9FB9E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729234" y="3412487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675" noProof="1">
                  <a:latin typeface="Arial" panose="020B0604020202020204" pitchFamily="34" charset="0"/>
                </a:rPr>
                <a:t>Administració de la dada</a:t>
              </a:r>
            </a:p>
            <a:p>
              <a:r>
                <a:rPr lang="pt-BR" sz="675" noProof="1">
                  <a:latin typeface="Arial" panose="020B0604020202020204" pitchFamily="34" charset="0"/>
                </a:rPr>
                <a:t>Digitalització, anàlisi</a:t>
              </a:r>
            </a:p>
            <a:p>
              <a:r>
                <a:rPr lang="pt-BR" sz="675" noProof="1">
                  <a:latin typeface="Arial" panose="020B0604020202020204" pitchFamily="34" charset="0"/>
                </a:rPr>
                <a:t>Enginyeria de processos</a:t>
              </a:r>
            </a:p>
            <a:p>
              <a:endParaRPr lang="pt-BR" sz="675" noProof="1">
                <a:latin typeface="Arial" panose="020B0604020202020204" pitchFamily="34" charset="0"/>
              </a:endParaRPr>
            </a:p>
            <a:p>
              <a:pPr algn="r"/>
              <a:r>
                <a:rPr lang="ca-ES" sz="675" b="1" cap="all" dirty="0">
                  <a:latin typeface="Arial" panose="020B0604020202020204" pitchFamily="34" charset="0"/>
                </a:rPr>
                <a:t>pROCESSOS</a:t>
              </a:r>
              <a:endParaRPr lang="pt-BR" sz="675" b="1" noProof="1">
                <a:latin typeface="Arial" panose="020B0604020202020204" pitchFamily="34" charset="0"/>
              </a:endParaRPr>
            </a:p>
          </p:txBody>
        </p:sp>
        <p:sp>
          <p:nvSpPr>
            <p:cNvPr id="8232" name="Oval 26">
              <a:extLst>
                <a:ext uri="{FF2B5EF4-FFF2-40B4-BE49-F238E27FC236}">
                  <a16:creationId xmlns:a16="http://schemas.microsoft.com/office/drawing/2014/main" id="{08DFCAE6-36CC-BA1E-0958-FF689A4B2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729234" y="3204885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675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Estratègia – Dada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F066E6EA-5B5D-4B9A-440E-99774478DD76}"/>
              </a:ext>
            </a:extLst>
          </p:cNvPr>
          <p:cNvGrpSpPr/>
          <p:nvPr/>
        </p:nvGrpSpPr>
        <p:grpSpPr>
          <a:xfrm>
            <a:off x="5413791" y="1626079"/>
            <a:ext cx="1204580" cy="763358"/>
            <a:chOff x="-5720569" y="3217585"/>
            <a:chExt cx="1807754" cy="1145597"/>
          </a:xfrm>
        </p:grpSpPr>
        <p:sp>
          <p:nvSpPr>
            <p:cNvPr id="8229" name="Oval 12">
              <a:extLst>
                <a:ext uri="{FF2B5EF4-FFF2-40B4-BE49-F238E27FC236}">
                  <a16:creationId xmlns:a16="http://schemas.microsoft.com/office/drawing/2014/main" id="{2870C8CF-42C5-BC7D-6FEA-4C30F10E3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20569" y="3425187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675" noProof="1">
                  <a:latin typeface="Arial" panose="020B0604020202020204" pitchFamily="34" charset="0"/>
                </a:rPr>
                <a:t>Tecnologia per la governança</a:t>
              </a:r>
            </a:p>
            <a:p>
              <a:r>
                <a:rPr lang="pt-BR" sz="675" noProof="1">
                  <a:latin typeface="Arial" panose="020B0604020202020204" pitchFamily="34" charset="0"/>
                </a:rPr>
                <a:t>Tecnologia empresarial</a:t>
              </a:r>
            </a:p>
            <a:p>
              <a:r>
                <a:rPr lang="pt-BR" sz="675" noProof="1">
                  <a:latin typeface="Arial" panose="020B0604020202020204" pitchFamily="34" charset="0"/>
                </a:rPr>
                <a:t>Tecnologia cívica</a:t>
              </a:r>
            </a:p>
            <a:p>
              <a:pPr algn="r"/>
              <a:r>
                <a:rPr lang="ca-ES" sz="675" b="1" cap="all" dirty="0">
                  <a:latin typeface="Arial" panose="020B0604020202020204" pitchFamily="34" charset="0"/>
                </a:rPr>
                <a:t>pROCESSOS</a:t>
              </a:r>
              <a:endParaRPr lang="pt-BR" sz="675" b="1" noProof="1">
                <a:latin typeface="Arial" panose="020B0604020202020204" pitchFamily="34" charset="0"/>
              </a:endParaRPr>
            </a:p>
          </p:txBody>
        </p:sp>
        <p:sp>
          <p:nvSpPr>
            <p:cNvPr id="8230" name="Oval 26">
              <a:extLst>
                <a:ext uri="{FF2B5EF4-FFF2-40B4-BE49-F238E27FC236}">
                  <a16:creationId xmlns:a16="http://schemas.microsoft.com/office/drawing/2014/main" id="{851BB546-B696-276A-AB12-0DD35940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20569" y="3217585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675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Tecnologia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E06905E-842D-FEBD-586F-8FF26DF38A96}"/>
              </a:ext>
            </a:extLst>
          </p:cNvPr>
          <p:cNvGrpSpPr/>
          <p:nvPr/>
        </p:nvGrpSpPr>
        <p:grpSpPr>
          <a:xfrm>
            <a:off x="5413791" y="2504275"/>
            <a:ext cx="1204580" cy="763358"/>
            <a:chOff x="-3786055" y="3230285"/>
            <a:chExt cx="1807754" cy="1145597"/>
          </a:xfrm>
        </p:grpSpPr>
        <p:sp>
          <p:nvSpPr>
            <p:cNvPr id="8227" name="Oval 12">
              <a:extLst>
                <a:ext uri="{FF2B5EF4-FFF2-40B4-BE49-F238E27FC236}">
                  <a16:creationId xmlns:a16="http://schemas.microsoft.com/office/drawing/2014/main" id="{3F65AD55-2A9A-2992-4128-40D7AC464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86055" y="3437887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pt-BR" sz="675" noProof="1">
                <a:latin typeface="Arial" panose="020B0604020202020204" pitchFamily="34" charset="0"/>
              </a:endParaRPr>
            </a:p>
            <a:p>
              <a:r>
                <a:rPr lang="pt-BR" sz="675" noProof="1">
                  <a:latin typeface="Arial" panose="020B0604020202020204" pitchFamily="34" charset="0"/>
                </a:rPr>
                <a:t>Laboratoris, proves, experimentació, reptes</a:t>
              </a:r>
            </a:p>
            <a:p>
              <a:r>
                <a:rPr lang="pt-BR" sz="675" noProof="1">
                  <a:latin typeface="Arial" panose="020B0604020202020204" pitchFamily="34" charset="0"/>
                </a:rPr>
                <a:t>Prototipatge i pilotatge</a:t>
              </a:r>
            </a:p>
            <a:p>
              <a:endParaRPr lang="pt-BR" sz="675" noProof="1">
                <a:latin typeface="Arial" panose="020B0604020202020204" pitchFamily="34" charset="0"/>
              </a:endParaRPr>
            </a:p>
            <a:p>
              <a:pPr algn="r"/>
              <a:r>
                <a:rPr lang="ca-ES" sz="675" b="1" cap="all" dirty="0">
                  <a:latin typeface="Arial" panose="020B0604020202020204" pitchFamily="34" charset="0"/>
                </a:rPr>
                <a:t>pROCESSOS</a:t>
              </a:r>
              <a:endParaRPr lang="pt-BR" sz="675" noProof="1">
                <a:latin typeface="Arial" panose="020B0604020202020204" pitchFamily="34" charset="0"/>
              </a:endParaRPr>
            </a:p>
            <a:p>
              <a:endParaRPr lang="pt-BR" sz="675" noProof="1">
                <a:latin typeface="Arial" panose="020B0604020202020204" pitchFamily="34" charset="0"/>
              </a:endParaRPr>
            </a:p>
          </p:txBody>
        </p:sp>
        <p:sp>
          <p:nvSpPr>
            <p:cNvPr id="8228" name="Oval 26">
              <a:extLst>
                <a:ext uri="{FF2B5EF4-FFF2-40B4-BE49-F238E27FC236}">
                  <a16:creationId xmlns:a16="http://schemas.microsoft.com/office/drawing/2014/main" id="{4233B299-613A-21D4-87E4-965B8BE1B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86055" y="3230285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675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Disseny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5E72F65-2663-86B5-BD9D-D65654BC8277}"/>
              </a:ext>
            </a:extLst>
          </p:cNvPr>
          <p:cNvGrpSpPr/>
          <p:nvPr/>
        </p:nvGrpSpPr>
        <p:grpSpPr>
          <a:xfrm>
            <a:off x="5413791" y="3382470"/>
            <a:ext cx="1204580" cy="763358"/>
            <a:chOff x="-1807754" y="3204885"/>
            <a:chExt cx="1807754" cy="1145597"/>
          </a:xfrm>
        </p:grpSpPr>
        <p:sp>
          <p:nvSpPr>
            <p:cNvPr id="8225" name="Oval 12">
              <a:extLst>
                <a:ext uri="{FF2B5EF4-FFF2-40B4-BE49-F238E27FC236}">
                  <a16:creationId xmlns:a16="http://schemas.microsoft.com/office/drawing/2014/main" id="{86892CBC-26DA-7D4F-39BB-5B526C41E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07754" y="3412487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675" noProof="1">
                  <a:latin typeface="Arial" panose="020B0604020202020204" pitchFamily="34" charset="0"/>
                </a:rPr>
                <a:t>Itinerari ciutadà</a:t>
              </a:r>
            </a:p>
            <a:p>
              <a:r>
                <a:rPr lang="pt-BR" sz="675" noProof="1">
                  <a:latin typeface="Arial" panose="020B0604020202020204" pitchFamily="34" charset="0"/>
                </a:rPr>
                <a:t>Cartes de serveis</a:t>
              </a:r>
            </a:p>
            <a:p>
              <a:r>
                <a:rPr lang="pt-BR" sz="675" noProof="1">
                  <a:latin typeface="Arial" panose="020B0604020202020204" pitchFamily="34" charset="0"/>
                </a:rPr>
                <a:t>Serveis públics gestionats per persones</a:t>
              </a:r>
            </a:p>
            <a:p>
              <a:pPr algn="r"/>
              <a:r>
                <a:rPr lang="ca-ES" sz="675" b="1" cap="all" dirty="0">
                  <a:latin typeface="Arial" panose="020B0604020202020204" pitchFamily="34" charset="0"/>
                </a:rPr>
                <a:t>pROCESSOS</a:t>
              </a:r>
              <a:endParaRPr lang="pt-BR" sz="675" b="1" noProof="1">
                <a:latin typeface="Arial" panose="020B0604020202020204" pitchFamily="34" charset="0"/>
              </a:endParaRPr>
            </a:p>
          </p:txBody>
        </p:sp>
        <p:sp>
          <p:nvSpPr>
            <p:cNvPr id="8226" name="Oval 26">
              <a:extLst>
                <a:ext uri="{FF2B5EF4-FFF2-40B4-BE49-F238E27FC236}">
                  <a16:creationId xmlns:a16="http://schemas.microsoft.com/office/drawing/2014/main" id="{004F7A00-A022-768D-6517-FF7650C4F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07754" y="3204885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675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Compromís</a:t>
              </a:r>
            </a:p>
          </p:txBody>
        </p:sp>
      </p:grp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16699ACA-7CD9-F669-2F05-A4421C9EECCF}"/>
              </a:ext>
            </a:extLst>
          </p:cNvPr>
          <p:cNvCxnSpPr>
            <a:cxnSpLocks/>
            <a:stCxn id="8231" idx="2"/>
            <a:endCxn id="8230" idx="0"/>
          </p:cNvCxnSpPr>
          <p:nvPr/>
        </p:nvCxnSpPr>
        <p:spPr bwMode="auto">
          <a:xfrm>
            <a:off x="6016081" y="1511241"/>
            <a:ext cx="0" cy="114838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6FD1176A-601F-DF81-0054-5DCE15D0366A}"/>
              </a:ext>
            </a:extLst>
          </p:cNvPr>
          <p:cNvCxnSpPr>
            <a:cxnSpLocks/>
            <a:stCxn id="8229" idx="2"/>
            <a:endCxn id="8228" idx="0"/>
          </p:cNvCxnSpPr>
          <p:nvPr/>
        </p:nvCxnSpPr>
        <p:spPr bwMode="auto">
          <a:xfrm>
            <a:off x="6016081" y="2389437"/>
            <a:ext cx="0" cy="114838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0CEC3C50-03CB-2478-FDF7-46526EF67FF8}"/>
              </a:ext>
            </a:extLst>
          </p:cNvPr>
          <p:cNvCxnSpPr>
            <a:cxnSpLocks/>
            <a:stCxn id="8227" idx="2"/>
            <a:endCxn id="8226" idx="0"/>
          </p:cNvCxnSpPr>
          <p:nvPr/>
        </p:nvCxnSpPr>
        <p:spPr bwMode="auto">
          <a:xfrm>
            <a:off x="6016081" y="3267633"/>
            <a:ext cx="0" cy="114838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6" name="Oval 12">
            <a:extLst>
              <a:ext uri="{FF2B5EF4-FFF2-40B4-BE49-F238E27FC236}">
                <a16:creationId xmlns:a16="http://schemas.microsoft.com/office/drawing/2014/main" id="{71ADAC6E-8541-F29E-1E7B-544D26A8A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2688" y="2174141"/>
            <a:ext cx="767624" cy="52538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675" b="1" noProof="1">
                <a:solidFill>
                  <a:srgbClr val="000000"/>
                </a:solidFill>
                <a:latin typeface="Arial" panose="020B0604020202020204" pitchFamily="34" charset="0"/>
              </a:rPr>
              <a:t>PROCESSOS</a:t>
            </a:r>
          </a:p>
          <a:p>
            <a:endParaRPr lang="pt-BR" sz="675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675" noProof="1">
                <a:solidFill>
                  <a:srgbClr val="000000"/>
                </a:solidFill>
                <a:latin typeface="Arial" panose="020B0604020202020204" pitchFamily="34" charset="0"/>
              </a:rPr>
              <a:t>Dada</a:t>
            </a:r>
          </a:p>
          <a:p>
            <a:r>
              <a:rPr lang="pt-BR" sz="675" noProof="1">
                <a:solidFill>
                  <a:srgbClr val="000000"/>
                </a:solidFill>
                <a:latin typeface="Arial" panose="020B0604020202020204" pitchFamily="34" charset="0"/>
              </a:rPr>
              <a:t>Interoperabilitat</a:t>
            </a:r>
          </a:p>
          <a:p>
            <a:r>
              <a:rPr lang="pt-BR" sz="675" noProof="1">
                <a:solidFill>
                  <a:srgbClr val="000000"/>
                </a:solidFill>
                <a:latin typeface="Arial" panose="020B0604020202020204" pitchFamily="34" charset="0"/>
              </a:rPr>
              <a:t>Obert</a:t>
            </a:r>
            <a:endParaRPr lang="pt-BR" sz="675" i="1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8249" name="Grupo 8248">
            <a:extLst>
              <a:ext uri="{FF2B5EF4-FFF2-40B4-BE49-F238E27FC236}">
                <a16:creationId xmlns:a16="http://schemas.microsoft.com/office/drawing/2014/main" id="{7FD6C45B-4D95-80D8-52A6-6235747C9FCD}"/>
              </a:ext>
            </a:extLst>
          </p:cNvPr>
          <p:cNvGrpSpPr/>
          <p:nvPr/>
        </p:nvGrpSpPr>
        <p:grpSpPr>
          <a:xfrm>
            <a:off x="3950678" y="747883"/>
            <a:ext cx="1204580" cy="763358"/>
            <a:chOff x="-1807754" y="6688082"/>
            <a:chExt cx="1807754" cy="1145597"/>
          </a:xfrm>
        </p:grpSpPr>
        <p:sp>
          <p:nvSpPr>
            <p:cNvPr id="8250" name="Oval 12">
              <a:extLst>
                <a:ext uri="{FF2B5EF4-FFF2-40B4-BE49-F238E27FC236}">
                  <a16:creationId xmlns:a16="http://schemas.microsoft.com/office/drawing/2014/main" id="{90773AE1-EE32-11A2-18B2-618771137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07754" y="6895684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675" noProof="1">
                  <a:latin typeface="Arial" panose="020B0604020202020204" pitchFamily="34" charset="0"/>
                </a:rPr>
                <a:t>Planificació</a:t>
              </a:r>
            </a:p>
            <a:p>
              <a:r>
                <a:rPr lang="es-ES" sz="675" noProof="1">
                  <a:latin typeface="Arial" panose="020B0604020202020204" pitchFamily="34" charset="0"/>
                </a:rPr>
                <a:t>Teoria del canvi</a:t>
              </a:r>
            </a:p>
            <a:p>
              <a:r>
                <a:rPr lang="es-ES" sz="675" noProof="1">
                  <a:latin typeface="Arial" panose="020B0604020202020204" pitchFamily="34" charset="0"/>
                </a:rPr>
                <a:t>Avaluació</a:t>
              </a:r>
            </a:p>
            <a:p>
              <a:endParaRPr lang="pt-BR" sz="675" noProof="1">
                <a:latin typeface="Arial" panose="020B0604020202020204" pitchFamily="34" charset="0"/>
              </a:endParaRPr>
            </a:p>
            <a:p>
              <a:pPr algn="r"/>
              <a:r>
                <a:rPr lang="ca-ES" sz="675" b="1" cap="all" dirty="0">
                  <a:latin typeface="Arial" panose="020B0604020202020204" pitchFamily="34" charset="0"/>
                </a:rPr>
                <a:t>Qualitat en gestió</a:t>
              </a:r>
              <a:endParaRPr lang="pt-BR" sz="675" b="1" noProof="1">
                <a:latin typeface="Arial" panose="020B0604020202020204" pitchFamily="34" charset="0"/>
              </a:endParaRPr>
            </a:p>
          </p:txBody>
        </p:sp>
        <p:sp>
          <p:nvSpPr>
            <p:cNvPr id="8251" name="Oval 26">
              <a:extLst>
                <a:ext uri="{FF2B5EF4-FFF2-40B4-BE49-F238E27FC236}">
                  <a16:creationId xmlns:a16="http://schemas.microsoft.com/office/drawing/2014/main" id="{0A809C13-2057-0F15-E0DA-A528A6EEA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07754" y="6688082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675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Estratègia – Plans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869443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AEDAE8C-BEBF-06DE-94DB-74BB28B0C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D8DC68A-29F9-37D2-91BB-2A5DA8D6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0350"/>
            <a:ext cx="7929562" cy="541175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/>
              <a:t>Nova Governança pública a la pràctica (iii)</a:t>
            </a:r>
            <a:endParaRPr lang="ca-ES" dirty="0">
              <a:sym typeface="Symbol" panose="05050102010706020507" pitchFamily="18" charset="2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B307CD1-FD15-782E-7432-5D3E6FDE8DB1}"/>
              </a:ext>
            </a:extLst>
          </p:cNvPr>
          <p:cNvGrpSpPr/>
          <p:nvPr/>
        </p:nvGrpSpPr>
        <p:grpSpPr>
          <a:xfrm>
            <a:off x="3630724" y="2975877"/>
            <a:ext cx="2538190" cy="1849970"/>
            <a:chOff x="1792754" y="5685067"/>
            <a:chExt cx="1606107" cy="1013631"/>
          </a:xfrm>
        </p:grpSpPr>
        <p:sp>
          <p:nvSpPr>
            <p:cNvPr id="3" name="Oval 12">
              <a:extLst>
                <a:ext uri="{FF2B5EF4-FFF2-40B4-BE49-F238E27FC236}">
                  <a16:creationId xmlns:a16="http://schemas.microsoft.com/office/drawing/2014/main" id="{73E5F34D-9DDF-CEFD-240A-CA0646DE8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5865333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r>
                <a:rPr lang="ca-ES" sz="1400" noProof="0" dirty="0">
                  <a:latin typeface="Arial" panose="020B0604020202020204" pitchFamily="34" charset="0"/>
                </a:rPr>
                <a:t>Tecnologia, digitalització</a:t>
              </a:r>
            </a:p>
            <a:p>
              <a:r>
                <a:rPr lang="ca-ES" sz="1400" noProof="0" dirty="0">
                  <a:latin typeface="Arial" panose="020B0604020202020204" pitchFamily="34" charset="0"/>
                </a:rPr>
                <a:t>Dada, interoperabilitat, obert</a:t>
              </a:r>
            </a:p>
            <a:p>
              <a:r>
                <a:rPr lang="ca-ES" sz="1400" noProof="0" dirty="0">
                  <a:latin typeface="Arial" panose="020B0604020202020204" pitchFamily="34" charset="0"/>
                </a:rPr>
                <a:t>Laboratoris, experimentació</a:t>
              </a:r>
            </a:p>
            <a:p>
              <a:r>
                <a:rPr lang="ca-ES" sz="1400" noProof="0" dirty="0">
                  <a:latin typeface="Arial" panose="020B0604020202020204" pitchFamily="34" charset="0"/>
                </a:rPr>
                <a:t>Enginyeria de pro</a:t>
              </a:r>
              <a:r>
                <a:rPr lang="ca-ES" sz="1400" noProof="0" dirty="0"/>
                <a:t>cessos</a:t>
              </a:r>
              <a:endParaRPr lang="ca-ES" sz="1400" noProof="0" dirty="0">
                <a:latin typeface="Arial" panose="020B0604020202020204" pitchFamily="34" charset="0"/>
              </a:endParaRPr>
            </a:p>
          </p:txBody>
        </p:sp>
        <p:sp>
          <p:nvSpPr>
            <p:cNvPr id="4" name="Oval 26">
              <a:extLst>
                <a:ext uri="{FF2B5EF4-FFF2-40B4-BE49-F238E27FC236}">
                  <a16:creationId xmlns:a16="http://schemas.microsoft.com/office/drawing/2014/main" id="{4ADFD256-2699-3CA7-7202-BD22C2DDC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5685067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4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PROCESSOS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84B639E6-1956-9CF0-6DA3-DDBFBB396AB6}"/>
              </a:ext>
            </a:extLst>
          </p:cNvPr>
          <p:cNvGrpSpPr/>
          <p:nvPr/>
        </p:nvGrpSpPr>
        <p:grpSpPr>
          <a:xfrm>
            <a:off x="935038" y="2975872"/>
            <a:ext cx="2538190" cy="1849978"/>
            <a:chOff x="1792754" y="994460"/>
            <a:chExt cx="1606107" cy="1013635"/>
          </a:xfrm>
        </p:grpSpPr>
        <p:sp>
          <p:nvSpPr>
            <p:cNvPr id="6" name="Oval 12">
              <a:extLst>
                <a:ext uri="{FF2B5EF4-FFF2-40B4-BE49-F238E27FC236}">
                  <a16:creationId xmlns:a16="http://schemas.microsoft.com/office/drawing/2014/main" id="{0EF3CBF5-A6AA-748F-30B6-27D4591EC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1174730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endParaRPr lang="ca-ES" sz="1400" noProof="0" dirty="0">
                <a:latin typeface="Arial" panose="020B0604020202020204" pitchFamily="34" charset="0"/>
              </a:endParaRPr>
            </a:p>
            <a:p>
              <a:r>
                <a:rPr lang="ca-ES" sz="1400" noProof="0" dirty="0">
                  <a:latin typeface="Arial" panose="020B0604020202020204" pitchFamily="34" charset="0"/>
                </a:rPr>
                <a:t>Planificació, gestió integral</a:t>
              </a:r>
            </a:p>
            <a:p>
              <a:r>
                <a:rPr lang="ca-ES" sz="1400" noProof="0" dirty="0">
                  <a:latin typeface="Arial" panose="020B0604020202020204" pitchFamily="34" charset="0"/>
                </a:rPr>
                <a:t>Competències, funcions</a:t>
              </a:r>
            </a:p>
            <a:p>
              <a:r>
                <a:rPr lang="ca-ES" sz="1400" noProof="0" dirty="0">
                  <a:latin typeface="Arial" panose="020B0604020202020204" pitchFamily="34" charset="0"/>
                </a:rPr>
                <a:t>Desenvolupament, direcció</a:t>
              </a:r>
            </a:p>
            <a:p>
              <a:r>
                <a:rPr lang="ca-ES" sz="1400" noProof="0" dirty="0"/>
                <a:t>I</a:t>
              </a:r>
              <a:r>
                <a:rPr lang="ca-ES" sz="1400" noProof="0" dirty="0">
                  <a:latin typeface="Arial" panose="020B0604020202020204" pitchFamily="34" charset="0"/>
                </a:rPr>
                <a:t>ncentius, avaluació</a:t>
              </a:r>
            </a:p>
            <a:p>
              <a:r>
                <a:rPr lang="ca-ES" sz="1400" noProof="0" dirty="0">
                  <a:latin typeface="Arial" panose="020B0604020202020204" pitchFamily="34" charset="0"/>
                </a:rPr>
                <a:t>Àmbit informal, </a:t>
              </a:r>
              <a:r>
                <a:rPr lang="ca-ES" sz="1400" i="1" noProof="0" dirty="0">
                  <a:latin typeface="Arial" panose="020B0604020202020204" pitchFamily="34" charset="0"/>
                </a:rPr>
                <a:t>on </a:t>
              </a:r>
              <a:r>
                <a:rPr lang="ca-ES" sz="1400" i="1" noProof="0" dirty="0" err="1">
                  <a:latin typeface="Arial" panose="020B0604020202020204" pitchFamily="34" charset="0"/>
                </a:rPr>
                <a:t>time</a:t>
              </a:r>
              <a:endParaRPr lang="ca-ES" sz="1400" noProof="0" dirty="0">
                <a:latin typeface="Arial" panose="020B0604020202020204" pitchFamily="34" charset="0"/>
              </a:endParaRPr>
            </a:p>
            <a:p>
              <a:endParaRPr lang="ca-ES" sz="1400" noProof="0" dirty="0">
                <a:latin typeface="Arial" panose="020B0604020202020204" pitchFamily="34" charset="0"/>
              </a:endParaRPr>
            </a:p>
          </p:txBody>
        </p:sp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9DF68834-F176-841C-0C63-72EA99066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994460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4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Talent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A0F310E5-E163-1CC8-11F3-DB25080390C9}"/>
              </a:ext>
            </a:extLst>
          </p:cNvPr>
          <p:cNvGrpSpPr/>
          <p:nvPr/>
        </p:nvGrpSpPr>
        <p:grpSpPr>
          <a:xfrm>
            <a:off x="6326410" y="837064"/>
            <a:ext cx="2538190" cy="1849978"/>
            <a:chOff x="1792754" y="3336316"/>
            <a:chExt cx="1606107" cy="1013635"/>
          </a:xfrm>
        </p:grpSpPr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056B4794-E0A6-FCA2-34DB-F0C283ECD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3516586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r>
                <a:rPr lang="ca-ES" sz="1400" noProof="0" dirty="0">
                  <a:latin typeface="Arial" panose="020B0604020202020204" pitchFamily="34" charset="0"/>
                </a:rPr>
                <a:t>Concurrència, actors</a:t>
              </a:r>
            </a:p>
            <a:p>
              <a:r>
                <a:rPr lang="ca-ES" sz="1400" noProof="0" dirty="0"/>
                <a:t>Sistemes, reptes, sentit</a:t>
              </a:r>
            </a:p>
            <a:p>
              <a:r>
                <a:rPr lang="ca-ES" sz="1400" noProof="0" dirty="0">
                  <a:latin typeface="Arial" panose="020B0604020202020204" pitchFamily="34" charset="0"/>
                </a:rPr>
                <a:t>Escenaris, Teoria del Canvi</a:t>
              </a:r>
            </a:p>
            <a:p>
              <a:r>
                <a:rPr lang="ca-ES" sz="1400" noProof="0" dirty="0"/>
                <a:t>Recerca, innovació, evidència</a:t>
              </a:r>
            </a:p>
            <a:p>
              <a:r>
                <a:rPr lang="ca-ES" sz="1400" noProof="0" dirty="0">
                  <a:latin typeface="Arial" panose="020B0604020202020204" pitchFamily="34" charset="0"/>
                </a:rPr>
                <a:t>Objectius, projectes, impacte</a:t>
              </a:r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CE6158DF-A0FC-229D-C204-657C2B994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3336316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4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Qualitat en </a:t>
              </a:r>
              <a:r>
                <a:rPr lang="ca-ES" sz="1400" b="1" cap="all" noProof="0" dirty="0">
                  <a:solidFill>
                    <a:schemeClr val="bg1"/>
                  </a:solidFill>
                </a:rPr>
                <a:t>LA </a:t>
              </a:r>
              <a:r>
                <a:rPr lang="ca-ES" sz="14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gestió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D5C72B75-CF08-55DC-B812-3206FEB5518C}"/>
              </a:ext>
            </a:extLst>
          </p:cNvPr>
          <p:cNvGrpSpPr/>
          <p:nvPr/>
        </p:nvGrpSpPr>
        <p:grpSpPr>
          <a:xfrm>
            <a:off x="3630724" y="833947"/>
            <a:ext cx="2538190" cy="1857598"/>
            <a:chOff x="1792754" y="2161213"/>
            <a:chExt cx="1606107" cy="1017810"/>
          </a:xfrm>
        </p:grpSpPr>
        <p:sp>
          <p:nvSpPr>
            <p:cNvPr id="26" name="Oval 12">
              <a:extLst>
                <a:ext uri="{FF2B5EF4-FFF2-40B4-BE49-F238E27FC236}">
                  <a16:creationId xmlns:a16="http://schemas.microsoft.com/office/drawing/2014/main" id="{6AA1ED43-809E-F014-4EC2-E0FF98775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2345658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a-ES" sz="1400" noProof="0" dirty="0">
                  <a:latin typeface="Arial" panose="020B0604020202020204" pitchFamily="34" charset="0"/>
                </a:rPr>
                <a:t>Xarxa, connectat</a:t>
              </a:r>
            </a:p>
            <a:p>
              <a:r>
                <a:rPr lang="ca-ES" sz="1400" noProof="0" dirty="0">
                  <a:latin typeface="Arial" panose="020B0604020202020204" pitchFamily="34" charset="0"/>
                </a:rPr>
                <a:t>Intel·ligència col·lectiva</a:t>
              </a:r>
            </a:p>
            <a:p>
              <a:r>
                <a:rPr lang="ca-ES" sz="1400" noProof="0" dirty="0">
                  <a:latin typeface="Arial" panose="020B0604020202020204" pitchFamily="34" charset="0"/>
                </a:rPr>
                <a:t>Instància, col·laboració</a:t>
              </a:r>
            </a:p>
            <a:p>
              <a:r>
                <a:rPr lang="ca-ES" sz="1400" noProof="0" dirty="0">
                  <a:latin typeface="Arial" panose="020B0604020202020204" pitchFamily="34" charset="0"/>
                </a:rPr>
                <a:t>Ciutadans, resposta</a:t>
              </a:r>
              <a:endParaRPr lang="ca-ES" sz="1400" i="1" noProof="0" dirty="0">
                <a:latin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1EE0BF-E5EE-6124-1294-D353E2E29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2161213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4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oRGANITZACIÓ</a:t>
              </a: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B0F660DA-D171-361F-7514-CF38FD5D1D12}"/>
              </a:ext>
            </a:extLst>
          </p:cNvPr>
          <p:cNvGrpSpPr/>
          <p:nvPr/>
        </p:nvGrpSpPr>
        <p:grpSpPr>
          <a:xfrm>
            <a:off x="6326410" y="2975877"/>
            <a:ext cx="2538190" cy="1849978"/>
            <a:chOff x="1792754" y="4507243"/>
            <a:chExt cx="1606107" cy="1013635"/>
          </a:xfrm>
        </p:grpSpPr>
        <p:sp>
          <p:nvSpPr>
            <p:cNvPr id="29" name="Oval 12">
              <a:extLst>
                <a:ext uri="{FF2B5EF4-FFF2-40B4-BE49-F238E27FC236}">
                  <a16:creationId xmlns:a16="http://schemas.microsoft.com/office/drawing/2014/main" id="{DE1C0AB5-36AA-02A6-3D83-D3632BDE8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4687513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a-ES" sz="1400" noProof="0" dirty="0">
                  <a:latin typeface="Arial" panose="020B0604020202020204" pitchFamily="34" charset="0"/>
                </a:rPr>
                <a:t>Missió, bon govern</a:t>
              </a:r>
            </a:p>
            <a:p>
              <a:r>
                <a:rPr lang="ca-ES" sz="1400" dirty="0"/>
                <a:t>Governança comunitària</a:t>
              </a:r>
            </a:p>
            <a:p>
              <a:r>
                <a:rPr lang="ca-ES" sz="1400" noProof="0" dirty="0">
                  <a:latin typeface="Arial" panose="020B0604020202020204" pitchFamily="34" charset="0"/>
                </a:rPr>
                <a:t>Disseny democràtic</a:t>
              </a:r>
            </a:p>
            <a:p>
              <a:r>
                <a:rPr lang="ca-ES" sz="1400" dirty="0"/>
                <a:t>Interseccionalitat</a:t>
              </a:r>
              <a:endParaRPr lang="ca-ES" sz="1400" i="1" noProof="0" dirty="0">
                <a:latin typeface="Arial" panose="020B0604020202020204" pitchFamily="34" charset="0"/>
              </a:endParaRPr>
            </a:p>
          </p:txBody>
        </p:sp>
        <p:sp>
          <p:nvSpPr>
            <p:cNvPr id="30" name="Oval 26">
              <a:extLst>
                <a:ext uri="{FF2B5EF4-FFF2-40B4-BE49-F238E27FC236}">
                  <a16:creationId xmlns:a16="http://schemas.microsoft.com/office/drawing/2014/main" id="{E4133E3C-C6F1-1069-0F25-512531224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4507243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4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QUALITAT DEMOCRÀT.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0F33A9F5-64F6-2191-2F13-D7CB0D7DF593}"/>
              </a:ext>
            </a:extLst>
          </p:cNvPr>
          <p:cNvGrpSpPr/>
          <p:nvPr/>
        </p:nvGrpSpPr>
        <p:grpSpPr>
          <a:xfrm>
            <a:off x="935038" y="837064"/>
            <a:ext cx="2538190" cy="1857598"/>
            <a:chOff x="3743570" y="997177"/>
            <a:chExt cx="1606107" cy="1017810"/>
          </a:xfrm>
        </p:grpSpPr>
        <p:sp>
          <p:nvSpPr>
            <p:cNvPr id="32" name="Oval 12">
              <a:extLst>
                <a:ext uri="{FF2B5EF4-FFF2-40B4-BE49-F238E27FC236}">
                  <a16:creationId xmlns:a16="http://schemas.microsoft.com/office/drawing/2014/main" id="{F4BB7BE6-B5E9-B4C5-3330-DAD58592F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a-ES" sz="1400" noProof="0" dirty="0">
                  <a:latin typeface="Arial" panose="020B0604020202020204" pitchFamily="34" charset="0"/>
                </a:rPr>
                <a:t>Dinàmica, demà</a:t>
              </a:r>
            </a:p>
            <a:p>
              <a:r>
                <a:rPr lang="ca-ES" sz="1400" noProof="0" dirty="0">
                  <a:latin typeface="Arial" panose="020B0604020202020204" pitchFamily="34" charset="0"/>
                </a:rPr>
                <a:t>Horitzontal, </a:t>
              </a:r>
              <a:r>
                <a:rPr lang="ca-ES" sz="1400" noProof="0" dirty="0" err="1">
                  <a:latin typeface="Arial" panose="020B0604020202020204" pitchFamily="34" charset="0"/>
                </a:rPr>
                <a:t>co</a:t>
              </a:r>
              <a:r>
                <a:rPr lang="ca-ES" sz="1400" noProof="0" dirty="0">
                  <a:latin typeface="Arial" panose="020B0604020202020204" pitchFamily="34" charset="0"/>
                </a:rPr>
                <a:t>-gestió</a:t>
              </a:r>
            </a:p>
            <a:p>
              <a:r>
                <a:rPr lang="ca-ES" sz="1400" noProof="0" dirty="0"/>
                <a:t>Estat com a plataforma</a:t>
              </a:r>
            </a:p>
            <a:p>
              <a:r>
                <a:rPr lang="ca-ES" sz="1400" noProof="0" dirty="0">
                  <a:latin typeface="Arial" panose="020B0604020202020204" pitchFamily="34" charset="0"/>
                </a:rPr>
                <a:t>Portafolis</a:t>
              </a:r>
            </a:p>
            <a:p>
              <a:r>
                <a:rPr lang="ca-ES" sz="1400" noProof="0" dirty="0"/>
                <a:t>Eficàcia, eficiència</a:t>
              </a:r>
              <a:endParaRPr lang="ca-ES" sz="1400" noProof="0" dirty="0">
                <a:latin typeface="Arial" panose="020B0604020202020204" pitchFamily="34" charset="0"/>
              </a:endParaRPr>
            </a:p>
          </p:txBody>
        </p:sp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3D06D454-05E3-7AB0-5C85-B18F39BB0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4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GOVERNANÇA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295081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rmAutofit/>
          </a:bodyPr>
          <a:lstStyle/>
          <a:p>
            <a:r>
              <a:rPr lang="ca-ES" dirty="0"/>
              <a:t>Problemes complexos i problemes retorçats</a:t>
            </a:r>
          </a:p>
        </p:txBody>
      </p:sp>
    </p:spTree>
    <p:extLst>
      <p:ext uri="{BB962C8B-B14F-4D97-AF65-F5344CB8AC3E}">
        <p14:creationId xmlns:p14="http://schemas.microsoft.com/office/powerpoint/2010/main" val="1973909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1776"/>
            <a:ext cx="7929562" cy="53975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Problemes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complexos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8" y="915988"/>
            <a:ext cx="7611533" cy="3530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quin tipus de repte es tracta?</a:t>
            </a: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quines maneres es pot definir?</a:t>
            </a:r>
          </a:p>
          <a:p>
            <a:pPr marL="0" indent="0">
              <a:buNone/>
            </a:pPr>
            <a:endParaRPr lang="ca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Quines causes es poden identificar?</a:t>
            </a: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és l’entorn?</a:t>
            </a:r>
          </a:p>
          <a:p>
            <a:pPr marL="0" indent="0">
              <a:buNone/>
            </a:pPr>
            <a:endParaRPr lang="ca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s’està afrontant ara el repte?</a:t>
            </a: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Quines línies d’acció hi ha?</a:t>
            </a: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Quina mena d’objectiu es pretén assolir?</a:t>
            </a:r>
          </a:p>
          <a:p>
            <a:pPr marL="342900" indent="-342900">
              <a:buFont typeface="+mj-lt"/>
              <a:buAutoNum type="arabicPeriod"/>
            </a:pPr>
            <a:endParaRPr lang="ca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</p:spTree>
    <p:extLst>
      <p:ext uri="{BB962C8B-B14F-4D97-AF65-F5344CB8AC3E}">
        <p14:creationId xmlns:p14="http://schemas.microsoft.com/office/powerpoint/2010/main" val="203376895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40039"/>
            <a:ext cx="792956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Problemes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retorçats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(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wicked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problems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018" y="915988"/>
            <a:ext cx="7611533" cy="3530601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hi ha una formulació definitiva d'un problema retorçat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problemes retorçats no tenen temps d'espera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solucions a un problema retorçat no són del tipus vertader o fals, sinó millor o pitjor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hi ha cap prova immediata i definitiva d'una solució a un problema retorçat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solució a un problema retorçat és una "operació única"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problemes retorçats no tenen un conjunt de solucions potencials enumerables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problema retorçat és essencialment únic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problema retorçat pot considerar-se com un símptoma d'un altre problema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L'existència d'una discrepància representant a un problema retorçat pot explicar-se en diverses formes</a:t>
            </a:r>
          </a:p>
          <a:p>
            <a:pPr marL="342900" indent="-342900">
              <a:buFont typeface="+mj-lt"/>
              <a:buAutoNum type="arabicPeriod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polític no té dret a equivocar-se</a:t>
            </a: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1143000" y="4929187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9221" name="Subtítulo 2">
            <a:extLst>
              <a:ext uri="{FF2B5EF4-FFF2-40B4-BE49-F238E27FC236}">
                <a16:creationId xmlns:a16="http://schemas.microsoft.com/office/drawing/2014/main" id="{34CD7B50-8A28-425E-9B8F-59343CE1F4A9}"/>
              </a:ext>
            </a:extLst>
          </p:cNvPr>
          <p:cNvSpPr txBox="1">
            <a:spLocks/>
          </p:cNvSpPr>
          <p:nvPr/>
        </p:nvSpPr>
        <p:spPr bwMode="auto">
          <a:xfrm>
            <a:off x="5513785" y="4842273"/>
            <a:ext cx="240625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s-ES" altLang="ca-ES" sz="900" dirty="0" err="1">
                <a:latin typeface="Arial" panose="020B0604020202020204" pitchFamily="34" charset="0"/>
              </a:rPr>
              <a:t>Rittel</a:t>
            </a:r>
            <a:r>
              <a:rPr lang="es-ES" altLang="ca-ES" sz="900" dirty="0">
                <a:latin typeface="Arial" panose="020B0604020202020204" pitchFamily="34" charset="0"/>
              </a:rPr>
              <a:t>, H.W.J. &amp; Webber, M.M. (1973)</a:t>
            </a:r>
          </a:p>
        </p:txBody>
      </p:sp>
    </p:spTree>
    <p:extLst>
      <p:ext uri="{BB962C8B-B14F-4D97-AF65-F5344CB8AC3E}">
        <p14:creationId xmlns:p14="http://schemas.microsoft.com/office/powerpoint/2010/main" val="260197780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D51A-6048-FB42-A081-C2708568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noProof="0" dirty="0"/>
              <a:t>El cas de les eleccions al Parlament de Catalunya 2021 (COVID-19)</a:t>
            </a:r>
          </a:p>
        </p:txBody>
      </p:sp>
    </p:spTree>
    <p:extLst>
      <p:ext uri="{BB962C8B-B14F-4D97-AF65-F5344CB8AC3E}">
        <p14:creationId xmlns:p14="http://schemas.microsoft.com/office/powerpoint/2010/main" val="152763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CA67905-8140-6155-17D7-42BB337B3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/>
              <a:t>L’imparable canvi de paradigma</a:t>
            </a:r>
            <a:br>
              <a:rPr lang="ca-ES" dirty="0"/>
            </a:br>
            <a:r>
              <a:rPr lang="ca-ES" dirty="0"/>
              <a:t>a l’Administració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83C40674-4743-4994-B784-6D3D4617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40041"/>
            <a:ext cx="792956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El 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context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del 14F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C893740-64FC-1867-E858-D506DDDAE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067" y="993316"/>
            <a:ext cx="7611533" cy="3530601"/>
          </a:xfrm>
        </p:spPr>
        <p:txBody>
          <a:bodyPr/>
          <a:lstStyle/>
          <a:p>
            <a:endParaRPr lang="es-ES"/>
          </a:p>
        </p:txBody>
      </p:sp>
      <p:cxnSp>
        <p:nvCxnSpPr>
          <p:cNvPr id="15" name="Connector recte 11">
            <a:extLst>
              <a:ext uri="{FF2B5EF4-FFF2-40B4-BE49-F238E27FC236}">
                <a16:creationId xmlns:a16="http://schemas.microsoft.com/office/drawing/2014/main" id="{0EB894D4-7358-4C8A-8504-D91902402EDC}"/>
              </a:ext>
            </a:extLst>
          </p:cNvPr>
          <p:cNvCxnSpPr/>
          <p:nvPr/>
        </p:nvCxnSpPr>
        <p:spPr>
          <a:xfrm>
            <a:off x="1277634" y="4264683"/>
            <a:ext cx="6482748" cy="0"/>
          </a:xfrm>
          <a:prstGeom prst="line">
            <a:avLst/>
          </a:prstGeom>
          <a:ln w="31750" cmpd="sng">
            <a:solidFill>
              <a:srgbClr val="A6D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C091B273-11DE-430A-B275-AD27F6CEE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4426702"/>
            <a:ext cx="1650374" cy="28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D5AAC87-1F33-2CC7-DB34-CB09C04559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3600" r="9838" b="6615"/>
          <a:stretch/>
        </p:blipFill>
        <p:spPr>
          <a:xfrm>
            <a:off x="1331640" y="1046905"/>
            <a:ext cx="6486951" cy="3787366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6A79B05-BE69-2AEC-EF39-C147C5831D3E}"/>
              </a:ext>
            </a:extLst>
          </p:cNvPr>
          <p:cNvSpPr txBox="1">
            <a:spLocks/>
          </p:cNvSpPr>
          <p:nvPr/>
        </p:nvSpPr>
        <p:spPr bwMode="auto">
          <a:xfrm>
            <a:off x="3794015" y="692940"/>
            <a:ext cx="4180894" cy="2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n-GB" altLang="ca-ES" sz="675" dirty="0">
                <a:latin typeface="Arial" panose="020B0604020202020204" pitchFamily="34" charset="0"/>
              </a:rPr>
              <a:t>Nous </a:t>
            </a:r>
            <a:r>
              <a:rPr lang="en-GB" altLang="ca-ES" sz="675" dirty="0" err="1">
                <a:latin typeface="Arial" panose="020B0604020202020204" pitchFamily="34" charset="0"/>
              </a:rPr>
              <a:t>casos</a:t>
            </a:r>
            <a:r>
              <a:rPr lang="en-GB" altLang="ca-ES" sz="675" dirty="0">
                <a:latin typeface="Arial" panose="020B0604020202020204" pitchFamily="34" charset="0"/>
              </a:rPr>
              <a:t> </a:t>
            </a:r>
            <a:r>
              <a:rPr lang="en-GB" altLang="ca-ES" sz="675" dirty="0" err="1">
                <a:latin typeface="Arial" panose="020B0604020202020204" pitchFamily="34" charset="0"/>
              </a:rPr>
              <a:t>diaris</a:t>
            </a:r>
            <a:r>
              <a:rPr lang="en-GB" altLang="ca-ES" sz="675" dirty="0">
                <a:latin typeface="Arial" panose="020B0604020202020204" pitchFamily="34" charset="0"/>
              </a:rPr>
              <a:t> de COVID-19 </a:t>
            </a:r>
            <a:r>
              <a:rPr lang="en-GB" altLang="ca-ES" sz="675" dirty="0" err="1">
                <a:latin typeface="Arial" panose="020B0604020202020204" pitchFamily="34" charset="0"/>
              </a:rPr>
              <a:t>confirmats</a:t>
            </a:r>
            <a:r>
              <a:rPr lang="en-GB" altLang="ca-ES" sz="675" dirty="0">
                <a:latin typeface="Arial" panose="020B0604020202020204" pitchFamily="34" charset="0"/>
              </a:rPr>
              <a:t>, </a:t>
            </a:r>
            <a:r>
              <a:rPr lang="en-GB" altLang="ca-ES" sz="675" dirty="0" err="1">
                <a:latin typeface="Arial" panose="020B0604020202020204" pitchFamily="34" charset="0"/>
              </a:rPr>
              <a:t>mitjana</a:t>
            </a:r>
            <a:r>
              <a:rPr lang="en-GB" altLang="ca-ES" sz="675" dirty="0">
                <a:latin typeface="Arial" panose="020B0604020202020204" pitchFamily="34" charset="0"/>
              </a:rPr>
              <a:t> a 7 dies</a:t>
            </a:r>
          </a:p>
          <a:p>
            <a:pPr algn="r">
              <a:buNone/>
            </a:pPr>
            <a:r>
              <a:rPr lang="en-GB" altLang="ca-ES" sz="675" dirty="0">
                <a:latin typeface="Arial" panose="020B0604020202020204" pitchFamily="34" charset="0"/>
              </a:rPr>
              <a:t>Font: </a:t>
            </a:r>
            <a:r>
              <a:rPr lang="en-GB" altLang="ca-ES" sz="675" dirty="0" err="1">
                <a:latin typeface="Arial" panose="020B0604020202020204" pitchFamily="34" charset="0"/>
              </a:rPr>
              <a:t>OurWorld</a:t>
            </a:r>
            <a:r>
              <a:rPr lang="en-GB" altLang="ca-ES" sz="675" dirty="0">
                <a:latin typeface="Arial" panose="020B0604020202020204" pitchFamily="34" charset="0"/>
              </a:rPr>
              <a:t> in Data / Johns Hopkins University CSSE COVID-19 Data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C7E484-38BE-BC4E-7AA1-4C33E04F6D74}"/>
              </a:ext>
            </a:extLst>
          </p:cNvPr>
          <p:cNvSpPr txBox="1"/>
          <p:nvPr/>
        </p:nvSpPr>
        <p:spPr>
          <a:xfrm>
            <a:off x="1851442" y="1516951"/>
            <a:ext cx="2133841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88" dirty="0">
                <a:latin typeface="Arial" panose="020B0604020202020204" pitchFamily="34" charset="0"/>
              </a:rPr>
              <a:t>Confinament</a:t>
            </a:r>
          </a:p>
          <a:p>
            <a:r>
              <a:rPr lang="ca-ES" sz="788" dirty="0">
                <a:latin typeface="Arial" panose="020B0604020202020204" pitchFamily="34" charset="0"/>
              </a:rPr>
              <a:t>S’ajornen les eleccions basques i gallegues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BABA4BE-342D-05DC-7C3A-F2AA3E618E51}"/>
              </a:ext>
            </a:extLst>
          </p:cNvPr>
          <p:cNvCxnSpPr>
            <a:cxnSpLocks/>
          </p:cNvCxnSpPr>
          <p:nvPr/>
        </p:nvCxnSpPr>
        <p:spPr>
          <a:xfrm>
            <a:off x="1905222" y="1876240"/>
            <a:ext cx="0" cy="257999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285149C-F3A2-146B-5540-33C26DAC374E}"/>
              </a:ext>
            </a:extLst>
          </p:cNvPr>
          <p:cNvSpPr txBox="1"/>
          <p:nvPr/>
        </p:nvSpPr>
        <p:spPr>
          <a:xfrm>
            <a:off x="2259636" y="2622240"/>
            <a:ext cx="1615674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788" dirty="0">
                <a:latin typeface="Arial" panose="020B0604020202020204" pitchFamily="34" charset="0"/>
              </a:rPr>
              <a:t>Eleccions basques i gallegues</a:t>
            </a:r>
          </a:p>
          <a:p>
            <a:pPr algn="ctr"/>
            <a:r>
              <a:rPr lang="ca-ES" sz="788" dirty="0">
                <a:latin typeface="Arial" panose="020B0604020202020204" pitchFamily="34" charset="0"/>
              </a:rPr>
              <a:t>nova convocatòria      eleccions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BCD38CF-22F6-5A6C-77BB-731FC473A712}"/>
              </a:ext>
            </a:extLst>
          </p:cNvPr>
          <p:cNvCxnSpPr>
            <a:cxnSpLocks/>
          </p:cNvCxnSpPr>
          <p:nvPr/>
        </p:nvCxnSpPr>
        <p:spPr>
          <a:xfrm flipH="1">
            <a:off x="2760046" y="2912228"/>
            <a:ext cx="135" cy="158456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C8DCDB2-2273-7CB8-B1FB-1A7B4C6257E8}"/>
              </a:ext>
            </a:extLst>
          </p:cNvPr>
          <p:cNvCxnSpPr>
            <a:cxnSpLocks/>
          </p:cNvCxnSpPr>
          <p:nvPr/>
        </p:nvCxnSpPr>
        <p:spPr>
          <a:xfrm>
            <a:off x="3471396" y="2912662"/>
            <a:ext cx="0" cy="160643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00F58101-1D7E-C31F-7F15-E73C8E9C62D8}"/>
              </a:ext>
            </a:extLst>
          </p:cNvPr>
          <p:cNvCxnSpPr>
            <a:cxnSpLocks/>
          </p:cNvCxnSpPr>
          <p:nvPr/>
        </p:nvCxnSpPr>
        <p:spPr>
          <a:xfrm>
            <a:off x="4551516" y="1491580"/>
            <a:ext cx="0" cy="203392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79A9893-03AB-E441-73E8-44B22EF25804}"/>
              </a:ext>
            </a:extLst>
          </p:cNvPr>
          <p:cNvSpPr txBox="1"/>
          <p:nvPr/>
        </p:nvSpPr>
        <p:spPr>
          <a:xfrm>
            <a:off x="3201584" y="1163776"/>
            <a:ext cx="1421069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88" b="1" dirty="0">
                <a:solidFill>
                  <a:srgbClr val="C00000"/>
                </a:solidFill>
                <a:latin typeface="Arial" panose="020B0604020202020204" pitchFamily="34" charset="0"/>
              </a:rPr>
              <a:t>El President de la Generalitat inhabilitat pel Tribunal Suprem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9D51BCF-9A27-F984-E975-6420C00A4F44}"/>
              </a:ext>
            </a:extLst>
          </p:cNvPr>
          <p:cNvCxnSpPr>
            <a:cxnSpLocks/>
          </p:cNvCxnSpPr>
          <p:nvPr/>
        </p:nvCxnSpPr>
        <p:spPr>
          <a:xfrm>
            <a:off x="5638360" y="2511222"/>
            <a:ext cx="0" cy="115270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CA86FD-9954-8C55-0724-16A8201FB04B}"/>
              </a:ext>
            </a:extLst>
          </p:cNvPr>
          <p:cNvSpPr txBox="1"/>
          <p:nvPr/>
        </p:nvSpPr>
        <p:spPr>
          <a:xfrm>
            <a:off x="4814778" y="2200754"/>
            <a:ext cx="897976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788" dirty="0">
                <a:latin typeface="Arial" panose="020B0604020202020204" pitchFamily="34" charset="0"/>
              </a:rPr>
              <a:t>Convocatòria d’eleccions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DF31FBD-1FC9-5999-CD20-1BB21950D173}"/>
              </a:ext>
            </a:extLst>
          </p:cNvPr>
          <p:cNvSpPr txBox="1"/>
          <p:nvPr/>
        </p:nvSpPr>
        <p:spPr>
          <a:xfrm>
            <a:off x="6344607" y="2056774"/>
            <a:ext cx="981695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88" b="1" dirty="0">
                <a:solidFill>
                  <a:srgbClr val="C00000"/>
                </a:solidFill>
                <a:latin typeface="Arial" panose="020B0604020202020204" pitchFamily="34" charset="0"/>
              </a:rPr>
              <a:t>Jornada Electoral</a:t>
            </a:r>
          </a:p>
          <a:p>
            <a:r>
              <a:rPr lang="ca-ES" sz="788" b="1" dirty="0">
                <a:solidFill>
                  <a:srgbClr val="C00000"/>
                </a:solidFill>
                <a:latin typeface="Arial" panose="020B0604020202020204" pitchFamily="34" charset="0"/>
              </a:rPr>
              <a:t>14 Febrer 2021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9F825DDB-B50B-A714-4D27-0F8B4113FC83}"/>
              </a:ext>
            </a:extLst>
          </p:cNvPr>
          <p:cNvCxnSpPr>
            <a:cxnSpLocks/>
          </p:cNvCxnSpPr>
          <p:nvPr/>
        </p:nvCxnSpPr>
        <p:spPr>
          <a:xfrm>
            <a:off x="6387720" y="2361641"/>
            <a:ext cx="0" cy="64019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57A9417-A458-1426-4A27-6833DD5098F9}"/>
              </a:ext>
            </a:extLst>
          </p:cNvPr>
          <p:cNvSpPr txBox="1"/>
          <p:nvPr/>
        </p:nvSpPr>
        <p:spPr>
          <a:xfrm>
            <a:off x="6522618" y="1361075"/>
            <a:ext cx="1388081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88" b="1" dirty="0">
                <a:solidFill>
                  <a:srgbClr val="C00000"/>
                </a:solidFill>
                <a:latin typeface="Arial" panose="020B0604020202020204" pitchFamily="34" charset="0"/>
              </a:rPr>
              <a:t>Comença la campanya electoral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B82BF1C3-D6AF-EE64-CD6D-95B29F2699A0}"/>
              </a:ext>
            </a:extLst>
          </p:cNvPr>
          <p:cNvCxnSpPr>
            <a:cxnSpLocks/>
          </p:cNvCxnSpPr>
          <p:nvPr/>
        </p:nvCxnSpPr>
        <p:spPr>
          <a:xfrm>
            <a:off x="7787825" y="3123452"/>
            <a:ext cx="0" cy="98347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7F5D50E-D38B-77F2-6BB3-45B7A093D030}"/>
              </a:ext>
            </a:extLst>
          </p:cNvPr>
          <p:cNvSpPr txBox="1"/>
          <p:nvPr/>
        </p:nvSpPr>
        <p:spPr>
          <a:xfrm>
            <a:off x="6786248" y="2672843"/>
            <a:ext cx="1068524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788" dirty="0">
                <a:latin typeface="Arial" panose="020B0604020202020204" pitchFamily="34" charset="0"/>
              </a:rPr>
              <a:t>Nova data electoral proposada a l’ajornament </a:t>
            </a:r>
            <a:br>
              <a:rPr lang="ca-ES" sz="788" dirty="0">
                <a:latin typeface="Arial" panose="020B0604020202020204" pitchFamily="34" charset="0"/>
              </a:rPr>
            </a:br>
            <a:r>
              <a:rPr lang="ca-ES" sz="788" dirty="0">
                <a:latin typeface="Arial" panose="020B0604020202020204" pitchFamily="34" charset="0"/>
              </a:rPr>
              <a:t>(no va passar)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151024D4-BDCE-144F-A7F5-7D5174FFFAA0}"/>
              </a:ext>
            </a:extLst>
          </p:cNvPr>
          <p:cNvCxnSpPr>
            <a:cxnSpLocks/>
          </p:cNvCxnSpPr>
          <p:nvPr/>
        </p:nvCxnSpPr>
        <p:spPr>
          <a:xfrm>
            <a:off x="5656868" y="1825134"/>
            <a:ext cx="32251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95E20C9-B6D8-67E6-539A-885F73D29E2F}"/>
              </a:ext>
            </a:extLst>
          </p:cNvPr>
          <p:cNvSpPr txBox="1"/>
          <p:nvPr/>
        </p:nvSpPr>
        <p:spPr>
          <a:xfrm>
            <a:off x="4754114" y="1724492"/>
            <a:ext cx="897976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788" dirty="0">
                <a:latin typeface="Arial" panose="020B0604020202020204" pitchFamily="34" charset="0"/>
              </a:rPr>
              <a:t>Ajornament de les eleccions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BA0AEEBD-6B9A-B2C7-D601-273AAB2B3C20}"/>
              </a:ext>
            </a:extLst>
          </p:cNvPr>
          <p:cNvCxnSpPr>
            <a:cxnSpLocks/>
          </p:cNvCxnSpPr>
          <p:nvPr/>
        </p:nvCxnSpPr>
        <p:spPr>
          <a:xfrm>
            <a:off x="5729264" y="1367045"/>
            <a:ext cx="32251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BA35020-44C5-115F-0392-C932057C5EB6}"/>
              </a:ext>
            </a:extLst>
          </p:cNvPr>
          <p:cNvSpPr txBox="1"/>
          <p:nvPr/>
        </p:nvSpPr>
        <p:spPr>
          <a:xfrm>
            <a:off x="4676659" y="1170271"/>
            <a:ext cx="1047830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788" dirty="0">
                <a:latin typeface="Arial" panose="020B0604020202020204" pitchFamily="34" charset="0"/>
              </a:rPr>
              <a:t>El TSJC suspèn l’ajornament </a:t>
            </a:r>
            <a:r>
              <a:rPr lang="ca-ES" sz="788" dirty="0" err="1">
                <a:latin typeface="Arial" panose="020B0604020202020204" pitchFamily="34" charset="0"/>
              </a:rPr>
              <a:t>cautelaríssimament</a:t>
            </a:r>
            <a:endParaRPr lang="ca-ES" sz="788" dirty="0">
              <a:latin typeface="Arial" panose="020B0604020202020204" pitchFamily="34" charset="0"/>
            </a:endParaRP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7600707A-909F-D24A-8C57-FCA75953AC81}"/>
              </a:ext>
            </a:extLst>
          </p:cNvPr>
          <p:cNvCxnSpPr>
            <a:cxnSpLocks/>
          </p:cNvCxnSpPr>
          <p:nvPr/>
        </p:nvCxnSpPr>
        <p:spPr>
          <a:xfrm>
            <a:off x="6185022" y="1245721"/>
            <a:ext cx="32251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24602DAB-9DCE-EC4C-ED0A-E259C06E9AB7}"/>
              </a:ext>
            </a:extLst>
          </p:cNvPr>
          <p:cNvSpPr txBox="1"/>
          <p:nvPr/>
        </p:nvSpPr>
        <p:spPr>
          <a:xfrm>
            <a:off x="6533684" y="1085743"/>
            <a:ext cx="1321088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88" dirty="0">
                <a:latin typeface="Arial" panose="020B0604020202020204" pitchFamily="34" charset="0"/>
              </a:rPr>
              <a:t>El TSJC sentencia la no validesa de l’ajornament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59DE4B39-D697-0C0C-33EB-23DB6C44BC67}"/>
              </a:ext>
            </a:extLst>
          </p:cNvPr>
          <p:cNvCxnSpPr>
            <a:cxnSpLocks/>
          </p:cNvCxnSpPr>
          <p:nvPr/>
        </p:nvCxnSpPr>
        <p:spPr>
          <a:xfrm>
            <a:off x="6226141" y="1272370"/>
            <a:ext cx="329911" cy="17892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C2800A9-BF40-8E35-868D-1D0FF3DD7F99}"/>
              </a:ext>
            </a:extLst>
          </p:cNvPr>
          <p:cNvSpPr txBox="1"/>
          <p:nvPr/>
        </p:nvSpPr>
        <p:spPr>
          <a:xfrm>
            <a:off x="3826862" y="4331902"/>
            <a:ext cx="401784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750" dirty="0">
                <a:latin typeface="Arial" panose="020B0604020202020204" pitchFamily="34" charset="0"/>
              </a:rPr>
              <a:t>Gran part de les eleccions al món van aprofitar per celebrar-se entre la 1a i la 2a onades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537D4E0-9389-E858-944C-A6E6D5AB1176}"/>
              </a:ext>
            </a:extLst>
          </p:cNvPr>
          <p:cNvSpPr txBox="1"/>
          <p:nvPr/>
        </p:nvSpPr>
        <p:spPr>
          <a:xfrm>
            <a:off x="2087724" y="4210677"/>
            <a:ext cx="519794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788" b="1" dirty="0">
                <a:solidFill>
                  <a:srgbClr val="C00000"/>
                </a:solidFill>
                <a:latin typeface="Arial" panose="020B0604020202020204" pitchFamily="34" charset="0"/>
              </a:rPr>
              <a:t>1a onada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9BD9883-F9A2-80BF-FECB-632039EB5192}"/>
              </a:ext>
            </a:extLst>
          </p:cNvPr>
          <p:cNvSpPr txBox="1"/>
          <p:nvPr/>
        </p:nvSpPr>
        <p:spPr>
          <a:xfrm>
            <a:off x="4633726" y="3724950"/>
            <a:ext cx="541001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788" b="1" dirty="0">
                <a:solidFill>
                  <a:srgbClr val="C00000"/>
                </a:solidFill>
                <a:latin typeface="Arial" panose="020B0604020202020204" pitchFamily="34" charset="0"/>
              </a:rPr>
              <a:t>2a onada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502F1A4-B850-7A51-461F-BD59049D63A9}"/>
              </a:ext>
            </a:extLst>
          </p:cNvPr>
          <p:cNvSpPr txBox="1"/>
          <p:nvPr/>
        </p:nvSpPr>
        <p:spPr>
          <a:xfrm>
            <a:off x="5910193" y="3728088"/>
            <a:ext cx="52686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788" b="1" dirty="0">
                <a:solidFill>
                  <a:srgbClr val="C00000"/>
                </a:solidFill>
                <a:latin typeface="Arial" panose="020B0604020202020204" pitchFamily="34" charset="0"/>
              </a:rPr>
              <a:t>3a onada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27B64BD-27CB-69D7-72C3-306CE5AAD1D6}"/>
              </a:ext>
            </a:extLst>
          </p:cNvPr>
          <p:cNvSpPr txBox="1"/>
          <p:nvPr/>
        </p:nvSpPr>
        <p:spPr>
          <a:xfrm>
            <a:off x="7050111" y="4050692"/>
            <a:ext cx="523328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788" b="1" dirty="0">
                <a:solidFill>
                  <a:srgbClr val="C00000"/>
                </a:solidFill>
                <a:latin typeface="Arial" panose="020B0604020202020204" pitchFamily="34" charset="0"/>
              </a:rPr>
              <a:t>4a onada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ABB0B4D-248C-6EA3-1D79-62CE97FA0A50}"/>
              </a:ext>
            </a:extLst>
          </p:cNvPr>
          <p:cNvSpPr txBox="1"/>
          <p:nvPr/>
        </p:nvSpPr>
        <p:spPr>
          <a:xfrm>
            <a:off x="2114242" y="1914034"/>
            <a:ext cx="149198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88" dirty="0">
                <a:latin typeface="Arial" panose="020B0604020202020204" pitchFamily="34" charset="0"/>
              </a:rPr>
              <a:t>Jornada electoral inicialment programada per les eleccions basques i gallegues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0A3666E0-D1F6-CBB2-E06A-0B2FC5E72348}"/>
              </a:ext>
            </a:extLst>
          </p:cNvPr>
          <p:cNvCxnSpPr>
            <a:cxnSpLocks/>
          </p:cNvCxnSpPr>
          <p:nvPr/>
        </p:nvCxnSpPr>
        <p:spPr>
          <a:xfrm>
            <a:off x="2181976" y="2377698"/>
            <a:ext cx="0" cy="145077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96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58617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sym typeface="Symbol" panose="05050102010706020507" pitchFamily="18" charset="2"/>
              </a:rPr>
              <a:t>Complexitat a les Eleccions COVID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5621C79A-EE41-2CDD-E384-125852825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8" y="915988"/>
            <a:ext cx="7611533" cy="388164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a-ES" sz="1700" dirty="0">
                <a:latin typeface="Arial" panose="020B0604020202020204" pitchFamily="34" charset="0"/>
                <a:cs typeface="Arial" panose="020B0604020202020204" pitchFamily="34" charset="0"/>
              </a:rPr>
              <a:t>Salut o Democràcia?</a:t>
            </a:r>
          </a:p>
          <a:p>
            <a:pPr marL="0" indent="0">
              <a:buNone/>
            </a:pPr>
            <a:endParaRPr lang="ca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1700" dirty="0">
                <a:latin typeface="Arial" panose="020B0604020202020204" pitchFamily="34" charset="0"/>
                <a:cs typeface="Arial" panose="020B0604020202020204" pitchFamily="34" charset="0"/>
              </a:rPr>
              <a:t>Què permet l’àmbit normatiu? Es pot canviar?</a:t>
            </a:r>
          </a:p>
          <a:p>
            <a:pPr marL="0" indent="0">
              <a:buNone/>
            </a:pPr>
            <a:r>
              <a:rPr lang="ca-ES" sz="1700" dirty="0">
                <a:latin typeface="Arial" panose="020B0604020202020204" pitchFamily="34" charset="0"/>
                <a:cs typeface="Arial" panose="020B0604020202020204" pitchFamily="34" charset="0"/>
              </a:rPr>
              <a:t>Podem replicar l’experiència d’altres comunitats autònomes? D’altres països?</a:t>
            </a:r>
          </a:p>
          <a:p>
            <a:pPr marL="0" indent="0">
              <a:buNone/>
            </a:pPr>
            <a:endParaRPr lang="ca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1700" dirty="0">
                <a:latin typeface="Arial" panose="020B0604020202020204" pitchFamily="34" charset="0"/>
                <a:cs typeface="Arial" panose="020B0604020202020204" pitchFamily="34" charset="0"/>
              </a:rPr>
              <a:t>Quins factors passats s’han de considerar? </a:t>
            </a:r>
          </a:p>
          <a:p>
            <a:pPr marL="342900" lvl="1" indent="0">
              <a:buNone/>
            </a:pPr>
            <a:r>
              <a:rPr lang="ca-ES" sz="1700" dirty="0">
                <a:latin typeface="Arial" panose="020B0604020202020204" pitchFamily="34" charset="0"/>
                <a:cs typeface="Arial" panose="020B0604020202020204" pitchFamily="34" charset="0"/>
              </a:rPr>
              <a:t>Gestió de la pandèmia, cultura democràtica, model territorial i competencial, obsolescència de l’Administració, fractura social i politització de la gestió, fractura política i judicialització de la política</a:t>
            </a:r>
          </a:p>
          <a:p>
            <a:pPr marL="0" indent="0">
              <a:buNone/>
            </a:pPr>
            <a:r>
              <a:rPr lang="ca-ES" sz="1700" dirty="0">
                <a:latin typeface="Arial" panose="020B0604020202020204" pitchFamily="34" charset="0"/>
                <a:cs typeface="Arial" panose="020B0604020202020204" pitchFamily="34" charset="0"/>
              </a:rPr>
              <a:t>Quins factors presents s’han de considerar? </a:t>
            </a:r>
          </a:p>
          <a:p>
            <a:pPr marL="342900" lvl="1" indent="0">
              <a:buNone/>
            </a:pPr>
            <a:r>
              <a:rPr lang="ca-ES" sz="1700" dirty="0">
                <a:latin typeface="Arial" panose="020B0604020202020204" pitchFamily="34" charset="0"/>
                <a:cs typeface="Arial" panose="020B0604020202020204" pitchFamily="34" charset="0"/>
              </a:rPr>
              <a:t>De salut individual, de salut pública, pressupostaris, operatius, legitimitat?</a:t>
            </a:r>
          </a:p>
          <a:p>
            <a:pPr marL="342900" lvl="1" indent="0">
              <a:buNone/>
            </a:pPr>
            <a:endParaRPr lang="ca-E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6165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C14255E-A771-370E-5BA2-8DBA5DBD1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ABCF6D8-7A06-2F05-18AA-B84FAE06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1775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sym typeface="Symbol" panose="05050102010706020507" pitchFamily="18" charset="2"/>
              </a:rPr>
              <a:t>Incertesa a les Eleccions COVID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4FCD78CD-2D5E-C091-8B90-9301B93CD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8" y="915988"/>
            <a:ext cx="7611533" cy="3800792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Clr>
                <a:schemeClr val="tx1"/>
              </a:buClr>
              <a:buNone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 és el millor moment per votar i per què?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s’ajornessin, què canviaria?</a:t>
            </a:r>
          </a:p>
          <a:p>
            <a:pPr marL="0" lvl="1" indent="0">
              <a:buClr>
                <a:schemeClr val="tx1"/>
              </a:buClr>
              <a:buNone/>
            </a:pPr>
            <a:endParaRPr lang="ca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Quines conseqüències si fracassa el dispositiu electoral?</a:t>
            </a:r>
          </a:p>
          <a:p>
            <a:pPr marL="342900" lvl="2" indent="0">
              <a:buClr>
                <a:schemeClr val="tx1"/>
              </a:buClr>
              <a:buNone/>
            </a:pPr>
            <a:r>
              <a:rPr lang="ca-E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salut, individual i pública</a:t>
            </a:r>
          </a:p>
          <a:p>
            <a:pPr marL="342900" lvl="2" indent="0">
              <a:buClr>
                <a:schemeClr val="tx1"/>
              </a:buClr>
              <a:buNone/>
            </a:pPr>
            <a:r>
              <a:rPr lang="ca-E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 dret de vot</a:t>
            </a:r>
          </a:p>
          <a:p>
            <a:pPr marL="342900" lvl="2" indent="0">
              <a:buClr>
                <a:schemeClr val="tx1"/>
              </a:buClr>
              <a:buNone/>
            </a:pPr>
            <a:r>
              <a:rPr lang="ca-E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legitimitat</a:t>
            </a:r>
          </a:p>
          <a:p>
            <a:pPr marL="0" lvl="1" indent="0">
              <a:buClr>
                <a:schemeClr val="tx1"/>
              </a:buClr>
              <a:buNone/>
            </a:pPr>
            <a:endParaRPr lang="ca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S’acceptaran els resultats la nit del 14F?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 nivell de participació legitima el resultat?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estat un procés just per tothom?</a:t>
            </a:r>
          </a:p>
          <a:p>
            <a:pPr marL="0" lvl="1" indent="0">
              <a:buClr>
                <a:schemeClr val="tx1"/>
              </a:buClr>
              <a:buNone/>
            </a:pPr>
            <a:endParaRPr lang="ca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chemeClr val="tx1"/>
              </a:buClr>
              <a:buNone/>
            </a:pP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243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8E650D3-62CE-8E7B-E640-7517A908E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42D9543-2A08-589E-281D-D6492127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3679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sym typeface="Symbol" panose="05050102010706020507" pitchFamily="18" charset="2"/>
              </a:rPr>
              <a:t>Límits i reptes de l’organització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26632743-C6D0-CFC2-46E4-E2911329E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8" y="926147"/>
            <a:ext cx="7611533" cy="3530601"/>
          </a:xfrm>
        </p:spPr>
        <p:txBody>
          <a:bodyPr>
            <a:normAutofit fontScale="92500" lnSpcReduction="20000"/>
          </a:bodyPr>
          <a:lstStyle/>
          <a:p>
            <a:pPr marL="0" lvl="1" indent="0">
              <a:buClr>
                <a:schemeClr val="tx1"/>
              </a:buClr>
              <a:buNone/>
            </a:pPr>
            <a:r>
              <a:rPr lang="ca-ES" sz="18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Limitació del control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els actors que prenen part de les eleccions</a:t>
            </a:r>
          </a:p>
          <a:p>
            <a:pPr marL="285750" lvl="1" indent="-28575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control sobre els actors de l’organització és molt parcial</a:t>
            </a:r>
          </a:p>
          <a:p>
            <a:pPr marL="285750" lvl="1" indent="-28575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control en els actors que hi participen és (gairebé) nul</a:t>
            </a:r>
          </a:p>
          <a:p>
            <a:pPr marL="0" lvl="1" indent="0">
              <a:buClr>
                <a:schemeClr val="tx1"/>
              </a:buClr>
              <a:buNone/>
            </a:pPr>
            <a:endParaRPr lang="ca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 i comunicació en context </a:t>
            </a:r>
            <a:r>
              <a:rPr lang="ca-ES" sz="18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</a:t>
            </a:r>
          </a:p>
          <a:p>
            <a:pPr marL="285750" lvl="1" indent="-28575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 incertesa sobre la crisi de la COVID-19</a:t>
            </a:r>
          </a:p>
          <a:p>
            <a:pPr marL="285750" lvl="1" indent="-28575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Desconeixement generalitzat sobre organització electoral</a:t>
            </a:r>
          </a:p>
          <a:p>
            <a:pPr marL="0" lvl="1" indent="0">
              <a:buClr>
                <a:schemeClr val="tx1"/>
              </a:buClr>
              <a:buNone/>
            </a:pPr>
            <a:endParaRPr lang="ca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Varietat de </a:t>
            </a:r>
            <a:r>
              <a:rPr lang="ca-ES" sz="18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narratives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determinen el desenvolupament electoral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Abans: qualitat tècnica, organització, campanya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Durant: organització, legitimitat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Després: legitimitat, impacte en salut</a:t>
            </a:r>
          </a:p>
          <a:p>
            <a:pPr marL="0" indent="0">
              <a:buNone/>
            </a:pP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82459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6EA9503-4347-F32C-0382-1F266C961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1249A2-7A9C-7065-60D0-67DDDF5B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41936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sym typeface="Symbol" panose="05050102010706020507" pitchFamily="18" charset="2"/>
              </a:rPr>
              <a:t>Canvis a l’entorn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05F692F6-B2B2-222F-CCA2-65A9B9DBB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7" y="918527"/>
            <a:ext cx="7611533" cy="3530601"/>
          </a:xfrm>
        </p:spPr>
        <p:txBody>
          <a:bodyPr/>
          <a:lstStyle/>
          <a:p>
            <a:pPr marL="0" lvl="1" indent="0">
              <a:buClr>
                <a:schemeClr val="tx1"/>
              </a:buClr>
              <a:buNone/>
            </a:pPr>
            <a:r>
              <a:rPr lang="ca-ES" b="1" dirty="0">
                <a:solidFill>
                  <a:srgbClr val="001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Complexitat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 del que sabíem i sabíem fer no serveix. Ni diagnosi, ni prognosi ni procediments són vàlids.</a:t>
            </a:r>
          </a:p>
          <a:p>
            <a:pPr marL="0" lvl="1" indent="0">
              <a:buClr>
                <a:schemeClr val="tx1"/>
              </a:buClr>
              <a:buNone/>
            </a:pPr>
            <a:endParaRPr lang="ca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b="1" dirty="0">
                <a:solidFill>
                  <a:srgbClr val="001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Incertesa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Tenim un control molt limitat sobre actors, recursos, calendaris, accions i escenaris</a:t>
            </a:r>
          </a:p>
          <a:p>
            <a:pPr marL="0" lvl="1" indent="0">
              <a:buClr>
                <a:schemeClr val="tx1"/>
              </a:buClr>
              <a:buNone/>
            </a:pPr>
            <a:endParaRPr lang="ca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b="1" dirty="0">
                <a:solidFill>
                  <a:srgbClr val="001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</a:t>
            </a:r>
          </a:p>
          <a:p>
            <a:pPr marL="0" lvl="1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necessitem resultats ni efectes, sinó “controlar” i “mesurar” impactes </a:t>
            </a:r>
            <a:r>
              <a:rPr lang="ca-ES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(incontrolables i no mesurables per definició)</a:t>
            </a:r>
            <a:endParaRPr lang="ca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chemeClr val="tx1"/>
              </a:buClr>
              <a:buNone/>
            </a:pPr>
            <a:endParaRPr lang="ca-E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7031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4100" b="1" dirty="0">
                <a:cs typeface="Arial" panose="020B0604020202020204" pitchFamily="34" charset="0"/>
              </a:rPr>
              <a:t>L’estratègia</a:t>
            </a:r>
          </a:p>
        </p:txBody>
      </p:sp>
    </p:spTree>
    <p:extLst>
      <p:ext uri="{BB962C8B-B14F-4D97-AF65-F5344CB8AC3E}">
        <p14:creationId xmlns:p14="http://schemas.microsoft.com/office/powerpoint/2010/main" val="252725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F2A9F49F-9D5B-4B82-9463-A27EE1AD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40039"/>
            <a:ext cx="792956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Problema complex, components “simples”</a:t>
            </a: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F065ED9F-8438-4CC3-A6C6-6EE8AF4CB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8" y="915988"/>
            <a:ext cx="7611533" cy="353060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Reduir el problema retorçat a una suma de problemes “simples”:</a:t>
            </a:r>
          </a:p>
          <a:p>
            <a:pPr marL="0" indent="0" algn="l">
              <a:buNone/>
            </a:pPr>
            <a:endParaRPr lang="ca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Minimitzar els riscos sobre la </a:t>
            </a:r>
            <a:r>
              <a:rPr lang="ca-ES" altLang="ca-ES" sz="20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salut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Disminuir el risc de contagis</a:t>
            </a:r>
            <a:endParaRPr lang="ca-ES" altLang="ca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el </a:t>
            </a:r>
            <a:r>
              <a:rPr lang="ca-ES" altLang="ca-ES" sz="20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dret a vot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 sobre la seguretat per prevenir l’abstenció deguda a dubtes sobre salut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Minimitzar els votants afectats per incidències/excepcions</a:t>
            </a:r>
          </a:p>
          <a:p>
            <a:pPr marL="0" indent="0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Protegir la </a:t>
            </a:r>
            <a:r>
              <a:rPr lang="ca-ES" altLang="ca-ES" sz="20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procés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Maximitzar la transparència i nivell de consens sobre el procés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Minimitzar comportaments de boicot</a:t>
            </a:r>
          </a:p>
          <a:p>
            <a:pPr algn="l"/>
            <a:endParaRPr lang="ca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26">
            <a:extLst>
              <a:ext uri="{FF2B5EF4-FFF2-40B4-BE49-F238E27FC236}">
                <a16:creationId xmlns:a16="http://schemas.microsoft.com/office/drawing/2014/main" id="{A3D52802-9B0A-8C97-2DD6-AAD4D912F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4806384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</p:spTree>
    <p:extLst>
      <p:ext uri="{BB962C8B-B14F-4D97-AF65-F5344CB8AC3E}">
        <p14:creationId xmlns:p14="http://schemas.microsoft.com/office/powerpoint/2010/main" val="1893632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F2A9F49F-9D5B-4B82-9463-A27EE1AD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60" y="240040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Estratègia: moments</a:t>
            </a: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F065ED9F-8438-4CC3-A6C6-6EE8AF4CB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960" y="911140"/>
            <a:ext cx="7611533" cy="353060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Diagnosi: maig-juliol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està passant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cal fer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cal fer-ho</a:t>
            </a:r>
          </a:p>
          <a:p>
            <a:pPr marL="0" indent="0" algn="l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Recursos: agost-novembre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 institucional i normatiu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Equips i tasques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Pressupost</a:t>
            </a:r>
          </a:p>
          <a:p>
            <a:pPr marL="0" indent="0" algn="l">
              <a:buNone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Implantació </a:t>
            </a:r>
            <a:r>
              <a:rPr lang="ca-ES" altLang="ca-E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seguiment del dispositiu: desembre-febrer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Desplegament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Explicació, pedagogia i defensa de l’estratègia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Correccions al disseny</a:t>
            </a:r>
          </a:p>
          <a:p>
            <a:pPr algn="l"/>
            <a:endParaRPr lang="ca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26">
            <a:extLst>
              <a:ext uri="{FF2B5EF4-FFF2-40B4-BE49-F238E27FC236}">
                <a16:creationId xmlns:a16="http://schemas.microsoft.com/office/drawing/2014/main" id="{68829B6E-DCB7-DAD2-ECDB-3C49B7009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481962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</p:spTree>
    <p:extLst>
      <p:ext uri="{BB962C8B-B14F-4D97-AF65-F5344CB8AC3E}">
        <p14:creationId xmlns:p14="http://schemas.microsoft.com/office/powerpoint/2010/main" val="1516358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8DEBFA72-2DA4-4968-9204-14415191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34490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Estratègia: visions i actius</a:t>
            </a:r>
          </a:p>
        </p:txBody>
      </p:sp>
      <p:sp>
        <p:nvSpPr>
          <p:cNvPr id="2" name="Subtítol 5">
            <a:extLst>
              <a:ext uri="{FF2B5EF4-FFF2-40B4-BE49-F238E27FC236}">
                <a16:creationId xmlns:a16="http://schemas.microsoft.com/office/drawing/2014/main" id="{4E2E4803-17CD-6AD5-ACBA-002069E94321}"/>
              </a:ext>
            </a:extLst>
          </p:cNvPr>
          <p:cNvSpPr txBox="1">
            <a:spLocks/>
          </p:cNvSpPr>
          <p:nvPr/>
        </p:nvSpPr>
        <p:spPr>
          <a:xfrm>
            <a:off x="935038" y="910657"/>
            <a:ext cx="8424863" cy="4499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d’actors:</a:t>
            </a:r>
            <a:r>
              <a:rPr lang="ca-ES" sz="1800" dirty="0">
                <a:latin typeface="Arial" panose="020B0604020202020204" pitchFamily="34" charset="0"/>
                <a:cs typeface="Arial" panose="020B0604020202020204" pitchFamily="34" charset="0"/>
              </a:rPr>
              <a:t> cartografiar els diferents perfils de ciutadà: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Llistar els actors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Tipificar el perfil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Establir relacions entre actors</a:t>
            </a:r>
          </a:p>
          <a:p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1800" dirty="0">
                <a:latin typeface="Arial" panose="020B0604020202020204" pitchFamily="34" charset="0"/>
                <a:cs typeface="Arial" panose="020B0604020202020204" pitchFamily="34" charset="0"/>
              </a:rPr>
              <a:t>Quina visió/posicionament tenen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Descriure'n les aproximacions a la qüestió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Anomenar el problema</a:t>
            </a:r>
          </a:p>
          <a:p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1800" dirty="0">
                <a:latin typeface="Arial" panose="020B0604020202020204" pitchFamily="34" charset="0"/>
                <a:cs typeface="Arial" panose="020B0604020202020204" pitchFamily="34" charset="0"/>
              </a:rPr>
              <a:t>Aportacions/actius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Explorar els instruments per arribar-hi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Llistar el rang de possibles solucions aportades per a cada tipus d’actor i el seu impacte esperat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a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a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54C27D88-2520-48D9-6FEA-FB49C88B3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3" y="391070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82111298-4C3C-8897-A9D9-BF75D1F2F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13477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</p:spTree>
    <p:extLst>
      <p:ext uri="{BB962C8B-B14F-4D97-AF65-F5344CB8AC3E}">
        <p14:creationId xmlns:p14="http://schemas.microsoft.com/office/powerpoint/2010/main" val="3329449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FDD0E-1C60-B4A3-CE43-010DE0D35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544BF29D-B4F7-CB9C-A322-A25762DE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34490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Estratègia: mapa d’actors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BF24CAF-8C9D-D94D-59BB-D3EDE70888E5}"/>
              </a:ext>
            </a:extLst>
          </p:cNvPr>
          <p:cNvSpPr txBox="1">
            <a:spLocks/>
          </p:cNvSpPr>
          <p:nvPr/>
        </p:nvSpPr>
        <p:spPr>
          <a:xfrm>
            <a:off x="1468153" y="942396"/>
            <a:ext cx="3170099" cy="3352819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Administracions</a:t>
            </a:r>
          </a:p>
          <a:p>
            <a:pPr lvl="1" algn="l"/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Convocant</a:t>
            </a:r>
          </a:p>
          <a:p>
            <a:pPr lvl="1" algn="l"/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Estatal</a:t>
            </a:r>
          </a:p>
          <a:p>
            <a:pPr lvl="1" algn="l"/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</a:t>
            </a:r>
          </a:p>
          <a:p>
            <a:pPr lvl="1" algn="l"/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Juntes electorals (3 nivells)</a:t>
            </a:r>
          </a:p>
          <a:p>
            <a:pPr lvl="1" algn="l"/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Judicials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Polítiques</a:t>
            </a:r>
          </a:p>
          <a:p>
            <a:pPr lvl="1" algn="l"/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Grups parlamentaris</a:t>
            </a:r>
          </a:p>
          <a:p>
            <a:pPr lvl="1" algn="l"/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Candidatures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Societat civil</a:t>
            </a:r>
          </a:p>
          <a:p>
            <a:pPr lvl="1" algn="l"/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Acadèmia</a:t>
            </a:r>
          </a:p>
          <a:p>
            <a:pPr lvl="1" algn="l"/>
            <a:r>
              <a:rPr lang="ca-ES" alt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civil organitzada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ECBB8395-A102-9930-46F7-C0E866A78E2F}"/>
              </a:ext>
            </a:extLst>
          </p:cNvPr>
          <p:cNvSpPr txBox="1">
            <a:spLocks/>
          </p:cNvSpPr>
          <p:nvPr/>
        </p:nvSpPr>
        <p:spPr bwMode="auto">
          <a:xfrm>
            <a:off x="4696267" y="942396"/>
            <a:ext cx="3170099" cy="33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altLang="ca-ES" sz="1500" dirty="0"/>
              <a:t>Ciutadania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ca-ES" altLang="ca-ES" sz="1500" dirty="0"/>
              <a:t>Gestió electoral</a:t>
            </a:r>
          </a:p>
          <a:p>
            <a:pPr lvl="1"/>
            <a:r>
              <a:rPr lang="ca-ES" altLang="ca-ES" sz="1500" dirty="0"/>
              <a:t>Membres mesa</a:t>
            </a:r>
          </a:p>
          <a:p>
            <a:pPr lvl="1"/>
            <a:r>
              <a:rPr lang="ca-ES" altLang="ca-ES" sz="1500" dirty="0"/>
              <a:t>Interventors i apoderats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ca-ES" altLang="ca-ES" sz="1500" dirty="0"/>
              <a:t>Mitjans de comunicació</a:t>
            </a:r>
          </a:p>
          <a:p>
            <a:pPr lvl="1"/>
            <a:r>
              <a:rPr lang="ca-ES" altLang="ca-ES" sz="1500" dirty="0"/>
              <a:t>Tradicionals</a:t>
            </a:r>
          </a:p>
          <a:p>
            <a:pPr lvl="1"/>
            <a:r>
              <a:rPr lang="ca-ES" altLang="ca-ES" sz="1500" dirty="0"/>
              <a:t>Xarxes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ca-ES" altLang="ca-ES" sz="1500" dirty="0"/>
              <a:t>Votants</a:t>
            </a:r>
          </a:p>
          <a:p>
            <a:pPr lvl="1"/>
            <a:r>
              <a:rPr lang="ca-ES" altLang="ca-ES" sz="1500" dirty="0"/>
              <a:t>Sans</a:t>
            </a:r>
          </a:p>
          <a:p>
            <a:pPr lvl="1"/>
            <a:r>
              <a:rPr lang="ca-ES" altLang="ca-ES" sz="1500" dirty="0"/>
              <a:t>Risc</a:t>
            </a:r>
          </a:p>
          <a:p>
            <a:pPr lvl="1"/>
            <a:r>
              <a:rPr lang="ca-ES" altLang="ca-ES" sz="1500" dirty="0"/>
              <a:t>Contagiat i contactes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51783C8B-CB3D-F727-86A4-96D452249ECB}"/>
              </a:ext>
            </a:extLst>
          </p:cNvPr>
          <p:cNvSpPr txBox="1">
            <a:spLocks/>
          </p:cNvSpPr>
          <p:nvPr/>
        </p:nvSpPr>
        <p:spPr bwMode="auto">
          <a:xfrm>
            <a:off x="1485900" y="4321746"/>
            <a:ext cx="6411910" cy="58726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a-ES" altLang="ca-ES" sz="1500" dirty="0"/>
              <a:t>Àmbit informal/oficiós d’entorns institucionals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sz="1500" dirty="0"/>
              <a:t>Extra-institucionals i informals</a:t>
            </a:r>
          </a:p>
        </p:txBody>
      </p:sp>
      <p:sp>
        <p:nvSpPr>
          <p:cNvPr id="2" name="Oval 26">
            <a:extLst>
              <a:ext uri="{FF2B5EF4-FFF2-40B4-BE49-F238E27FC236}">
                <a16:creationId xmlns:a16="http://schemas.microsoft.com/office/drawing/2014/main" id="{E7456B20-E65C-2163-AC38-73ADD0D70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621016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781EA088-F5B1-B57E-9DBA-3123CB74F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481962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</a:p>
        </p:txBody>
      </p:sp>
    </p:spTree>
    <p:extLst>
      <p:ext uri="{BB962C8B-B14F-4D97-AF65-F5344CB8AC3E}">
        <p14:creationId xmlns:p14="http://schemas.microsoft.com/office/powerpoint/2010/main" val="160237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151DECC-22E3-6323-6B7B-274ABD4B3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8C24F7C-246C-907F-8A16-957A6E538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086" y="231775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/>
              <a:t>Resultats</a:t>
            </a:r>
            <a:endParaRPr lang="ca-ES" dirty="0"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98934F24-2470-7901-8E4D-253AAF5A6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857495"/>
              </p:ext>
            </p:extLst>
          </p:nvPr>
        </p:nvGraphicFramePr>
        <p:xfrm>
          <a:off x="1385888" y="977504"/>
          <a:ext cx="2106215" cy="34975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6215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Resultats (</a:t>
                      </a:r>
                      <a:r>
                        <a:rPr lang="ca-ES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  <a:r>
                        <a:rPr lang="ca-E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>
                    <a:solidFill>
                      <a:srgbClr val="001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materials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 termini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Sota el nostre control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99441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 de factors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tendència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Normatius (legals)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0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0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732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d’ofimàtica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32802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Beques menjador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444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250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019" y="915988"/>
            <a:ext cx="3629982" cy="353060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Institucions i partits: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Utilitat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Auctoritas</a:t>
            </a:r>
            <a:endParaRPr lang="ca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lvl="1" indent="-257175" algn="l">
              <a:buFont typeface="Arial" panose="020B0604020202020204" pitchFamily="34" charset="0"/>
              <a:buChar char="•"/>
            </a:pPr>
            <a:endParaRPr lang="ca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Mitjans: 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Utilitat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Agilitat</a:t>
            </a:r>
            <a:endParaRPr lang="ca-ES" altLang="ca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ol 5">
            <a:extLst>
              <a:ext uri="{FF2B5EF4-FFF2-40B4-BE49-F238E27FC236}">
                <a16:creationId xmlns:a16="http://schemas.microsoft.com/office/drawing/2014/main" id="{FC33EE84-9291-85D3-3E61-E42EA96FAFBB}"/>
              </a:ext>
            </a:extLst>
          </p:cNvPr>
          <p:cNvSpPr txBox="1">
            <a:spLocks/>
          </p:cNvSpPr>
          <p:nvPr/>
        </p:nvSpPr>
        <p:spPr>
          <a:xfrm>
            <a:off x="4571999" y="944888"/>
            <a:ext cx="3629982" cy="35306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Ciutadania: xarxes</a:t>
            </a:r>
          </a:p>
          <a:p>
            <a:pPr marL="257175" lvl="1" indent="-257175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 clara</a:t>
            </a:r>
          </a:p>
          <a:p>
            <a:pPr marL="257175" lvl="1" indent="-257175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Prescripció</a:t>
            </a:r>
          </a:p>
          <a:p>
            <a:pPr marL="257175" lvl="1" indent="-257175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Desintermediació</a:t>
            </a:r>
          </a:p>
          <a:p>
            <a:pPr marL="257175" lvl="1" indent="-257175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 ràpida</a:t>
            </a:r>
          </a:p>
          <a:p>
            <a:endParaRPr lang="ca-ES" altLang="ca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40041"/>
            <a:ext cx="792956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Estratègia: els escenaris</a:t>
            </a:r>
          </a:p>
        </p:txBody>
      </p:sp>
      <p:sp>
        <p:nvSpPr>
          <p:cNvPr id="2" name="Oval 26">
            <a:extLst>
              <a:ext uri="{FF2B5EF4-FFF2-40B4-BE49-F238E27FC236}">
                <a16:creationId xmlns:a16="http://schemas.microsoft.com/office/drawing/2014/main" id="{6F2FC5DE-781A-EE57-E714-7A8A1883A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753" y="312136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48E29F2C-D57F-B3A4-281C-2B506C55A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754" y="662873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</p:spTree>
    <p:extLst>
      <p:ext uri="{BB962C8B-B14F-4D97-AF65-F5344CB8AC3E}">
        <p14:creationId xmlns:p14="http://schemas.microsoft.com/office/powerpoint/2010/main" val="1826891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1FFA1-6620-F29A-5D4B-6F1FC1C62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4F23306-16FB-0793-5C0B-9804788A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4100" b="1" dirty="0">
                <a:cs typeface="Arial" panose="020B0604020202020204" pitchFamily="34" charset="0"/>
              </a:rPr>
              <a:t>Els dispositius</a:t>
            </a:r>
          </a:p>
        </p:txBody>
      </p:sp>
    </p:spTree>
    <p:extLst>
      <p:ext uri="{BB962C8B-B14F-4D97-AF65-F5344CB8AC3E}">
        <p14:creationId xmlns:p14="http://schemas.microsoft.com/office/powerpoint/2010/main" val="1917396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35775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Estratègia: els dispositius</a:t>
            </a: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018" y="915988"/>
            <a:ext cx="7611533" cy="353060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a-ES" altLang="ca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cada objectiu, actor y escenari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Quina és la </a:t>
            </a:r>
            <a:r>
              <a:rPr lang="ca-ES" altLang="ca-ES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</a:t>
            </a: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central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Quins són els </a:t>
            </a:r>
            <a:r>
              <a:rPr lang="ca-ES" altLang="ca-ES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sistema</a:t>
            </a:r>
          </a:p>
          <a:p>
            <a:pPr marL="600075" lvl="2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Anomenat</a:t>
            </a:r>
          </a:p>
          <a:p>
            <a:pPr marL="600075" lvl="2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Emmarcat</a:t>
            </a:r>
          </a:p>
          <a:p>
            <a:pPr marL="600075" lvl="2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Interrelacions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 quins </a:t>
            </a:r>
            <a:r>
              <a:rPr lang="ca-ES" altLang="ca-ES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equips</a:t>
            </a: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treballem</a:t>
            </a:r>
          </a:p>
          <a:p>
            <a:pPr marL="600075" lvl="2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actors com a variable</a:t>
            </a:r>
          </a:p>
          <a:p>
            <a:pPr marL="600075" lvl="2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actors com o recurs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ca-ES" altLang="ca-ES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organitzem</a:t>
            </a: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els equips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a-ES" altLang="ca-ES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</a:t>
            </a:r>
          </a:p>
          <a:p>
            <a:pPr algn="l"/>
            <a:endParaRPr lang="ca-ES" altLang="ca-E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26">
            <a:extLst>
              <a:ext uri="{FF2B5EF4-FFF2-40B4-BE49-F238E27FC236}">
                <a16:creationId xmlns:a16="http://schemas.microsoft.com/office/drawing/2014/main" id="{5DA1A51C-B7B7-E457-91FB-08E17A280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753" y="4006042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PROCESSOS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044511FA-65F3-203B-2979-6D1E857C1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754" y="980513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5035ED84-3852-1709-158F-EEE64B3A5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752" y="2971909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</p:spTree>
    <p:extLst>
      <p:ext uri="{BB962C8B-B14F-4D97-AF65-F5344CB8AC3E}">
        <p14:creationId xmlns:p14="http://schemas.microsoft.com/office/powerpoint/2010/main" val="1560317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ol 1">
            <a:extLst>
              <a:ext uri="{FF2B5EF4-FFF2-40B4-BE49-F238E27FC236}">
                <a16:creationId xmlns:a16="http://schemas.microsoft.com/office/drawing/2014/main" id="{F4108059-024A-4B0D-BCA4-70D9882B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33955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altLang="ca-ES" dirty="0">
                <a:cs typeface="Arial" panose="020B0604020202020204" pitchFamily="34" charset="0"/>
              </a:rPr>
              <a:t>Dispositius sectorials i transversals</a:t>
            </a:r>
            <a:endParaRPr lang="es-ES" altLang="ca-ES" dirty="0">
              <a:cs typeface="Arial" panose="020B0604020202020204" pitchFamily="34" charset="0"/>
            </a:endParaRPr>
          </a:p>
        </p:txBody>
      </p:sp>
      <p:cxnSp>
        <p:nvCxnSpPr>
          <p:cNvPr id="14" name="Conector: angular 218">
            <a:extLst>
              <a:ext uri="{FF2B5EF4-FFF2-40B4-BE49-F238E27FC236}">
                <a16:creationId xmlns:a16="http://schemas.microsoft.com/office/drawing/2014/main" id="{D2732426-DB64-42B1-9C18-5D8D7290F7F7}"/>
              </a:ext>
            </a:extLst>
          </p:cNvPr>
          <p:cNvCxnSpPr>
            <a:cxnSpLocks/>
            <a:stCxn id="20" idx="3"/>
            <a:endCxn id="22" idx="2"/>
          </p:cNvCxnSpPr>
          <p:nvPr/>
        </p:nvCxnSpPr>
        <p:spPr bwMode="auto">
          <a:xfrm flipV="1">
            <a:off x="4308966" y="1966596"/>
            <a:ext cx="973931" cy="456920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QuadreDeText 110">
            <a:extLst>
              <a:ext uri="{FF2B5EF4-FFF2-40B4-BE49-F238E27FC236}">
                <a16:creationId xmlns:a16="http://schemas.microsoft.com/office/drawing/2014/main" id="{1E0939E2-9F23-4DD1-B1D4-E04EF9500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735" y="1329612"/>
            <a:ext cx="1087040" cy="648891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900" dirty="0"/>
              <a:t>Contractacions</a:t>
            </a:r>
          </a:p>
          <a:p>
            <a:r>
              <a:rPr lang="ca-ES" altLang="ca-ES" sz="900" dirty="0"/>
              <a:t>Compres</a:t>
            </a:r>
          </a:p>
          <a:p>
            <a:r>
              <a:rPr lang="ca-ES" altLang="ca-ES" sz="900" dirty="0"/>
              <a:t>Serveis</a:t>
            </a:r>
          </a:p>
        </p:txBody>
      </p:sp>
      <p:sp>
        <p:nvSpPr>
          <p:cNvPr id="19" name="QuadreDeText 110">
            <a:extLst>
              <a:ext uri="{FF2B5EF4-FFF2-40B4-BE49-F238E27FC236}">
                <a16:creationId xmlns:a16="http://schemas.microsoft.com/office/drawing/2014/main" id="{3A7A59A2-2E0B-4757-A1A9-AED0133BF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924" y="3695045"/>
            <a:ext cx="1087041" cy="415545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>
                <a:solidFill>
                  <a:schemeClr val="bg1"/>
                </a:solidFill>
              </a:rPr>
              <a:t>Dispositiu COVID-19</a:t>
            </a:r>
          </a:p>
        </p:txBody>
      </p:sp>
      <p:sp>
        <p:nvSpPr>
          <p:cNvPr id="20" name="QuadreDeText 110">
            <a:extLst>
              <a:ext uri="{FF2B5EF4-FFF2-40B4-BE49-F238E27FC236}">
                <a16:creationId xmlns:a16="http://schemas.microsoft.com/office/drawing/2014/main" id="{03277EF8-0565-4866-9F46-61DC6F8BC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924" y="2229981"/>
            <a:ext cx="1087041" cy="387069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900"/>
              <a:t>Dept. Exteriors</a:t>
            </a:r>
          </a:p>
          <a:p>
            <a:r>
              <a:rPr lang="ca-ES" altLang="ca-ES" sz="900"/>
              <a:t>Oficina Electoral</a:t>
            </a:r>
          </a:p>
        </p:txBody>
      </p:sp>
      <p:sp>
        <p:nvSpPr>
          <p:cNvPr id="21" name="QuadreDeText 110">
            <a:extLst>
              <a:ext uri="{FF2B5EF4-FFF2-40B4-BE49-F238E27FC236}">
                <a16:creationId xmlns:a16="http://schemas.microsoft.com/office/drawing/2014/main" id="{80C0B712-5623-4981-9ECF-148935818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719" y="2100231"/>
            <a:ext cx="1088231" cy="648891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900" dirty="0"/>
              <a:t>Dispositiu de dades i informació</a:t>
            </a:r>
          </a:p>
        </p:txBody>
      </p:sp>
      <p:sp>
        <p:nvSpPr>
          <p:cNvPr id="22" name="QuadreDeText 110">
            <a:extLst>
              <a:ext uri="{FF2B5EF4-FFF2-40B4-BE49-F238E27FC236}">
                <a16:creationId xmlns:a16="http://schemas.microsoft.com/office/drawing/2014/main" id="{D3372F89-CA68-4BE4-9090-8B5B1FEE4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781" y="1580238"/>
            <a:ext cx="1088231" cy="386359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900"/>
              <a:t>Dispositius de comunicació</a:t>
            </a:r>
          </a:p>
        </p:txBody>
      </p:sp>
      <p:sp>
        <p:nvSpPr>
          <p:cNvPr id="23" name="QuadreDeText 110">
            <a:extLst>
              <a:ext uri="{FF2B5EF4-FFF2-40B4-BE49-F238E27FC236}">
                <a16:creationId xmlns:a16="http://schemas.microsoft.com/office/drawing/2014/main" id="{92F9AAD6-B880-42DC-A8D4-F4251322F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972" y="3442090"/>
            <a:ext cx="1088231" cy="414783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900" dirty="0"/>
              <a:t>Locals electorals</a:t>
            </a:r>
          </a:p>
        </p:txBody>
      </p:sp>
      <p:sp>
        <p:nvSpPr>
          <p:cNvPr id="24" name="QuadreDeText 110">
            <a:extLst>
              <a:ext uri="{FF2B5EF4-FFF2-40B4-BE49-F238E27FC236}">
                <a16:creationId xmlns:a16="http://schemas.microsoft.com/office/drawing/2014/main" id="{BA0B63F0-E25F-4FA3-8B5C-AE8D81C3E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972" y="3892836"/>
            <a:ext cx="1088231" cy="41478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/>
              <a:t>Ajuntaments</a:t>
            </a:r>
          </a:p>
        </p:txBody>
      </p:sp>
      <p:grpSp>
        <p:nvGrpSpPr>
          <p:cNvPr id="25" name="Grupo 7">
            <a:extLst>
              <a:ext uri="{FF2B5EF4-FFF2-40B4-BE49-F238E27FC236}">
                <a16:creationId xmlns:a16="http://schemas.microsoft.com/office/drawing/2014/main" id="{BB922C48-2410-459B-A8BB-D934901E45D2}"/>
              </a:ext>
            </a:extLst>
          </p:cNvPr>
          <p:cNvGrpSpPr>
            <a:grpSpLocks/>
          </p:cNvGrpSpPr>
          <p:nvPr/>
        </p:nvGrpSpPr>
        <p:grpSpPr bwMode="auto">
          <a:xfrm>
            <a:off x="1571719" y="3210146"/>
            <a:ext cx="1088231" cy="647700"/>
            <a:chOff x="374794" y="4666688"/>
            <a:chExt cx="1296143" cy="864000"/>
          </a:xfrm>
        </p:grpSpPr>
        <p:pic>
          <p:nvPicPr>
            <p:cNvPr id="26" name="Picture 81" descr="PROCICAT: pla d'actuació per pandèmies">
              <a:extLst>
                <a:ext uri="{FF2B5EF4-FFF2-40B4-BE49-F238E27FC236}">
                  <a16:creationId xmlns:a16="http://schemas.microsoft.com/office/drawing/2014/main" id="{55F928F8-A6C5-4F14-9235-29E7F8FFC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44"/>
            <a:stretch>
              <a:fillRect/>
            </a:stretch>
          </p:blipFill>
          <p:spPr bwMode="auto">
            <a:xfrm>
              <a:off x="377098" y="4666688"/>
              <a:ext cx="1293839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ángulo 6">
              <a:extLst>
                <a:ext uri="{FF2B5EF4-FFF2-40B4-BE49-F238E27FC236}">
                  <a16:creationId xmlns:a16="http://schemas.microsoft.com/office/drawing/2014/main" id="{3E3A55B9-22C1-46E5-A562-6CB7FF4AE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94" y="4897279"/>
              <a:ext cx="1293839" cy="33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013" b="1">
                  <a:solidFill>
                    <a:schemeClr val="bg1"/>
                  </a:solidFill>
                  <a:latin typeface="OpenSansRegular"/>
                </a:rPr>
                <a:t>PROCICAT</a:t>
              </a:r>
            </a:p>
          </p:txBody>
        </p:sp>
      </p:grpSp>
      <p:cxnSp>
        <p:nvCxnSpPr>
          <p:cNvPr id="28" name="Conector recto de flecha 157">
            <a:extLst>
              <a:ext uri="{FF2B5EF4-FFF2-40B4-BE49-F238E27FC236}">
                <a16:creationId xmlns:a16="http://schemas.microsoft.com/office/drawing/2014/main" id="{B34F74B9-99E6-4CCF-8B5D-576F90D5162C}"/>
              </a:ext>
            </a:extLst>
          </p:cNvPr>
          <p:cNvCxnSpPr>
            <a:cxnSpLocks/>
            <a:stCxn id="20" idx="1"/>
            <a:endCxn id="21" idx="3"/>
          </p:cNvCxnSpPr>
          <p:nvPr/>
        </p:nvCxnSpPr>
        <p:spPr bwMode="auto">
          <a:xfrm flipH="1">
            <a:off x="2659949" y="2423516"/>
            <a:ext cx="561975" cy="1161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Conector recto de flecha 157">
            <a:extLst>
              <a:ext uri="{FF2B5EF4-FFF2-40B4-BE49-F238E27FC236}">
                <a16:creationId xmlns:a16="http://schemas.microsoft.com/office/drawing/2014/main" id="{AADA27FD-3407-4E46-B077-66C996F7F809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 bwMode="auto">
          <a:xfrm>
            <a:off x="3765445" y="2617050"/>
            <a:ext cx="0" cy="1077995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Conector recto de flecha 157">
            <a:extLst>
              <a:ext uri="{FF2B5EF4-FFF2-40B4-BE49-F238E27FC236}">
                <a16:creationId xmlns:a16="http://schemas.microsoft.com/office/drawing/2014/main" id="{23F58F66-CAF0-40D2-B891-4313FF838DF7}"/>
              </a:ext>
            </a:extLst>
          </p:cNvPr>
          <p:cNvCxnSpPr>
            <a:cxnSpLocks/>
            <a:endCxn id="19" idx="1"/>
          </p:cNvCxnSpPr>
          <p:nvPr/>
        </p:nvCxnSpPr>
        <p:spPr bwMode="auto">
          <a:xfrm>
            <a:off x="2658016" y="3873320"/>
            <a:ext cx="563909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Conector recto de flecha 157">
            <a:extLst>
              <a:ext uri="{FF2B5EF4-FFF2-40B4-BE49-F238E27FC236}">
                <a16:creationId xmlns:a16="http://schemas.microsoft.com/office/drawing/2014/main" id="{CACA10E3-4C27-4298-985F-B58C0276119B}"/>
              </a:ext>
            </a:extLst>
          </p:cNvPr>
          <p:cNvCxnSpPr>
            <a:cxnSpLocks/>
            <a:stCxn id="20" idx="0"/>
            <a:endCxn id="18" idx="2"/>
          </p:cNvCxnSpPr>
          <p:nvPr/>
        </p:nvCxnSpPr>
        <p:spPr bwMode="auto">
          <a:xfrm flipH="1" flipV="1">
            <a:off x="3764255" y="1978503"/>
            <a:ext cx="1190" cy="251478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Conector: angular 218">
            <a:extLst>
              <a:ext uri="{FF2B5EF4-FFF2-40B4-BE49-F238E27FC236}">
                <a16:creationId xmlns:a16="http://schemas.microsoft.com/office/drawing/2014/main" id="{137E4A1C-5E90-4716-B4B5-40C8469F3E4D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 bwMode="auto">
          <a:xfrm rot="16200000" flipH="1">
            <a:off x="4112247" y="2270248"/>
            <a:ext cx="825040" cy="1518643"/>
          </a:xfrm>
          <a:prstGeom prst="bentConnector3">
            <a:avLst>
              <a:gd name="adj1" fmla="val 69118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onector recto de flecha 157">
            <a:extLst>
              <a:ext uri="{FF2B5EF4-FFF2-40B4-BE49-F238E27FC236}">
                <a16:creationId xmlns:a16="http://schemas.microsoft.com/office/drawing/2014/main" id="{990E2E53-9EF7-4B90-ADE0-09D93634BEAC}"/>
              </a:ext>
            </a:extLst>
          </p:cNvPr>
          <p:cNvCxnSpPr>
            <a:cxnSpLocks/>
            <a:stCxn id="19" idx="3"/>
          </p:cNvCxnSpPr>
          <p:nvPr/>
        </p:nvCxnSpPr>
        <p:spPr bwMode="auto">
          <a:xfrm flipV="1">
            <a:off x="4308966" y="3873320"/>
            <a:ext cx="429815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Conector recto de flecha 157">
            <a:extLst>
              <a:ext uri="{FF2B5EF4-FFF2-40B4-BE49-F238E27FC236}">
                <a16:creationId xmlns:a16="http://schemas.microsoft.com/office/drawing/2014/main" id="{8CDED51E-6D3E-414B-B21C-975E1166E75B}"/>
              </a:ext>
            </a:extLst>
          </p:cNvPr>
          <p:cNvCxnSpPr>
            <a:cxnSpLocks/>
            <a:stCxn id="20" idx="3"/>
            <a:endCxn id="35" idx="1"/>
          </p:cNvCxnSpPr>
          <p:nvPr/>
        </p:nvCxnSpPr>
        <p:spPr bwMode="auto">
          <a:xfrm>
            <a:off x="4308965" y="2423516"/>
            <a:ext cx="1984772" cy="9525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QuadreDeText 110">
            <a:extLst>
              <a:ext uri="{FF2B5EF4-FFF2-40B4-BE49-F238E27FC236}">
                <a16:creationId xmlns:a16="http://schemas.microsoft.com/office/drawing/2014/main" id="{9E0BD2F8-24B9-46CA-8FA0-4238FE8CA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737" y="2239506"/>
            <a:ext cx="1087041" cy="387069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900"/>
              <a:t>Dispositiu pel vot exterior</a:t>
            </a:r>
          </a:p>
        </p:txBody>
      </p:sp>
      <p:sp>
        <p:nvSpPr>
          <p:cNvPr id="36" name="QuadreDeText 110">
            <a:extLst>
              <a:ext uri="{FF2B5EF4-FFF2-40B4-BE49-F238E27FC236}">
                <a16:creationId xmlns:a16="http://schemas.microsoft.com/office/drawing/2014/main" id="{6A8E4308-A1F8-4D51-B16A-516EC558C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719" y="3910233"/>
            <a:ext cx="1088231" cy="5396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700" b="1" dirty="0"/>
              <a:t>Comissió Tècnica Pla </a:t>
            </a:r>
            <a:r>
              <a:rPr lang="ca-ES" altLang="ca-ES" sz="700" b="1" dirty="0" err="1"/>
              <a:t>Desconfinament</a:t>
            </a:r>
            <a:r>
              <a:rPr lang="ca-ES" altLang="ca-ES" sz="700" b="1" dirty="0"/>
              <a:t> Administracions Locals</a:t>
            </a:r>
          </a:p>
        </p:txBody>
      </p:sp>
      <p:sp>
        <p:nvSpPr>
          <p:cNvPr id="37" name="QuadreDeText 110">
            <a:extLst>
              <a:ext uri="{FF2B5EF4-FFF2-40B4-BE49-F238E27FC236}">
                <a16:creationId xmlns:a16="http://schemas.microsoft.com/office/drawing/2014/main" id="{26ECE908-B98E-4813-923C-E6EEDFD26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209" y="3544677"/>
            <a:ext cx="1121569" cy="6477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800" b="1" dirty="0"/>
              <a:t>Juntes electorals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800" b="1" dirty="0"/>
              <a:t>Oficina del Cens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800" b="1" dirty="0"/>
              <a:t>Correus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800" b="1" dirty="0"/>
              <a:t>Delegació Govern</a:t>
            </a:r>
          </a:p>
        </p:txBody>
      </p:sp>
      <p:cxnSp>
        <p:nvCxnSpPr>
          <p:cNvPr id="38" name="Conector: angular 218">
            <a:extLst>
              <a:ext uri="{FF2B5EF4-FFF2-40B4-BE49-F238E27FC236}">
                <a16:creationId xmlns:a16="http://schemas.microsoft.com/office/drawing/2014/main" id="{03EC8817-CDCB-43D2-A757-7EDA8AAADFB9}"/>
              </a:ext>
            </a:extLst>
          </p:cNvPr>
          <p:cNvCxnSpPr>
            <a:cxnSpLocks/>
            <a:stCxn id="20" idx="2"/>
            <a:endCxn id="37" idx="0"/>
          </p:cNvCxnSpPr>
          <p:nvPr/>
        </p:nvCxnSpPr>
        <p:spPr bwMode="auto">
          <a:xfrm rot="16200000" flipH="1">
            <a:off x="4828906" y="1553589"/>
            <a:ext cx="927627" cy="3054549"/>
          </a:xfrm>
          <a:prstGeom prst="bentConnector3">
            <a:avLst>
              <a:gd name="adj1" fmla="val 61090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onector recto de flecha 157">
            <a:extLst>
              <a:ext uri="{FF2B5EF4-FFF2-40B4-BE49-F238E27FC236}">
                <a16:creationId xmlns:a16="http://schemas.microsoft.com/office/drawing/2014/main" id="{F50BC7E2-60A6-42EF-B135-948227F94F98}"/>
              </a:ext>
            </a:extLst>
          </p:cNvPr>
          <p:cNvCxnSpPr>
            <a:cxnSpLocks/>
            <a:stCxn id="37" idx="1"/>
          </p:cNvCxnSpPr>
          <p:nvPr/>
        </p:nvCxnSpPr>
        <p:spPr bwMode="auto">
          <a:xfrm flipH="1">
            <a:off x="5827012" y="3868527"/>
            <a:ext cx="432197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QuadreDeText 110">
            <a:extLst>
              <a:ext uri="{FF2B5EF4-FFF2-40B4-BE49-F238E27FC236}">
                <a16:creationId xmlns:a16="http://schemas.microsoft.com/office/drawing/2014/main" id="{350CF940-6E7C-4212-B240-31E01EFD0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781" y="2674701"/>
            <a:ext cx="1088231" cy="38635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/>
              <a:t>Taula de Partits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/>
              <a:t>Parlament</a:t>
            </a:r>
          </a:p>
        </p:txBody>
      </p:sp>
      <p:cxnSp>
        <p:nvCxnSpPr>
          <p:cNvPr id="41" name="Conector: angular 218">
            <a:extLst>
              <a:ext uri="{FF2B5EF4-FFF2-40B4-BE49-F238E27FC236}">
                <a16:creationId xmlns:a16="http://schemas.microsoft.com/office/drawing/2014/main" id="{E03DC0A7-FCEB-422E-BC92-5333F667329B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 bwMode="auto">
          <a:xfrm>
            <a:off x="4308966" y="2423515"/>
            <a:ext cx="973931" cy="251186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Oval 26">
            <a:extLst>
              <a:ext uri="{FF2B5EF4-FFF2-40B4-BE49-F238E27FC236}">
                <a16:creationId xmlns:a16="http://schemas.microsoft.com/office/drawing/2014/main" id="{655579AA-0528-2C8F-0E20-000025993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4" y="1608886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PROCESSOS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BD9BAC0B-572D-44D2-9EFA-F4DAC1524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3" y="1252789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C0FF6FC3-E3F7-E173-9DA0-18E7E220C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896693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</a:p>
        </p:txBody>
      </p:sp>
    </p:spTree>
    <p:extLst>
      <p:ext uri="{BB962C8B-B14F-4D97-AF65-F5344CB8AC3E}">
        <p14:creationId xmlns:p14="http://schemas.microsoft.com/office/powerpoint/2010/main" val="3952614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: angular 218">
            <a:extLst>
              <a:ext uri="{FF2B5EF4-FFF2-40B4-BE49-F238E27FC236}">
                <a16:creationId xmlns:a16="http://schemas.microsoft.com/office/drawing/2014/main" id="{E322CD05-3B1D-4537-96CF-600FD51FD33D}"/>
              </a:ext>
            </a:extLst>
          </p:cNvPr>
          <p:cNvCxnSpPr>
            <a:cxnSpLocks/>
            <a:stCxn id="24" idx="2"/>
            <a:endCxn id="29" idx="0"/>
          </p:cNvCxnSpPr>
          <p:nvPr/>
        </p:nvCxnSpPr>
        <p:spPr bwMode="auto">
          <a:xfrm rot="16200000" flipH="1">
            <a:off x="3378274" y="1993856"/>
            <a:ext cx="371085" cy="2731859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ítol 1">
            <a:extLst>
              <a:ext uri="{FF2B5EF4-FFF2-40B4-BE49-F238E27FC236}">
                <a16:creationId xmlns:a16="http://schemas.microsoft.com/office/drawing/2014/main" id="{CF882F58-D657-4031-93B7-D192CDCC1B7D}"/>
              </a:ext>
            </a:extLst>
          </p:cNvPr>
          <p:cNvSpPr txBox="1">
            <a:spLocks/>
          </p:cNvSpPr>
          <p:nvPr/>
        </p:nvSpPr>
        <p:spPr>
          <a:xfrm>
            <a:off x="935038" y="240218"/>
            <a:ext cx="5875734" cy="54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0" i="0">
                <a:solidFill>
                  <a:srgbClr val="001789"/>
                </a:solidFill>
                <a:latin typeface="Georgia" panose="02040502050405020303" pitchFamily="18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ca-ES" altLang="ca-ES" dirty="0"/>
              <a:t>Dispositiu COVID-19</a:t>
            </a:r>
            <a:endParaRPr lang="es-ES" altLang="ca-ES" dirty="0"/>
          </a:p>
        </p:txBody>
      </p:sp>
      <p:sp>
        <p:nvSpPr>
          <p:cNvPr id="18" name="QuadreDeText 110">
            <a:extLst>
              <a:ext uri="{FF2B5EF4-FFF2-40B4-BE49-F238E27FC236}">
                <a16:creationId xmlns:a16="http://schemas.microsoft.com/office/drawing/2014/main" id="{6D962848-FCAC-4E51-A27C-E0E810C9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007" y="1869672"/>
            <a:ext cx="1187053" cy="351235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chemeClr val="bg1"/>
                </a:solidFill>
              </a:rPr>
              <a:t>Vot presencial segur</a:t>
            </a:r>
          </a:p>
        </p:txBody>
      </p:sp>
      <p:sp>
        <p:nvSpPr>
          <p:cNvPr id="19" name="QuadreDeText 110">
            <a:extLst>
              <a:ext uri="{FF2B5EF4-FFF2-40B4-BE49-F238E27FC236}">
                <a16:creationId xmlns:a16="http://schemas.microsoft.com/office/drawing/2014/main" id="{DC3132F0-E552-48E7-B6C1-A190BD5C2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3815" y="1356420"/>
            <a:ext cx="1187054" cy="35123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/>
              <a:t>Oficina del Cens Electoral</a:t>
            </a:r>
          </a:p>
        </p:txBody>
      </p:sp>
      <p:sp>
        <p:nvSpPr>
          <p:cNvPr id="20" name="QuadreDeText 110">
            <a:extLst>
              <a:ext uri="{FF2B5EF4-FFF2-40B4-BE49-F238E27FC236}">
                <a16:creationId xmlns:a16="http://schemas.microsoft.com/office/drawing/2014/main" id="{ADC5F75E-8FC9-4C9D-A9D0-527E6B0D3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246" y="4102057"/>
            <a:ext cx="1187054" cy="26908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/>
              <a:t>Juntes Electorals</a:t>
            </a:r>
          </a:p>
        </p:txBody>
      </p:sp>
      <p:sp>
        <p:nvSpPr>
          <p:cNvPr id="21" name="QuadreDeText 110">
            <a:extLst>
              <a:ext uri="{FF2B5EF4-FFF2-40B4-BE49-F238E27FC236}">
                <a16:creationId xmlns:a16="http://schemas.microsoft.com/office/drawing/2014/main" id="{E865FDF3-9226-4C52-A561-6EEBA8F4F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8184" y="2823009"/>
            <a:ext cx="1188244" cy="351234"/>
          </a:xfrm>
          <a:prstGeom prst="rect">
            <a:avLst/>
          </a:prstGeom>
          <a:noFill/>
          <a:ln w="19050">
            <a:solidFill>
              <a:srgbClr val="F9423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rgbClr val="FF0000"/>
                </a:solidFill>
              </a:rPr>
              <a:t>PROCICAT</a:t>
            </a:r>
          </a:p>
        </p:txBody>
      </p:sp>
      <p:sp>
        <p:nvSpPr>
          <p:cNvPr id="22" name="QuadreDeText 110">
            <a:extLst>
              <a:ext uri="{FF2B5EF4-FFF2-40B4-BE49-F238E27FC236}">
                <a16:creationId xmlns:a16="http://schemas.microsoft.com/office/drawing/2014/main" id="{353544BF-4BB9-42D2-8C21-C97A46D0A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8184" y="2337234"/>
            <a:ext cx="1188244" cy="350044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chemeClr val="bg1"/>
                </a:solidFill>
              </a:rPr>
              <a:t>Oficina de seguretat</a:t>
            </a:r>
          </a:p>
        </p:txBody>
      </p:sp>
      <p:sp>
        <p:nvSpPr>
          <p:cNvPr id="23" name="QuadreDeText 110">
            <a:extLst>
              <a:ext uri="{FF2B5EF4-FFF2-40B4-BE49-F238E27FC236}">
                <a16:creationId xmlns:a16="http://schemas.microsoft.com/office/drawing/2014/main" id="{5682F812-9022-45B7-A46B-7C75AB3F3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007" y="2286893"/>
            <a:ext cx="1188244" cy="350044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r>
              <a:rPr lang="ca-ES" altLang="ca-ES" sz="900" b="1">
                <a:solidFill>
                  <a:schemeClr val="bg1"/>
                </a:solidFill>
              </a:rPr>
              <a:t>Centre Recollida Informació</a:t>
            </a:r>
          </a:p>
        </p:txBody>
      </p:sp>
      <p:sp>
        <p:nvSpPr>
          <p:cNvPr id="24" name="QuadreDeText 110">
            <a:extLst>
              <a:ext uri="{FF2B5EF4-FFF2-40B4-BE49-F238E27FC236}">
                <a16:creationId xmlns:a16="http://schemas.microsoft.com/office/drawing/2014/main" id="{FE57B655-D2A3-4982-9FBE-B077C4CC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765" y="2337234"/>
            <a:ext cx="1188244" cy="837009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chemeClr val="bg1"/>
                </a:solidFill>
              </a:rPr>
              <a:t>Sub-direcció general de Processos Electorals</a:t>
            </a:r>
          </a:p>
        </p:txBody>
      </p:sp>
      <p:sp>
        <p:nvSpPr>
          <p:cNvPr id="25" name="QuadreDeText 110">
            <a:extLst>
              <a:ext uri="{FF2B5EF4-FFF2-40B4-BE49-F238E27FC236}">
                <a16:creationId xmlns:a16="http://schemas.microsoft.com/office/drawing/2014/main" id="{5502CE9C-22E6-42C4-9053-18715445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219" y="3975664"/>
            <a:ext cx="1187053" cy="270272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>
                <a:solidFill>
                  <a:schemeClr val="bg1"/>
                </a:solidFill>
              </a:rPr>
              <a:t>Vot per correu</a:t>
            </a:r>
          </a:p>
        </p:txBody>
      </p:sp>
      <p:sp>
        <p:nvSpPr>
          <p:cNvPr id="26" name="QuadreDeText 110">
            <a:extLst>
              <a:ext uri="{FF2B5EF4-FFF2-40B4-BE49-F238E27FC236}">
                <a16:creationId xmlns:a16="http://schemas.microsoft.com/office/drawing/2014/main" id="{169277C6-35CB-4651-8BF8-958325724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075" y="1396901"/>
            <a:ext cx="1188244" cy="27027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/>
              <a:t>Ajuntaments</a:t>
            </a:r>
          </a:p>
        </p:txBody>
      </p:sp>
      <p:sp>
        <p:nvSpPr>
          <p:cNvPr id="27" name="QuadreDeText 110">
            <a:extLst>
              <a:ext uri="{FF2B5EF4-FFF2-40B4-BE49-F238E27FC236}">
                <a16:creationId xmlns:a16="http://schemas.microsoft.com/office/drawing/2014/main" id="{DB2A22D8-C256-4B82-9FE0-D2BB82109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028" y="1869672"/>
            <a:ext cx="1188244" cy="351235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>
                <a:solidFill>
                  <a:srgbClr val="92B9E4"/>
                </a:solidFill>
              </a:rPr>
              <a:t>Auditoria de seguretat</a:t>
            </a:r>
          </a:p>
        </p:txBody>
      </p:sp>
      <p:sp>
        <p:nvSpPr>
          <p:cNvPr id="28" name="QuadreDeText 110">
            <a:extLst>
              <a:ext uri="{FF2B5EF4-FFF2-40B4-BE49-F238E27FC236}">
                <a16:creationId xmlns:a16="http://schemas.microsoft.com/office/drawing/2014/main" id="{0F13A743-B7D8-4558-9201-19F4DE97D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057" y="3545328"/>
            <a:ext cx="1188244" cy="3512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/>
              <a:t>Partits Polítics</a:t>
            </a:r>
          </a:p>
        </p:txBody>
      </p:sp>
      <p:sp>
        <p:nvSpPr>
          <p:cNvPr id="29" name="QuadreDeText 110">
            <a:extLst>
              <a:ext uri="{FF2B5EF4-FFF2-40B4-BE49-F238E27FC236}">
                <a16:creationId xmlns:a16="http://schemas.microsoft.com/office/drawing/2014/main" id="{B38787AB-1DF8-48BF-A274-CE76087FE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219" y="3545328"/>
            <a:ext cx="1187053" cy="351234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chemeClr val="bg1"/>
                </a:solidFill>
              </a:rPr>
              <a:t>Informació a partits</a:t>
            </a:r>
          </a:p>
        </p:txBody>
      </p:sp>
      <p:sp>
        <p:nvSpPr>
          <p:cNvPr id="30" name="QuadreDeText 110">
            <a:extLst>
              <a:ext uri="{FF2B5EF4-FFF2-40B4-BE49-F238E27FC236}">
                <a16:creationId xmlns:a16="http://schemas.microsoft.com/office/drawing/2014/main" id="{3F2F39AC-9030-41E3-A158-4068C0890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007" y="2688134"/>
            <a:ext cx="1187053" cy="351234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chemeClr val="bg1"/>
                </a:solidFill>
              </a:rPr>
              <a:t>Dispositiu Escrutini General</a:t>
            </a:r>
          </a:p>
        </p:txBody>
      </p:sp>
      <p:sp>
        <p:nvSpPr>
          <p:cNvPr id="31" name="QuadreDeText 110">
            <a:extLst>
              <a:ext uri="{FF2B5EF4-FFF2-40B4-BE49-F238E27FC236}">
                <a16:creationId xmlns:a16="http://schemas.microsoft.com/office/drawing/2014/main" id="{0AB554B3-703B-4718-A9DA-5828562CE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007" y="3084612"/>
            <a:ext cx="1187053" cy="351235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>
                <a:solidFill>
                  <a:schemeClr val="bg1"/>
                </a:solidFill>
              </a:rPr>
              <a:t>Dispositiu al Parlament</a:t>
            </a:r>
          </a:p>
        </p:txBody>
      </p:sp>
      <p:cxnSp>
        <p:nvCxnSpPr>
          <p:cNvPr id="32" name="Conector recto de flecha 2">
            <a:extLst>
              <a:ext uri="{FF2B5EF4-FFF2-40B4-BE49-F238E27FC236}">
                <a16:creationId xmlns:a16="http://schemas.microsoft.com/office/drawing/2014/main" id="{8DC789B7-705B-46AF-B5A6-A78309A953E8}"/>
              </a:ext>
            </a:extLst>
          </p:cNvPr>
          <p:cNvCxnSpPr>
            <a:cxnSpLocks/>
            <a:stCxn id="24" idx="3"/>
            <a:endCxn id="40" idx="1"/>
          </p:cNvCxnSpPr>
          <p:nvPr/>
        </p:nvCxnSpPr>
        <p:spPr bwMode="auto">
          <a:xfrm>
            <a:off x="2792009" y="2755739"/>
            <a:ext cx="1544210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onector: angular 5">
            <a:extLst>
              <a:ext uri="{FF2B5EF4-FFF2-40B4-BE49-F238E27FC236}">
                <a16:creationId xmlns:a16="http://schemas.microsoft.com/office/drawing/2014/main" id="{2A28EC01-D633-4381-B8CD-F178AFAFAFDC}"/>
              </a:ext>
            </a:extLst>
          </p:cNvPr>
          <p:cNvCxnSpPr>
            <a:cxnSpLocks/>
            <a:stCxn id="21" idx="0"/>
            <a:endCxn id="40" idx="1"/>
          </p:cNvCxnSpPr>
          <p:nvPr/>
        </p:nvCxnSpPr>
        <p:spPr bwMode="auto">
          <a:xfrm rot="5400000" flipH="1" flipV="1">
            <a:off x="3890627" y="2377417"/>
            <a:ext cx="67271" cy="823913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Conector: angular 57">
            <a:extLst>
              <a:ext uri="{FF2B5EF4-FFF2-40B4-BE49-F238E27FC236}">
                <a16:creationId xmlns:a16="http://schemas.microsoft.com/office/drawing/2014/main" id="{EA986AC8-64DF-4561-8EC4-625772C70C63}"/>
              </a:ext>
            </a:extLst>
          </p:cNvPr>
          <p:cNvCxnSpPr>
            <a:cxnSpLocks/>
            <a:stCxn id="22" idx="2"/>
            <a:endCxn id="40" idx="1"/>
          </p:cNvCxnSpPr>
          <p:nvPr/>
        </p:nvCxnSpPr>
        <p:spPr bwMode="auto">
          <a:xfrm rot="16200000" flipH="1">
            <a:off x="3890033" y="2309551"/>
            <a:ext cx="68461" cy="823913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Conector recto de flecha 58">
            <a:extLst>
              <a:ext uri="{FF2B5EF4-FFF2-40B4-BE49-F238E27FC236}">
                <a16:creationId xmlns:a16="http://schemas.microsoft.com/office/drawing/2014/main" id="{61D3BD6C-DFB7-446A-846B-66EC30223DC0}"/>
              </a:ext>
            </a:extLst>
          </p:cNvPr>
          <p:cNvCxnSpPr>
            <a:cxnSpLocks/>
            <a:stCxn id="40" idx="0"/>
            <a:endCxn id="27" idx="2"/>
          </p:cNvCxnSpPr>
          <p:nvPr/>
        </p:nvCxnSpPr>
        <p:spPr bwMode="auto">
          <a:xfrm flipH="1" flipV="1">
            <a:off x="4929150" y="2220907"/>
            <a:ext cx="596" cy="237771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Conector recto de flecha 59">
            <a:extLst>
              <a:ext uri="{FF2B5EF4-FFF2-40B4-BE49-F238E27FC236}">
                <a16:creationId xmlns:a16="http://schemas.microsoft.com/office/drawing/2014/main" id="{77F32DFD-0820-4320-A068-F11764830702}"/>
              </a:ext>
            </a:extLst>
          </p:cNvPr>
          <p:cNvCxnSpPr>
            <a:cxnSpLocks/>
            <a:stCxn id="27" idx="3"/>
            <a:endCxn id="18" idx="1"/>
          </p:cNvCxnSpPr>
          <p:nvPr/>
        </p:nvCxnSpPr>
        <p:spPr bwMode="auto">
          <a:xfrm>
            <a:off x="5523272" y="2045290"/>
            <a:ext cx="541735" cy="0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Conector recto de flecha 60">
            <a:extLst>
              <a:ext uri="{FF2B5EF4-FFF2-40B4-BE49-F238E27FC236}">
                <a16:creationId xmlns:a16="http://schemas.microsoft.com/office/drawing/2014/main" id="{2E4525B1-9F63-48B0-A55E-F9842B8D3F7E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 bwMode="auto">
          <a:xfrm>
            <a:off x="4923198" y="1667173"/>
            <a:ext cx="5953" cy="202499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Conector: angular 61">
            <a:extLst>
              <a:ext uri="{FF2B5EF4-FFF2-40B4-BE49-F238E27FC236}">
                <a16:creationId xmlns:a16="http://schemas.microsoft.com/office/drawing/2014/main" id="{E8718CD2-486D-4CDC-86BE-2E880AD795A5}"/>
              </a:ext>
            </a:extLst>
          </p:cNvPr>
          <p:cNvCxnSpPr>
            <a:cxnSpLocks/>
            <a:stCxn id="40" idx="3"/>
            <a:endCxn id="23" idx="1"/>
          </p:cNvCxnSpPr>
          <p:nvPr/>
        </p:nvCxnSpPr>
        <p:spPr bwMode="auto">
          <a:xfrm flipV="1">
            <a:off x="5523272" y="2461915"/>
            <a:ext cx="541735" cy="293824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onector: angular 64">
            <a:extLst>
              <a:ext uri="{FF2B5EF4-FFF2-40B4-BE49-F238E27FC236}">
                <a16:creationId xmlns:a16="http://schemas.microsoft.com/office/drawing/2014/main" id="{D8F25E89-65D4-4CAF-B116-E9506B2B895A}"/>
              </a:ext>
            </a:extLst>
          </p:cNvPr>
          <p:cNvCxnSpPr>
            <a:cxnSpLocks/>
            <a:stCxn id="40" idx="3"/>
            <a:endCxn id="31" idx="1"/>
          </p:cNvCxnSpPr>
          <p:nvPr/>
        </p:nvCxnSpPr>
        <p:spPr bwMode="auto">
          <a:xfrm>
            <a:off x="5523272" y="2755738"/>
            <a:ext cx="541735" cy="504491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QuadreDeText 110">
            <a:extLst>
              <a:ext uri="{FF2B5EF4-FFF2-40B4-BE49-F238E27FC236}">
                <a16:creationId xmlns:a16="http://schemas.microsoft.com/office/drawing/2014/main" id="{08F9767D-14D9-40A2-8371-33ADE4A17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219" y="2458678"/>
            <a:ext cx="1187053" cy="594122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rgbClr val="92B9E4"/>
                </a:solidFill>
              </a:rPr>
              <a:t>Dispositius, material i instruccions de seguretat</a:t>
            </a:r>
          </a:p>
        </p:txBody>
      </p:sp>
      <p:sp>
        <p:nvSpPr>
          <p:cNvPr id="41" name="QuadreDeText 110">
            <a:extLst>
              <a:ext uri="{FF2B5EF4-FFF2-40B4-BE49-F238E27FC236}">
                <a16:creationId xmlns:a16="http://schemas.microsoft.com/office/drawing/2014/main" id="{D83E37BA-CB30-4309-B84E-BF8544A60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8184" y="3411978"/>
            <a:ext cx="1188244" cy="617934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>
                <a:solidFill>
                  <a:srgbClr val="92B9E4"/>
                </a:solidFill>
              </a:rPr>
              <a:t>Informació de seguretat i protocols de vot segur</a:t>
            </a:r>
          </a:p>
        </p:txBody>
      </p:sp>
      <p:cxnSp>
        <p:nvCxnSpPr>
          <p:cNvPr id="42" name="Conector: angular 81">
            <a:extLst>
              <a:ext uri="{FF2B5EF4-FFF2-40B4-BE49-F238E27FC236}">
                <a16:creationId xmlns:a16="http://schemas.microsoft.com/office/drawing/2014/main" id="{83F73902-C21B-4CF2-9A73-61BEC25F2E15}"/>
              </a:ext>
            </a:extLst>
          </p:cNvPr>
          <p:cNvCxnSpPr>
            <a:cxnSpLocks/>
            <a:stCxn id="24" idx="2"/>
            <a:endCxn id="41" idx="1"/>
          </p:cNvCxnSpPr>
          <p:nvPr/>
        </p:nvCxnSpPr>
        <p:spPr bwMode="auto">
          <a:xfrm rot="16200000" flipH="1">
            <a:off x="2284685" y="3087446"/>
            <a:ext cx="546702" cy="720297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Conector recto de flecha 126">
            <a:extLst>
              <a:ext uri="{FF2B5EF4-FFF2-40B4-BE49-F238E27FC236}">
                <a16:creationId xmlns:a16="http://schemas.microsoft.com/office/drawing/2014/main" id="{9BBE8BC9-2379-4A08-AD8D-6D57ADC3E07B}"/>
              </a:ext>
            </a:extLst>
          </p:cNvPr>
          <p:cNvCxnSpPr>
            <a:cxnSpLocks/>
            <a:stCxn id="21" idx="2"/>
            <a:endCxn id="41" idx="0"/>
          </p:cNvCxnSpPr>
          <p:nvPr/>
        </p:nvCxnSpPr>
        <p:spPr bwMode="auto">
          <a:xfrm>
            <a:off x="3512306" y="3174243"/>
            <a:ext cx="0" cy="237735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QuadreDeText 110">
            <a:extLst>
              <a:ext uri="{FF2B5EF4-FFF2-40B4-BE49-F238E27FC236}">
                <a16:creationId xmlns:a16="http://schemas.microsoft.com/office/drawing/2014/main" id="{08F888A0-94F3-4CF7-9ED7-8933CED65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219" y="4299700"/>
            <a:ext cx="1187053" cy="270272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chemeClr val="bg1"/>
                </a:solidFill>
              </a:rPr>
              <a:t>Altres mesures</a:t>
            </a:r>
          </a:p>
        </p:txBody>
      </p:sp>
      <p:cxnSp>
        <p:nvCxnSpPr>
          <p:cNvPr id="45" name="Conector: angular 141">
            <a:extLst>
              <a:ext uri="{FF2B5EF4-FFF2-40B4-BE49-F238E27FC236}">
                <a16:creationId xmlns:a16="http://schemas.microsoft.com/office/drawing/2014/main" id="{3AB4B847-5E0E-41BF-A7E6-CF1E04C8299E}"/>
              </a:ext>
            </a:extLst>
          </p:cNvPr>
          <p:cNvCxnSpPr>
            <a:cxnSpLocks/>
            <a:stCxn id="20" idx="3"/>
            <a:endCxn id="30" idx="3"/>
          </p:cNvCxnSpPr>
          <p:nvPr/>
        </p:nvCxnSpPr>
        <p:spPr bwMode="auto">
          <a:xfrm flipH="1" flipV="1">
            <a:off x="7252059" y="2863751"/>
            <a:ext cx="20241" cy="1372847"/>
          </a:xfrm>
          <a:prstGeom prst="bentConnector3">
            <a:avLst>
              <a:gd name="adj1" fmla="val -847043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Conector recto de flecha 157">
            <a:extLst>
              <a:ext uri="{FF2B5EF4-FFF2-40B4-BE49-F238E27FC236}">
                <a16:creationId xmlns:a16="http://schemas.microsoft.com/office/drawing/2014/main" id="{23B948FA-BC57-4F5D-BCDB-EF037933FBE9}"/>
              </a:ext>
            </a:extLst>
          </p:cNvPr>
          <p:cNvCxnSpPr>
            <a:cxnSpLocks/>
            <a:stCxn id="29" idx="3"/>
            <a:endCxn id="28" idx="1"/>
          </p:cNvCxnSpPr>
          <p:nvPr/>
        </p:nvCxnSpPr>
        <p:spPr bwMode="auto">
          <a:xfrm>
            <a:off x="5523272" y="3720945"/>
            <a:ext cx="560785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onector: angular 171">
            <a:extLst>
              <a:ext uri="{FF2B5EF4-FFF2-40B4-BE49-F238E27FC236}">
                <a16:creationId xmlns:a16="http://schemas.microsoft.com/office/drawing/2014/main" id="{A6D2836E-1B11-48E7-8008-BF174B35E525}"/>
              </a:ext>
            </a:extLst>
          </p:cNvPr>
          <p:cNvCxnSpPr>
            <a:cxnSpLocks/>
            <a:stCxn id="41" idx="3"/>
            <a:endCxn id="29" idx="1"/>
          </p:cNvCxnSpPr>
          <p:nvPr/>
        </p:nvCxnSpPr>
        <p:spPr bwMode="auto">
          <a:xfrm>
            <a:off x="4106428" y="3720945"/>
            <a:ext cx="229791" cy="9525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onector: angular 186">
            <a:extLst>
              <a:ext uri="{FF2B5EF4-FFF2-40B4-BE49-F238E27FC236}">
                <a16:creationId xmlns:a16="http://schemas.microsoft.com/office/drawing/2014/main" id="{0BBC13C9-9119-4E45-8043-60BEB5513367}"/>
              </a:ext>
            </a:extLst>
          </p:cNvPr>
          <p:cNvCxnSpPr>
            <a:cxnSpLocks/>
            <a:stCxn id="25" idx="3"/>
            <a:endCxn id="20" idx="1"/>
          </p:cNvCxnSpPr>
          <p:nvPr/>
        </p:nvCxnSpPr>
        <p:spPr bwMode="auto">
          <a:xfrm>
            <a:off x="5523272" y="4110800"/>
            <a:ext cx="561975" cy="125798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Conector: angular 189">
            <a:extLst>
              <a:ext uri="{FF2B5EF4-FFF2-40B4-BE49-F238E27FC236}">
                <a16:creationId xmlns:a16="http://schemas.microsoft.com/office/drawing/2014/main" id="{43BBE72E-D166-4D90-B054-7EF23D07B428}"/>
              </a:ext>
            </a:extLst>
          </p:cNvPr>
          <p:cNvCxnSpPr>
            <a:cxnSpLocks/>
            <a:stCxn id="44" idx="3"/>
            <a:endCxn id="20" idx="1"/>
          </p:cNvCxnSpPr>
          <p:nvPr/>
        </p:nvCxnSpPr>
        <p:spPr bwMode="auto">
          <a:xfrm flipV="1">
            <a:off x="5523272" y="4236597"/>
            <a:ext cx="561975" cy="197644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Conector: angular 192">
            <a:extLst>
              <a:ext uri="{FF2B5EF4-FFF2-40B4-BE49-F238E27FC236}">
                <a16:creationId xmlns:a16="http://schemas.microsoft.com/office/drawing/2014/main" id="{461093E5-85E4-472D-83D3-A6E7BF9646CF}"/>
              </a:ext>
            </a:extLst>
          </p:cNvPr>
          <p:cNvCxnSpPr>
            <a:cxnSpLocks/>
            <a:stCxn id="24" idx="2"/>
            <a:endCxn id="25" idx="1"/>
          </p:cNvCxnSpPr>
          <p:nvPr/>
        </p:nvCxnSpPr>
        <p:spPr bwMode="auto">
          <a:xfrm rot="16200000" flipH="1">
            <a:off x="2798775" y="2573355"/>
            <a:ext cx="936557" cy="2138332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Conector: angular 195">
            <a:extLst>
              <a:ext uri="{FF2B5EF4-FFF2-40B4-BE49-F238E27FC236}">
                <a16:creationId xmlns:a16="http://schemas.microsoft.com/office/drawing/2014/main" id="{C9033E4E-2DFA-4F99-9EF6-DA6F8454726B}"/>
              </a:ext>
            </a:extLst>
          </p:cNvPr>
          <p:cNvCxnSpPr>
            <a:cxnSpLocks/>
            <a:stCxn id="24" idx="2"/>
            <a:endCxn id="44" idx="1"/>
          </p:cNvCxnSpPr>
          <p:nvPr/>
        </p:nvCxnSpPr>
        <p:spPr bwMode="auto">
          <a:xfrm rot="16200000" flipH="1">
            <a:off x="2636757" y="2735373"/>
            <a:ext cx="1260593" cy="2138332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Conector recto de flecha 199">
            <a:extLst>
              <a:ext uri="{FF2B5EF4-FFF2-40B4-BE49-F238E27FC236}">
                <a16:creationId xmlns:a16="http://schemas.microsoft.com/office/drawing/2014/main" id="{55D8DDBF-FF25-438D-B35E-E44040A9965B}"/>
              </a:ext>
            </a:extLst>
          </p:cNvPr>
          <p:cNvCxnSpPr>
            <a:cxnSpLocks/>
            <a:stCxn id="26" idx="3"/>
            <a:endCxn id="19" idx="1"/>
          </p:cNvCxnSpPr>
          <p:nvPr/>
        </p:nvCxnSpPr>
        <p:spPr bwMode="auto">
          <a:xfrm>
            <a:off x="5517319" y="1532037"/>
            <a:ext cx="546497" cy="0"/>
          </a:xfrm>
          <a:prstGeom prst="straightConnector1">
            <a:avLst/>
          </a:prstGeom>
          <a:noFill/>
          <a:ln w="635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QuadreDeText 110">
            <a:extLst>
              <a:ext uri="{FF2B5EF4-FFF2-40B4-BE49-F238E27FC236}">
                <a16:creationId xmlns:a16="http://schemas.microsoft.com/office/drawing/2014/main" id="{B2F4EFCA-3DC1-403B-84D4-4D6FA88AC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959" y="1789138"/>
            <a:ext cx="998935" cy="134540"/>
          </a:xfrm>
          <a:prstGeom prst="rect">
            <a:avLst/>
          </a:prstGeom>
          <a:noFill/>
          <a:ln w="19050">
            <a:solidFill>
              <a:srgbClr val="F9423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675" b="1" dirty="0">
                <a:solidFill>
                  <a:srgbClr val="FF0000"/>
                </a:solidFill>
              </a:rPr>
              <a:t>Generalitat</a:t>
            </a:r>
          </a:p>
        </p:txBody>
      </p:sp>
      <p:sp>
        <p:nvSpPr>
          <p:cNvPr id="54" name="QuadreDeText 110">
            <a:extLst>
              <a:ext uri="{FF2B5EF4-FFF2-40B4-BE49-F238E27FC236}">
                <a16:creationId xmlns:a16="http://schemas.microsoft.com/office/drawing/2014/main" id="{C79FB9E3-B438-45E9-B3F7-433A9F17F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959" y="1603401"/>
            <a:ext cx="998935" cy="134540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675" b="1" dirty="0">
                <a:solidFill>
                  <a:schemeClr val="bg1"/>
                </a:solidFill>
              </a:rPr>
              <a:t>Organització</a:t>
            </a:r>
          </a:p>
        </p:txBody>
      </p:sp>
      <p:sp>
        <p:nvSpPr>
          <p:cNvPr id="55" name="QuadreDeText 110">
            <a:extLst>
              <a:ext uri="{FF2B5EF4-FFF2-40B4-BE49-F238E27FC236}">
                <a16:creationId xmlns:a16="http://schemas.microsoft.com/office/drawing/2014/main" id="{0298F10D-7652-4BD8-9998-3AFFCA2FE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959" y="1425997"/>
            <a:ext cx="998935" cy="13454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675" b="1"/>
              <a:t>Altra Administració</a:t>
            </a:r>
          </a:p>
        </p:txBody>
      </p:sp>
      <p:sp>
        <p:nvSpPr>
          <p:cNvPr id="56" name="QuadreDeText 110">
            <a:extLst>
              <a:ext uri="{FF2B5EF4-FFF2-40B4-BE49-F238E27FC236}">
                <a16:creationId xmlns:a16="http://schemas.microsoft.com/office/drawing/2014/main" id="{0FC27E9B-6DC2-4799-9B48-978B4CBEE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159" y="1777232"/>
            <a:ext cx="998935" cy="134540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675" b="1">
                <a:solidFill>
                  <a:srgbClr val="92B9E4"/>
                </a:solidFill>
              </a:rPr>
              <a:t>M</a:t>
            </a:r>
            <a:r>
              <a:rPr lang="ca-ES" altLang="ca-ES" sz="675" b="1">
                <a:solidFill>
                  <a:srgbClr val="92B9E4"/>
                </a:solidFill>
              </a:rPr>
              <a:t>esures seguretat</a:t>
            </a:r>
          </a:p>
        </p:txBody>
      </p:sp>
      <p:sp>
        <p:nvSpPr>
          <p:cNvPr id="57" name="QuadreDeText 110">
            <a:extLst>
              <a:ext uri="{FF2B5EF4-FFF2-40B4-BE49-F238E27FC236}">
                <a16:creationId xmlns:a16="http://schemas.microsoft.com/office/drawing/2014/main" id="{A6AC9B14-9038-4900-83D1-A62C5616E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159" y="1425997"/>
            <a:ext cx="998935" cy="13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675" b="1"/>
              <a:t>Llegenda:</a:t>
            </a:r>
          </a:p>
        </p:txBody>
      </p:sp>
      <p:sp>
        <p:nvSpPr>
          <p:cNvPr id="58" name="QuadreDeText 110">
            <a:extLst>
              <a:ext uri="{FF2B5EF4-FFF2-40B4-BE49-F238E27FC236}">
                <a16:creationId xmlns:a16="http://schemas.microsoft.com/office/drawing/2014/main" id="{81A66A17-3DD1-40C1-ADC9-B2064087E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159" y="1603401"/>
            <a:ext cx="998935" cy="134540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675" b="1">
                <a:solidFill>
                  <a:schemeClr val="bg1"/>
                </a:solidFill>
              </a:rPr>
              <a:t>Vot segur</a:t>
            </a:r>
            <a:endParaRPr lang="ca-ES" altLang="ca-ES" sz="675" b="1">
              <a:solidFill>
                <a:schemeClr val="bg1"/>
              </a:solidFill>
            </a:endParaRPr>
          </a:p>
        </p:txBody>
      </p:sp>
      <p:sp>
        <p:nvSpPr>
          <p:cNvPr id="59" name="QuadreDeText 110">
            <a:extLst>
              <a:ext uri="{FF2B5EF4-FFF2-40B4-BE49-F238E27FC236}">
                <a16:creationId xmlns:a16="http://schemas.microsoft.com/office/drawing/2014/main" id="{13B6DA8B-0FD6-498A-B681-1E48A3D17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765" y="2012194"/>
            <a:ext cx="1188244" cy="269081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chemeClr val="bg1"/>
                </a:solidFill>
              </a:rPr>
              <a:t>Dept. A. Exterior</a:t>
            </a:r>
          </a:p>
        </p:txBody>
      </p:sp>
      <p:cxnSp>
        <p:nvCxnSpPr>
          <p:cNvPr id="60" name="Conector recto de flecha 226">
            <a:extLst>
              <a:ext uri="{FF2B5EF4-FFF2-40B4-BE49-F238E27FC236}">
                <a16:creationId xmlns:a16="http://schemas.microsoft.com/office/drawing/2014/main" id="{9D57ADC8-8BCA-434F-B53F-EAA4664202FD}"/>
              </a:ext>
            </a:extLst>
          </p:cNvPr>
          <p:cNvCxnSpPr>
            <a:cxnSpLocks/>
            <a:stCxn id="59" idx="2"/>
            <a:endCxn id="24" idx="0"/>
          </p:cNvCxnSpPr>
          <p:nvPr/>
        </p:nvCxnSpPr>
        <p:spPr bwMode="auto">
          <a:xfrm>
            <a:off x="2197887" y="2281275"/>
            <a:ext cx="0" cy="5596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Conector: angular 61">
            <a:extLst>
              <a:ext uri="{FF2B5EF4-FFF2-40B4-BE49-F238E27FC236}">
                <a16:creationId xmlns:a16="http://schemas.microsoft.com/office/drawing/2014/main" id="{DB958845-2878-4A5A-AC12-8E6AFA0E38C1}"/>
              </a:ext>
            </a:extLst>
          </p:cNvPr>
          <p:cNvCxnSpPr>
            <a:cxnSpLocks/>
            <a:stCxn id="40" idx="3"/>
            <a:endCxn id="30" idx="1"/>
          </p:cNvCxnSpPr>
          <p:nvPr/>
        </p:nvCxnSpPr>
        <p:spPr bwMode="auto">
          <a:xfrm>
            <a:off x="5523272" y="2755739"/>
            <a:ext cx="541735" cy="108012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10119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2937E-FA71-D9BE-8D83-CE9B6622A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D94D23B-F525-563B-6246-94D83CB29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4100" b="1" dirty="0">
                <a:cs typeface="Arial" panose="020B0604020202020204" pitchFamily="34" charset="0"/>
              </a:rPr>
              <a:t>Els escenaris</a:t>
            </a:r>
          </a:p>
        </p:txBody>
      </p:sp>
    </p:spTree>
    <p:extLst>
      <p:ext uri="{BB962C8B-B14F-4D97-AF65-F5344CB8AC3E}">
        <p14:creationId xmlns:p14="http://schemas.microsoft.com/office/powerpoint/2010/main" val="2847597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C796BB13-3D76-4D7B-AFF5-F2C89285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39" y="240040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Els eixos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206E8B2E-6288-4005-BC6D-B6A98BEAD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91913"/>
              </p:ext>
            </p:extLst>
          </p:nvPr>
        </p:nvGraphicFramePr>
        <p:xfrm>
          <a:off x="1763316" y="1599646"/>
          <a:ext cx="5617369" cy="564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2571">
                  <a:extLst>
                    <a:ext uri="{9D8B030D-6E8A-4147-A177-3AD203B41FA5}">
                      <a16:colId xmlns:a16="http://schemas.microsoft.com/office/drawing/2014/main" val="1014269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140942779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val="1205686707"/>
                    </a:ext>
                  </a:extLst>
                </a:gridCol>
                <a:gridCol w="1296516">
                  <a:extLst>
                    <a:ext uri="{9D8B030D-6E8A-4147-A177-3AD203B41FA5}">
                      <a16:colId xmlns:a16="http://schemas.microsoft.com/office/drawing/2014/main" val="2593909009"/>
                    </a:ext>
                  </a:extLst>
                </a:gridCol>
              </a:tblGrid>
              <a:tr h="564606">
                <a:tc>
                  <a:txBody>
                    <a:bodyPr/>
                    <a:lstStyle/>
                    <a:p>
                      <a:pPr algn="r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Objectiu</a:t>
                      </a:r>
                    </a:p>
                    <a:p>
                      <a:pPr algn="just"/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Drets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01428"/>
                  </a:ext>
                </a:extLst>
              </a:tr>
            </a:tbl>
          </a:graphicData>
        </a:graphic>
      </p:graphicFrame>
      <p:sp>
        <p:nvSpPr>
          <p:cNvPr id="2" name="Oval 26">
            <a:extLst>
              <a:ext uri="{FF2B5EF4-FFF2-40B4-BE49-F238E27FC236}">
                <a16:creationId xmlns:a16="http://schemas.microsoft.com/office/drawing/2014/main" id="{72C869E1-8324-9060-FDFC-91E98105B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754" y="9448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</p:spTree>
    <p:extLst>
      <p:ext uri="{BB962C8B-B14F-4D97-AF65-F5344CB8AC3E}">
        <p14:creationId xmlns:p14="http://schemas.microsoft.com/office/powerpoint/2010/main" val="804650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068BF-C2FD-8261-3AF1-BD935002B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6898C682-EDC7-A2B7-9974-42D7F19D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39" y="240040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Els estadis</a:t>
            </a:r>
          </a:p>
        </p:txBody>
      </p:sp>
      <p:sp>
        <p:nvSpPr>
          <p:cNvPr id="2" name="Oval 26">
            <a:extLst>
              <a:ext uri="{FF2B5EF4-FFF2-40B4-BE49-F238E27FC236}">
                <a16:creationId xmlns:a16="http://schemas.microsoft.com/office/drawing/2014/main" id="{137286B5-CD2B-4DFB-C55A-622F34F2D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754" y="9448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  <p:sp>
        <p:nvSpPr>
          <p:cNvPr id="3" name="Subtítol 5">
            <a:extLst>
              <a:ext uri="{FF2B5EF4-FFF2-40B4-BE49-F238E27FC236}">
                <a16:creationId xmlns:a16="http://schemas.microsoft.com/office/drawing/2014/main" id="{E62A54E3-33FF-28BC-11F6-25F08687462F}"/>
              </a:ext>
            </a:extLst>
          </p:cNvPr>
          <p:cNvSpPr txBox="1">
            <a:spLocks/>
          </p:cNvSpPr>
          <p:nvPr/>
        </p:nvSpPr>
        <p:spPr>
          <a:xfrm>
            <a:off x="935038" y="915988"/>
            <a:ext cx="7472692" cy="3774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ca-E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Deliberació</a:t>
            </a:r>
          </a:p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ca-E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Sufragi passiu</a:t>
            </a:r>
          </a:p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ca-E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Sufragi actiu</a:t>
            </a:r>
          </a:p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ca-E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Organització</a:t>
            </a:r>
          </a:p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ca-E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Implantació</a:t>
            </a:r>
            <a:endParaRPr lang="ca-E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82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71FDF-D07F-99EB-E6DE-9F2EF46DD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C78BDEDC-B1F8-5E1B-BC4F-1B431995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39" y="240040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Els escenaris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57B6F9A-EEB5-0E2C-559C-4B4AB066FA02}"/>
              </a:ext>
            </a:extLst>
          </p:cNvPr>
          <p:cNvGraphicFramePr>
            <a:graphicFrameLocks noGrp="1"/>
          </p:cNvGraphicFramePr>
          <p:nvPr/>
        </p:nvGraphicFramePr>
        <p:xfrm>
          <a:off x="1763316" y="1599646"/>
          <a:ext cx="5617369" cy="2053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2571">
                  <a:extLst>
                    <a:ext uri="{9D8B030D-6E8A-4147-A177-3AD203B41FA5}">
                      <a16:colId xmlns:a16="http://schemas.microsoft.com/office/drawing/2014/main" val="1014269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140942779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val="1205686707"/>
                    </a:ext>
                  </a:extLst>
                </a:gridCol>
                <a:gridCol w="1296516">
                  <a:extLst>
                    <a:ext uri="{9D8B030D-6E8A-4147-A177-3AD203B41FA5}">
                      <a16:colId xmlns:a16="http://schemas.microsoft.com/office/drawing/2014/main" val="2593909009"/>
                    </a:ext>
                  </a:extLst>
                </a:gridCol>
              </a:tblGrid>
              <a:tr h="564606">
                <a:tc>
                  <a:txBody>
                    <a:bodyPr/>
                    <a:lstStyle/>
                    <a:p>
                      <a:pPr algn="r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Objectiu</a:t>
                      </a:r>
                    </a:p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Àmbit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Drets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01428"/>
                  </a:ext>
                </a:extLst>
              </a:tr>
              <a:tr h="304760"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249588"/>
                  </a:ext>
                </a:extLst>
              </a:tr>
              <a:tr h="295137"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35131"/>
                  </a:ext>
                </a:extLst>
              </a:tr>
              <a:tr h="298344"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12055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36611"/>
                  </a:ext>
                </a:extLst>
              </a:tr>
              <a:tr h="307967"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Implantació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82190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BD7492F7-30EA-75CD-08F1-EEFFF7A80DEE}"/>
              </a:ext>
            </a:extLst>
          </p:cNvPr>
          <p:cNvGraphicFramePr>
            <a:graphicFrameLocks noGrp="1"/>
          </p:cNvGraphicFramePr>
          <p:nvPr/>
        </p:nvGraphicFramePr>
        <p:xfrm>
          <a:off x="1763315" y="3947156"/>
          <a:ext cx="5617366" cy="382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349">
                  <a:extLst>
                    <a:ext uri="{9D8B030D-6E8A-4147-A177-3AD203B41FA5}">
                      <a16:colId xmlns:a16="http://schemas.microsoft.com/office/drawing/2014/main" val="2860073491"/>
                    </a:ext>
                  </a:extLst>
                </a:gridCol>
                <a:gridCol w="1123349">
                  <a:extLst>
                    <a:ext uri="{9D8B030D-6E8A-4147-A177-3AD203B41FA5}">
                      <a16:colId xmlns:a16="http://schemas.microsoft.com/office/drawing/2014/main" val="1259045953"/>
                    </a:ext>
                  </a:extLst>
                </a:gridCol>
                <a:gridCol w="1123349">
                  <a:extLst>
                    <a:ext uri="{9D8B030D-6E8A-4147-A177-3AD203B41FA5}">
                      <a16:colId xmlns:a16="http://schemas.microsoft.com/office/drawing/2014/main" val="1352562375"/>
                    </a:ext>
                  </a:extLst>
                </a:gridCol>
                <a:gridCol w="1123349">
                  <a:extLst>
                    <a:ext uri="{9D8B030D-6E8A-4147-A177-3AD203B41FA5}">
                      <a16:colId xmlns:a16="http://schemas.microsoft.com/office/drawing/2014/main" val="2064580375"/>
                    </a:ext>
                  </a:extLst>
                </a:gridCol>
                <a:gridCol w="1123970">
                  <a:extLst>
                    <a:ext uri="{9D8B030D-6E8A-4147-A177-3AD203B41FA5}">
                      <a16:colId xmlns:a16="http://schemas.microsoft.com/office/drawing/2014/main" val="288668433"/>
                    </a:ext>
                  </a:extLst>
                </a:gridCol>
              </a:tblGrid>
              <a:tr h="382429">
                <a:tc>
                  <a:txBody>
                    <a:bodyPr/>
                    <a:lstStyle/>
                    <a:p>
                      <a:pPr algn="ctr"/>
                      <a:r>
                        <a:rPr lang="ca-E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sense afectacions</a:t>
                      </a:r>
                      <a:endParaRPr lang="ca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sense impacte</a:t>
                      </a:r>
                      <a:endParaRPr lang="ca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menors</a:t>
                      </a:r>
                      <a:endParaRPr lang="ca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crítiques</a:t>
                      </a:r>
                      <a:endParaRPr lang="ca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molt crítiques</a:t>
                      </a:r>
                      <a:endParaRPr lang="ca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688592"/>
                  </a:ext>
                </a:extLst>
              </a:tr>
            </a:tbl>
          </a:graphicData>
        </a:graphic>
      </p:graphicFrame>
      <p:sp>
        <p:nvSpPr>
          <p:cNvPr id="2" name="Oval 26">
            <a:extLst>
              <a:ext uri="{FF2B5EF4-FFF2-40B4-BE49-F238E27FC236}">
                <a16:creationId xmlns:a16="http://schemas.microsoft.com/office/drawing/2014/main" id="{721EB93E-B825-D3CC-4AF6-BE9E63095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629" y="256117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40A7B7E7-198C-42E2-E9CC-3877B5DB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629" y="616157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PROCESSOS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38597CDB-8449-0583-36C2-2E21D1D18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630" y="983743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</p:spTree>
    <p:extLst>
      <p:ext uri="{BB962C8B-B14F-4D97-AF65-F5344CB8AC3E}">
        <p14:creationId xmlns:p14="http://schemas.microsoft.com/office/powerpoint/2010/main" val="2085740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A90249C7-5AD5-4926-B303-19E42160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40040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Els escenaris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5CEBFFF-5769-43BD-A1E7-56CCF3048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9368"/>
          <a:stretch/>
        </p:blipFill>
        <p:spPr>
          <a:xfrm>
            <a:off x="942018" y="1297041"/>
            <a:ext cx="6682101" cy="198757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4E42C0F-20A0-4F63-A54C-1D6C964FEF60}"/>
              </a:ext>
            </a:extLst>
          </p:cNvPr>
          <p:cNvSpPr txBox="1"/>
          <p:nvPr/>
        </p:nvSpPr>
        <p:spPr>
          <a:xfrm>
            <a:off x="2601851" y="3419007"/>
            <a:ext cx="37753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26">
            <a:extLst>
              <a:ext uri="{FF2B5EF4-FFF2-40B4-BE49-F238E27FC236}">
                <a16:creationId xmlns:a16="http://schemas.microsoft.com/office/drawing/2014/main" id="{12286774-F968-B277-142C-225A89CFA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490800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a-ES" sz="1600" b="1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rocessos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80004D82-5C96-AAFE-D846-AD6F6896F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842953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</p:spTree>
    <p:extLst>
      <p:ext uri="{BB962C8B-B14F-4D97-AF65-F5344CB8AC3E}">
        <p14:creationId xmlns:p14="http://schemas.microsoft.com/office/powerpoint/2010/main" val="309238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2C73DC-54A7-108B-9833-8ADB9F0FB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825BB1F-5044-BE9F-5C4A-54405BDB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1776"/>
            <a:ext cx="7611532" cy="53975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/>
              <a:t>De la funció pública</a:t>
            </a:r>
            <a:endParaRPr lang="ca-ES" dirty="0"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49DB2748-4311-B080-CF9E-1CCB20600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387181"/>
              </p:ext>
            </p:extLst>
          </p:nvPr>
        </p:nvGraphicFramePr>
        <p:xfrm>
          <a:off x="1211116" y="727345"/>
          <a:ext cx="6371247" cy="4416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1229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2390009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2390009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23170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funció pública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servei i política pública</a:t>
                      </a:r>
                      <a:endParaRPr lang="ca-ES" sz="12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1333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Objecte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procediment administratiu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servei i la política pública</a:t>
                      </a:r>
                      <a:endParaRPr lang="ca-ES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33275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del treballador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procediment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Dissenyar i implantar un servei o política pública</a:t>
                      </a:r>
                      <a:endParaRPr lang="ca-ES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coneixement de la norma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les competències i habilitats del treballador per a l’acompliment de les funcions que haurà de desenvolupar</a:t>
                      </a:r>
                      <a:endParaRPr lang="ca-ES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Actualitzar els coneixements del  treballador quan canvia el procediment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desenvolupament del treballador perquè adquireixi noves competències i habilitats per millorar el seu acompliment</a:t>
                      </a:r>
                      <a:endParaRPr lang="ca-ES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50" dirty="0" err="1">
                          <a:effectLst/>
                          <a:latin typeface="Arial" panose="020B060402020202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R+D+i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Sobretot externalitzada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 propi,</a:t>
                      </a:r>
                      <a:r>
                        <a:rPr lang="ca-ES" sz="1100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 comunitats de pràctica i aprenentatge</a:t>
                      </a:r>
                      <a:endParaRPr lang="ca-ES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143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Jeràrquica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Per projectes</a:t>
                      </a:r>
                      <a:endParaRPr lang="ca-ES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143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Funcionament lògic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Interoperabilitat i ciència de dades</a:t>
                      </a:r>
                      <a:endParaRPr lang="ca-ES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3547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 entre unitats i administracions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Competencials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col·laboració i complementarietat</a:t>
                      </a:r>
                      <a:endParaRPr lang="ca-ES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6650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vertical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l’antiguitat i la formació generalista. Sovint va acompanyada de mobilitat horitzontal.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capacitat. Requereix adquirir competències específiques. Generalment es progressa dins el mateix àmbit funcional.</a:t>
                      </a:r>
                      <a:endParaRPr lang="ca-ES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3572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horitzontal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Fàcil i relativament ràpida: el procediment és genèric.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i lenta: requereix adquirir competències específiques</a:t>
                      </a:r>
                      <a:endParaRPr lang="ca-ES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68268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ol 1">
            <a:extLst>
              <a:ext uri="{FF2B5EF4-FFF2-40B4-BE49-F238E27FC236}">
                <a16:creationId xmlns:a16="http://schemas.microsoft.com/office/drawing/2014/main" id="{2DC16E14-80B8-44D9-819B-FCF8F7F7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40040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Els escenaris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0C0650A-2E19-1837-778D-44C009780D6D}"/>
              </a:ext>
            </a:extLst>
          </p:cNvPr>
          <p:cNvGrpSpPr/>
          <p:nvPr/>
        </p:nvGrpSpPr>
        <p:grpSpPr>
          <a:xfrm>
            <a:off x="935038" y="880664"/>
            <a:ext cx="6661150" cy="3993587"/>
            <a:chOff x="2020554" y="1230937"/>
            <a:chExt cx="4968000" cy="2978486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24C2E484-8BA8-407A-9497-CE4DC0D995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71" b="42367"/>
            <a:stretch/>
          </p:blipFill>
          <p:spPr>
            <a:xfrm>
              <a:off x="2020554" y="1540381"/>
              <a:ext cx="4968000" cy="2669042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E0544343-8089-49CF-8B81-B869765626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62" b="95925"/>
            <a:stretch/>
          </p:blipFill>
          <p:spPr>
            <a:xfrm>
              <a:off x="2020554" y="1230937"/>
              <a:ext cx="4968000" cy="324999"/>
            </a:xfrm>
            <a:prstGeom prst="rect">
              <a:avLst/>
            </a:prstGeom>
          </p:spPr>
        </p:pic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62490DC-5575-4A2E-BDC0-FE8ABB088779}"/>
              </a:ext>
            </a:extLst>
          </p:cNvPr>
          <p:cNvSpPr txBox="1"/>
          <p:nvPr/>
        </p:nvSpPr>
        <p:spPr>
          <a:xfrm>
            <a:off x="2631785" y="4903054"/>
            <a:ext cx="37753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26">
            <a:extLst>
              <a:ext uri="{FF2B5EF4-FFF2-40B4-BE49-F238E27FC236}">
                <a16:creationId xmlns:a16="http://schemas.microsoft.com/office/drawing/2014/main" id="{B4D77BC7-4BEB-08F1-C73E-CC1DEAE7A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490800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a-ES" sz="1600" b="1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rocessos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B8BD2454-0B3D-5FB8-23EE-0E2388CBD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842953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</p:spTree>
    <p:extLst>
      <p:ext uri="{BB962C8B-B14F-4D97-AF65-F5344CB8AC3E}">
        <p14:creationId xmlns:p14="http://schemas.microsoft.com/office/powerpoint/2010/main" val="29135003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ol 1">
            <a:extLst>
              <a:ext uri="{FF2B5EF4-FFF2-40B4-BE49-F238E27FC236}">
                <a16:creationId xmlns:a16="http://schemas.microsoft.com/office/drawing/2014/main" id="{BC492F96-3036-4A0E-A049-AE41CFD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38755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Els escenaris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9D528FB-4F0A-F48F-A3CD-F8D96283A5E9}"/>
              </a:ext>
            </a:extLst>
          </p:cNvPr>
          <p:cNvGrpSpPr/>
          <p:nvPr/>
        </p:nvGrpSpPr>
        <p:grpSpPr>
          <a:xfrm>
            <a:off x="942018" y="863538"/>
            <a:ext cx="6301930" cy="4091312"/>
            <a:chOff x="2019872" y="1224180"/>
            <a:chExt cx="4968552" cy="3225662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E497300A-17CF-4F26-AED4-4B8C98D0FD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13" b="2022"/>
            <a:stretch/>
          </p:blipFill>
          <p:spPr>
            <a:xfrm>
              <a:off x="2019872" y="1529498"/>
              <a:ext cx="4968552" cy="2920344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5529D4-BA73-4476-A6A4-1F88ED067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62" b="95925"/>
            <a:stretch/>
          </p:blipFill>
          <p:spPr>
            <a:xfrm>
              <a:off x="2019872" y="1224180"/>
              <a:ext cx="4968552" cy="325034"/>
            </a:xfrm>
            <a:prstGeom prst="rect">
              <a:avLst/>
            </a:prstGeom>
          </p:spPr>
        </p:pic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911D5CC-3A52-4615-B77A-F851A3106896}"/>
              </a:ext>
            </a:extLst>
          </p:cNvPr>
          <p:cNvSpPr txBox="1"/>
          <p:nvPr/>
        </p:nvSpPr>
        <p:spPr>
          <a:xfrm>
            <a:off x="2631785" y="4904745"/>
            <a:ext cx="37753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26">
            <a:extLst>
              <a:ext uri="{FF2B5EF4-FFF2-40B4-BE49-F238E27FC236}">
                <a16:creationId xmlns:a16="http://schemas.microsoft.com/office/drawing/2014/main" id="{F6F1764D-7CB5-DEE0-7DB7-44C5B9F56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146416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a-ES" sz="1600" b="1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rocessos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1106EB49-0A3E-A87C-62C0-D7FF3A878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498569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</p:spTree>
    <p:extLst>
      <p:ext uri="{BB962C8B-B14F-4D97-AF65-F5344CB8AC3E}">
        <p14:creationId xmlns:p14="http://schemas.microsoft.com/office/powerpoint/2010/main" val="17162501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ol 1">
            <a:extLst>
              <a:ext uri="{FF2B5EF4-FFF2-40B4-BE49-F238E27FC236}">
                <a16:creationId xmlns:a16="http://schemas.microsoft.com/office/drawing/2014/main" id="{BC492F96-3036-4A0E-A049-AE41CFD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38756"/>
            <a:ext cx="792956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Quadre de comandament</a:t>
            </a:r>
          </a:p>
        </p:txBody>
      </p:sp>
      <p:sp>
        <p:nvSpPr>
          <p:cNvPr id="20" name="Subtítol 5">
            <a:extLst>
              <a:ext uri="{FF2B5EF4-FFF2-40B4-BE49-F238E27FC236}">
                <a16:creationId xmlns:a16="http://schemas.microsoft.com/office/drawing/2014/main" id="{04A24EDA-F7E7-FEB4-0D39-1FC9351D4503}"/>
              </a:ext>
            </a:extLst>
          </p:cNvPr>
          <p:cNvSpPr txBox="1">
            <a:spLocks/>
          </p:cNvSpPr>
          <p:nvPr/>
        </p:nvSpPr>
        <p:spPr>
          <a:xfrm>
            <a:off x="1410300" y="922617"/>
            <a:ext cx="6348054" cy="33234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Escenaris</a:t>
            </a:r>
          </a:p>
          <a:p>
            <a:pPr algn="l"/>
            <a:endParaRPr lang="ca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a-E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Tasques i riscos    </a:t>
            </a:r>
            <a:r>
              <a:rPr lang="ca-ES" sz="8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 en el moment d’ajornar les eleccions</a:t>
            </a:r>
            <a:endParaRPr lang="ca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E6464E4C-3DC3-A787-4E14-DA6A6F3B8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431811"/>
              </p:ext>
            </p:extLst>
          </p:nvPr>
        </p:nvGraphicFramePr>
        <p:xfrm>
          <a:off x="1466762" y="1279358"/>
          <a:ext cx="6287691" cy="497050"/>
        </p:xfrm>
        <a:graphic>
          <a:graphicData uri="http://schemas.openxmlformats.org/drawingml/2006/table">
            <a:tbl>
              <a:tblPr/>
              <a:tblGrid>
                <a:gridCol w="1183468">
                  <a:extLst>
                    <a:ext uri="{9D8B030D-6E8A-4147-A177-3AD203B41FA5}">
                      <a16:colId xmlns:a16="http://schemas.microsoft.com/office/drawing/2014/main" val="1109649796"/>
                    </a:ext>
                  </a:extLst>
                </a:gridCol>
                <a:gridCol w="564837">
                  <a:extLst>
                    <a:ext uri="{9D8B030D-6E8A-4147-A177-3AD203B41FA5}">
                      <a16:colId xmlns:a16="http://schemas.microsoft.com/office/drawing/2014/main" val="1476721132"/>
                    </a:ext>
                  </a:extLst>
                </a:gridCol>
                <a:gridCol w="713805">
                  <a:extLst>
                    <a:ext uri="{9D8B030D-6E8A-4147-A177-3AD203B41FA5}">
                      <a16:colId xmlns:a16="http://schemas.microsoft.com/office/drawing/2014/main" val="770794414"/>
                    </a:ext>
                  </a:extLst>
                </a:gridCol>
                <a:gridCol w="496560">
                  <a:extLst>
                    <a:ext uri="{9D8B030D-6E8A-4147-A177-3AD203B41FA5}">
                      <a16:colId xmlns:a16="http://schemas.microsoft.com/office/drawing/2014/main" val="2063384125"/>
                    </a:ext>
                  </a:extLst>
                </a:gridCol>
                <a:gridCol w="554492">
                  <a:extLst>
                    <a:ext uri="{9D8B030D-6E8A-4147-A177-3AD203B41FA5}">
                      <a16:colId xmlns:a16="http://schemas.microsoft.com/office/drawing/2014/main" val="3747680119"/>
                    </a:ext>
                  </a:extLst>
                </a:gridCol>
                <a:gridCol w="537940">
                  <a:extLst>
                    <a:ext uri="{9D8B030D-6E8A-4147-A177-3AD203B41FA5}">
                      <a16:colId xmlns:a16="http://schemas.microsoft.com/office/drawing/2014/main" val="462774373"/>
                    </a:ext>
                  </a:extLst>
                </a:gridCol>
                <a:gridCol w="554492">
                  <a:extLst>
                    <a:ext uri="{9D8B030D-6E8A-4147-A177-3AD203B41FA5}">
                      <a16:colId xmlns:a16="http://schemas.microsoft.com/office/drawing/2014/main" val="63941322"/>
                    </a:ext>
                  </a:extLst>
                </a:gridCol>
                <a:gridCol w="554492">
                  <a:extLst>
                    <a:ext uri="{9D8B030D-6E8A-4147-A177-3AD203B41FA5}">
                      <a16:colId xmlns:a16="http://schemas.microsoft.com/office/drawing/2014/main" val="3919974253"/>
                    </a:ext>
                  </a:extLst>
                </a:gridCol>
                <a:gridCol w="465525">
                  <a:extLst>
                    <a:ext uri="{9D8B030D-6E8A-4147-A177-3AD203B41FA5}">
                      <a16:colId xmlns:a16="http://schemas.microsoft.com/office/drawing/2014/main" val="2598390189"/>
                    </a:ext>
                  </a:extLst>
                </a:gridCol>
                <a:gridCol w="662080">
                  <a:extLst>
                    <a:ext uri="{9D8B030D-6E8A-4147-A177-3AD203B41FA5}">
                      <a16:colId xmlns:a16="http://schemas.microsoft.com/office/drawing/2014/main" val="1546768439"/>
                    </a:ext>
                  </a:extLst>
                </a:gridCol>
              </a:tblGrid>
              <a:tr h="99410"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Escenari</a:t>
                      </a:r>
                    </a:p>
                  </a:txBody>
                  <a:tcPr marL="6213" marR="6213" marT="62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EPC21-Normal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EPC21-Novanormal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EPC21-Local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EPC21-Tram4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EPC21-Tram3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EPC21-Tram2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EPC21-Tram1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EPC21-Atura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EPC21-Confinam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45351"/>
                  </a:ext>
                </a:extLst>
              </a:tr>
              <a:tr h="99410"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Mobilitat</a:t>
                      </a:r>
                    </a:p>
                  </a:txBody>
                  <a:tcPr marL="6213" marR="6213" marT="62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ca-E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415766"/>
                  </a:ext>
                </a:extLst>
              </a:tr>
              <a:tr h="99410"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Activitat social</a:t>
                      </a:r>
                    </a:p>
                  </a:txBody>
                  <a:tcPr marL="6213" marR="6213" marT="62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192470"/>
                  </a:ext>
                </a:extLst>
              </a:tr>
              <a:tr h="99410"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Qüestions electorals</a:t>
                      </a:r>
                    </a:p>
                  </a:txBody>
                  <a:tcPr marL="6213" marR="6213" marT="62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317874"/>
                  </a:ext>
                </a:extLst>
              </a:tr>
              <a:tr h="99410"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Protocol Eleccions COVID19</a:t>
                      </a:r>
                    </a:p>
                  </a:txBody>
                  <a:tcPr marL="6213" marR="6213" marT="62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719592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3D7DD9B7-CE73-DFED-DD4B-C932E07E5FAD}"/>
              </a:ext>
            </a:extLst>
          </p:cNvPr>
          <p:cNvSpPr txBox="1"/>
          <p:nvPr/>
        </p:nvSpPr>
        <p:spPr>
          <a:xfrm>
            <a:off x="3334931" y="1378871"/>
            <a:ext cx="325153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a-ES" sz="7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Progressió d’acord amb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ca-ES" sz="7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valor de l’RT varia significativament i persistentment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ca-ES" sz="7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nombre d’ hospitalitzacions varia significativament i persistentment</a:t>
            </a:r>
            <a:endParaRPr lang="ca-E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DA57A952-2F9F-4586-1CE2-16E4BEB6E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205781"/>
              </p:ext>
            </p:extLst>
          </p:nvPr>
        </p:nvGraphicFramePr>
        <p:xfrm>
          <a:off x="1450648" y="2061827"/>
          <a:ext cx="2986580" cy="2648872"/>
        </p:xfrm>
        <a:graphic>
          <a:graphicData uri="http://schemas.openxmlformats.org/drawingml/2006/table">
            <a:tbl>
              <a:tblPr firstRow="1" firstCol="1" bandRow="1"/>
              <a:tblGrid>
                <a:gridCol w="995684">
                  <a:extLst>
                    <a:ext uri="{9D8B030D-6E8A-4147-A177-3AD203B41FA5}">
                      <a16:colId xmlns:a16="http://schemas.microsoft.com/office/drawing/2014/main" val="3523240805"/>
                    </a:ext>
                  </a:extLst>
                </a:gridCol>
                <a:gridCol w="663320">
                  <a:extLst>
                    <a:ext uri="{9D8B030D-6E8A-4147-A177-3AD203B41FA5}">
                      <a16:colId xmlns:a16="http://schemas.microsoft.com/office/drawing/2014/main" val="1185247060"/>
                    </a:ext>
                  </a:extLst>
                </a:gridCol>
                <a:gridCol w="663788">
                  <a:extLst>
                    <a:ext uri="{9D8B030D-6E8A-4147-A177-3AD203B41FA5}">
                      <a16:colId xmlns:a16="http://schemas.microsoft.com/office/drawing/2014/main" val="3292168947"/>
                    </a:ext>
                  </a:extLst>
                </a:gridCol>
                <a:gridCol w="663788">
                  <a:extLst>
                    <a:ext uri="{9D8B030D-6E8A-4147-A177-3AD203B41FA5}">
                      <a16:colId xmlns:a16="http://schemas.microsoft.com/office/drawing/2014/main" val="372166786"/>
                    </a:ext>
                  </a:extLst>
                </a:gridCol>
              </a:tblGrid>
              <a:tr h="172068">
                <a:tc>
                  <a:txBody>
                    <a:bodyPr/>
                    <a:lstStyle/>
                    <a:p>
                      <a:pPr algn="ctr"/>
                      <a:r>
                        <a:rPr lang="ca-ES" sz="5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             Objectiu</a:t>
                      </a:r>
                      <a:endParaRPr lang="ca-ES" sz="5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Drets votar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00470"/>
                  </a:ext>
                </a:extLst>
              </a:tr>
              <a:tr h="112582">
                <a:tc rowSpan="2">
                  <a:txBody>
                    <a:bodyPr/>
                    <a:lstStyle/>
                    <a:p>
                      <a:pPr algn="just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573559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764213"/>
                  </a:ext>
                </a:extLst>
              </a:tr>
              <a:tr h="112582">
                <a:tc rowSpan="2">
                  <a:txBody>
                    <a:bodyPr/>
                    <a:lstStyle/>
                    <a:p>
                      <a:pPr algn="just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867399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835612"/>
                  </a:ext>
                </a:extLst>
              </a:tr>
              <a:tr h="112582">
                <a:tc rowSpan="9">
                  <a:txBody>
                    <a:bodyPr/>
                    <a:lstStyle/>
                    <a:p>
                      <a:pPr algn="just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801971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10801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154426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792828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428138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739422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579939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148556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120253"/>
                  </a:ext>
                </a:extLst>
              </a:tr>
              <a:tr h="112582">
                <a:tc rowSpan="5">
                  <a:txBody>
                    <a:bodyPr/>
                    <a:lstStyle/>
                    <a:p>
                      <a:pPr algn="just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Operacions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756808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818082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497997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776235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592894"/>
                  </a:ext>
                </a:extLst>
              </a:tr>
              <a:tr h="112582">
                <a:tc rowSpan="4">
                  <a:txBody>
                    <a:bodyPr/>
                    <a:lstStyle/>
                    <a:p>
                      <a:pPr algn="just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Efectivitat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584431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22659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8899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40440"/>
                  </a:ext>
                </a:extLst>
              </a:tr>
            </a:tbl>
          </a:graphicData>
        </a:graphic>
      </p:graphicFrame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9D5A44FD-B174-51C6-79CD-691135F75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479415"/>
              </p:ext>
            </p:extLst>
          </p:nvPr>
        </p:nvGraphicFramePr>
        <p:xfrm>
          <a:off x="4691168" y="2061833"/>
          <a:ext cx="2986071" cy="2648865"/>
        </p:xfrm>
        <a:graphic>
          <a:graphicData uri="http://schemas.openxmlformats.org/drawingml/2006/table">
            <a:tbl>
              <a:tblPr firstRow="1" firstCol="1" bandRow="1"/>
              <a:tblGrid>
                <a:gridCol w="995514">
                  <a:extLst>
                    <a:ext uri="{9D8B030D-6E8A-4147-A177-3AD203B41FA5}">
                      <a16:colId xmlns:a16="http://schemas.microsoft.com/office/drawing/2014/main" val="5827575"/>
                    </a:ext>
                  </a:extLst>
                </a:gridCol>
                <a:gridCol w="663207">
                  <a:extLst>
                    <a:ext uri="{9D8B030D-6E8A-4147-A177-3AD203B41FA5}">
                      <a16:colId xmlns:a16="http://schemas.microsoft.com/office/drawing/2014/main" val="1903850656"/>
                    </a:ext>
                  </a:extLst>
                </a:gridCol>
                <a:gridCol w="663675">
                  <a:extLst>
                    <a:ext uri="{9D8B030D-6E8A-4147-A177-3AD203B41FA5}">
                      <a16:colId xmlns:a16="http://schemas.microsoft.com/office/drawing/2014/main" val="2034219888"/>
                    </a:ext>
                  </a:extLst>
                </a:gridCol>
                <a:gridCol w="663675">
                  <a:extLst>
                    <a:ext uri="{9D8B030D-6E8A-4147-A177-3AD203B41FA5}">
                      <a16:colId xmlns:a16="http://schemas.microsoft.com/office/drawing/2014/main" val="249776125"/>
                    </a:ext>
                  </a:extLst>
                </a:gridCol>
              </a:tblGrid>
              <a:tr h="173799">
                <a:tc>
                  <a:txBody>
                    <a:bodyPr/>
                    <a:lstStyle/>
                    <a:p>
                      <a:pPr algn="ctr"/>
                      <a:r>
                        <a:rPr lang="ca-ES" sz="5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             Objectiu</a:t>
                      </a:r>
                      <a:endParaRPr lang="ca-ES" sz="5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Drets votar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46573"/>
                  </a:ext>
                </a:extLst>
              </a:tr>
              <a:tr h="135563">
                <a:tc rowSpan="2">
                  <a:txBody>
                    <a:bodyPr/>
                    <a:lstStyle/>
                    <a:p>
                      <a:pPr algn="just"/>
                      <a:r>
                        <a:rPr lang="ca-ES" sz="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187978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7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05631"/>
                  </a:ext>
                </a:extLst>
              </a:tr>
              <a:tr h="110197">
                <a:tc rowSpan="2">
                  <a:txBody>
                    <a:bodyPr/>
                    <a:lstStyle/>
                    <a:p>
                      <a:pPr algn="just"/>
                      <a:r>
                        <a:rPr lang="ca-ES" sz="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375798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6234"/>
                  </a:ext>
                </a:extLst>
              </a:tr>
              <a:tr h="110197">
                <a:tc rowSpan="9">
                  <a:txBody>
                    <a:bodyPr/>
                    <a:lstStyle/>
                    <a:p>
                      <a:pPr algn="just"/>
                      <a:r>
                        <a:rPr lang="ca-ES" sz="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776403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027313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428326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5901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982063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Mantenir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15628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820501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85855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76208"/>
                  </a:ext>
                </a:extLst>
              </a:tr>
              <a:tr h="110197">
                <a:tc rowSpan="5">
                  <a:txBody>
                    <a:bodyPr/>
                    <a:lstStyle/>
                    <a:p>
                      <a:pPr algn="just"/>
                      <a:r>
                        <a:rPr lang="ca-ES" sz="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Operacions</a:t>
                      </a:r>
                      <a:endParaRPr lang="ca-ES" sz="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6564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48451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62200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973933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131408"/>
                  </a:ext>
                </a:extLst>
              </a:tr>
              <a:tr h="135563">
                <a:tc rowSpan="4">
                  <a:txBody>
                    <a:bodyPr/>
                    <a:lstStyle/>
                    <a:p>
                      <a:pPr algn="just"/>
                      <a:r>
                        <a:rPr lang="ca-ES" sz="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Efectivitat</a:t>
                      </a:r>
                      <a:endParaRPr lang="ca-ES" sz="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0189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7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7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54694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669365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181342"/>
                  </a:ext>
                </a:extLst>
              </a:tr>
            </a:tbl>
          </a:graphicData>
        </a:graphic>
      </p:graphicFrame>
      <p:sp>
        <p:nvSpPr>
          <p:cNvPr id="25" name="Subtítulo 2">
            <a:extLst>
              <a:ext uri="{FF2B5EF4-FFF2-40B4-BE49-F238E27FC236}">
                <a16:creationId xmlns:a16="http://schemas.microsoft.com/office/drawing/2014/main" id="{26F19921-B470-5F1A-CF3B-5A3786F9A16F}"/>
              </a:ext>
            </a:extLst>
          </p:cNvPr>
          <p:cNvSpPr txBox="1">
            <a:spLocks/>
          </p:cNvSpPr>
          <p:nvPr/>
        </p:nvSpPr>
        <p:spPr bwMode="auto">
          <a:xfrm>
            <a:off x="1767079" y="4696767"/>
            <a:ext cx="5998577" cy="12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s-ES" altLang="ca-ES" sz="600" dirty="0" err="1">
                <a:latin typeface="Arial" panose="020B0604020202020204" pitchFamily="34" charset="0"/>
                <a:cs typeface="Arial" panose="020B0604020202020204" pitchFamily="34" charset="0"/>
              </a:rPr>
              <a:t>Inspirat</a:t>
            </a:r>
            <a:r>
              <a:rPr lang="es-ES" altLang="ca-ES" sz="6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altLang="ca-ES" sz="600" dirty="0">
                <a:latin typeface="Arial" panose="020B0604020202020204" pitchFamily="34" charset="0"/>
                <a:cs typeface="Arial" panose="020B0604020202020204" pitchFamily="34" charset="0"/>
              </a:rPr>
              <a:t>James, T.S. &amp; </a:t>
            </a:r>
            <a:r>
              <a:rPr lang="en-US" altLang="ca-ES" sz="600" dirty="0" err="1">
                <a:latin typeface="Arial" panose="020B0604020202020204" pitchFamily="34" charset="0"/>
                <a:cs typeface="Arial" panose="020B0604020202020204" pitchFamily="34" charset="0"/>
              </a:rPr>
              <a:t>Alihodzic</a:t>
            </a:r>
            <a:r>
              <a:rPr lang="en-US" altLang="ca-ES" sz="600" dirty="0">
                <a:latin typeface="Arial" panose="020B0604020202020204" pitchFamily="34" charset="0"/>
                <a:cs typeface="Arial" panose="020B0604020202020204" pitchFamily="34" charset="0"/>
              </a:rPr>
              <a:t>, S. (2020). “When Is It Democratic to Postpone an Election? Elections During Natural Disasters, COVID-19, and Emergency Situations”. </a:t>
            </a:r>
            <a:endParaRPr lang="es-ES" altLang="ca-E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26">
            <a:extLst>
              <a:ext uri="{FF2B5EF4-FFF2-40B4-BE49-F238E27FC236}">
                <a16:creationId xmlns:a16="http://schemas.microsoft.com/office/drawing/2014/main" id="{F607E2CD-6337-9E3B-D4DC-051FC05C3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277043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a-ES" sz="1600" b="1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rocessos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5B937A25-A109-1F73-016E-C5DCDEE0D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629196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</p:spTree>
    <p:extLst>
      <p:ext uri="{BB962C8B-B14F-4D97-AF65-F5344CB8AC3E}">
        <p14:creationId xmlns:p14="http://schemas.microsoft.com/office/powerpoint/2010/main" val="1789470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269374" y="1282305"/>
            <a:ext cx="6660869" cy="158353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a-ES" dirty="0"/>
              <a:t>Concurrència </a:t>
            </a:r>
            <a:br>
              <a:rPr lang="ca-ES" dirty="0"/>
            </a:br>
            <a:r>
              <a:rPr lang="ca-ES" dirty="0"/>
              <a:t>efectiva d’actors</a:t>
            </a:r>
          </a:p>
        </p:txBody>
      </p:sp>
    </p:spTree>
    <p:extLst>
      <p:ext uri="{BB962C8B-B14F-4D97-AF65-F5344CB8AC3E}">
        <p14:creationId xmlns:p14="http://schemas.microsoft.com/office/powerpoint/2010/main" val="2975493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38755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>
                <a:cs typeface="Arial" panose="020B0604020202020204" pitchFamily="34" charset="0"/>
              </a:rPr>
              <a:t>El govern obert</a:t>
            </a:r>
            <a:r>
              <a:rPr lang="pt-BR" dirty="0">
                <a:cs typeface="Arial" panose="020B0604020202020204" pitchFamily="34" charset="0"/>
              </a:rPr>
              <a:t> </a:t>
            </a:r>
            <a:r>
              <a:rPr lang="pt-BR">
                <a:cs typeface="Arial" panose="020B0604020202020204" pitchFamily="34" charset="0"/>
              </a:rPr>
              <a:t>com paradigma</a:t>
            </a:r>
            <a:endParaRPr lang="ca-ES" dirty="0">
              <a:cs typeface="Arial" panose="020B0604020202020204" pitchFamily="34" charset="0"/>
            </a:endParaRP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018" y="918120"/>
            <a:ext cx="7611533" cy="353060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component de la </a:t>
            </a:r>
            <a:r>
              <a:rPr lang="ca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transparència i les dades obertes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Totes les dades obertes: salut, pressupost, protocols, procediments, actes de reunions,... 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també: dubtes, dissensos, problemes</a:t>
            </a:r>
          </a:p>
          <a:p>
            <a:pPr marL="0" indent="0">
              <a:buNone/>
            </a:pPr>
            <a:r>
              <a:rPr lang="ca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component de la </a:t>
            </a:r>
            <a:r>
              <a:rPr lang="ca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G2G, partits polítics, ciutadans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Escolta activa</a:t>
            </a:r>
          </a:p>
          <a:p>
            <a:pPr marL="0" indent="0">
              <a:buNone/>
            </a:pPr>
            <a:r>
              <a:rPr lang="ca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component de la </a:t>
            </a:r>
            <a:r>
              <a:rPr lang="ca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col·laboració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Co-disseny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Co-gestió</a:t>
            </a:r>
          </a:p>
          <a:p>
            <a:pPr algn="l"/>
            <a:endParaRPr lang="ca-ES" altLang="ca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26">
            <a:extLst>
              <a:ext uri="{FF2B5EF4-FFF2-40B4-BE49-F238E27FC236}">
                <a16:creationId xmlns:a16="http://schemas.microsoft.com/office/drawing/2014/main" id="{4CCA7C18-765A-6662-820B-871789FD5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2433286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43886FEF-0048-1E13-C434-A152FCDF5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2785439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Organització</a:t>
            </a:r>
          </a:p>
        </p:txBody>
      </p:sp>
    </p:spTree>
    <p:extLst>
      <p:ext uri="{BB962C8B-B14F-4D97-AF65-F5344CB8AC3E}">
        <p14:creationId xmlns:p14="http://schemas.microsoft.com/office/powerpoint/2010/main" val="9974958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1E734-D712-CA69-B3C3-5B85E38C2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234DE4E7-CFFB-4FBF-9C06-159EED13C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62" y="240040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dirty="0" err="1">
                <a:cs typeface="Arial" panose="020B0604020202020204" pitchFamily="34" charset="0"/>
              </a:rPr>
              <a:t>Transparència</a:t>
            </a:r>
            <a:r>
              <a:rPr lang="pt-BR" dirty="0">
                <a:cs typeface="Arial" panose="020B0604020202020204" pitchFamily="34" charset="0"/>
              </a:rPr>
              <a:t> com a input (i)</a:t>
            </a:r>
            <a:endParaRPr lang="ca-ES" dirty="0">
              <a:cs typeface="Arial" panose="020B0604020202020204" pitchFamily="34" charset="0"/>
            </a:endParaRPr>
          </a:p>
        </p:txBody>
      </p:sp>
      <p:sp>
        <p:nvSpPr>
          <p:cNvPr id="6" name="Contenidor de contingut 12">
            <a:extLst>
              <a:ext uri="{FF2B5EF4-FFF2-40B4-BE49-F238E27FC236}">
                <a16:creationId xmlns:a16="http://schemas.microsoft.com/office/drawing/2014/main" id="{8EC8B482-741C-8EEA-8DCF-6B1189907A79}"/>
              </a:ext>
            </a:extLst>
          </p:cNvPr>
          <p:cNvSpPr txBox="1">
            <a:spLocks/>
          </p:cNvSpPr>
          <p:nvPr/>
        </p:nvSpPr>
        <p:spPr>
          <a:xfrm>
            <a:off x="935038" y="893825"/>
            <a:ext cx="7864578" cy="63263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transparència com a retiment de comptes a la transparència com a variable endògena i eines per a l'autonomia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ca-E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ca-E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07E895A-0F4A-0B16-EDF4-CB6882047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722" y="1418133"/>
            <a:ext cx="3093439" cy="3705509"/>
          </a:xfrm>
          <a:prstGeom prst="rect">
            <a:avLst/>
          </a:prstGeom>
        </p:spPr>
      </p:pic>
      <p:sp>
        <p:nvSpPr>
          <p:cNvPr id="3" name="Oval 26">
            <a:extLst>
              <a:ext uri="{FF2B5EF4-FFF2-40B4-BE49-F238E27FC236}">
                <a16:creationId xmlns:a16="http://schemas.microsoft.com/office/drawing/2014/main" id="{9E4C74F8-86EB-1828-8386-532607376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965" y="1397564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033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62" y="240040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dirty="0" err="1">
                <a:cs typeface="Arial" panose="020B0604020202020204" pitchFamily="34" charset="0"/>
              </a:rPr>
              <a:t>Transparència</a:t>
            </a:r>
            <a:r>
              <a:rPr lang="pt-BR" dirty="0">
                <a:cs typeface="Arial" panose="020B0604020202020204" pitchFamily="34" charset="0"/>
              </a:rPr>
              <a:t> com a input (</a:t>
            </a:r>
            <a:r>
              <a:rPr lang="pt-BR" dirty="0" err="1">
                <a:cs typeface="Arial" panose="020B0604020202020204" pitchFamily="34" charset="0"/>
              </a:rPr>
              <a:t>ii</a:t>
            </a:r>
            <a:r>
              <a:rPr lang="pt-BR" dirty="0">
                <a:cs typeface="Arial" panose="020B0604020202020204" pitchFamily="34" charset="0"/>
              </a:rPr>
              <a:t>)</a:t>
            </a:r>
            <a:endParaRPr lang="ca-ES" dirty="0"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7CE47EE-A109-618E-9344-13E8B63B13FF}"/>
              </a:ext>
            </a:extLst>
          </p:cNvPr>
          <p:cNvGrpSpPr/>
          <p:nvPr/>
        </p:nvGrpSpPr>
        <p:grpSpPr>
          <a:xfrm>
            <a:off x="4782363" y="1496416"/>
            <a:ext cx="2779675" cy="3294366"/>
            <a:chOff x="4782363" y="1496416"/>
            <a:chExt cx="2779675" cy="329436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9E156C2-D7B0-652E-C7F2-C8D1CE49CA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6953"/>
            <a:stretch/>
          </p:blipFill>
          <p:spPr>
            <a:xfrm>
              <a:off x="4782363" y="1496416"/>
              <a:ext cx="2779675" cy="290996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DC5631D-779D-9B85-EF9C-047B4959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9508" y="1970693"/>
              <a:ext cx="2254501" cy="2820089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6EBF13F2-BE16-9E1B-D69B-7D7C1FA44BA9}"/>
                </a:ext>
              </a:extLst>
            </p:cNvPr>
            <p:cNvSpPr txBox="1"/>
            <p:nvPr/>
          </p:nvSpPr>
          <p:spPr>
            <a:xfrm>
              <a:off x="5268948" y="2021493"/>
              <a:ext cx="617477" cy="252000"/>
            </a:xfrm>
            <a:prstGeom prst="rect">
              <a:avLst/>
            </a:prstGeom>
            <a:solidFill>
              <a:srgbClr val="F5F5F5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err="1">
                  <a:solidFill>
                    <a:srgbClr val="2624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Actes</a:t>
              </a:r>
              <a:endParaRPr lang="es-ES" dirty="0">
                <a:solidFill>
                  <a:srgbClr val="26242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Oval 26">
            <a:extLst>
              <a:ext uri="{FF2B5EF4-FFF2-40B4-BE49-F238E27FC236}">
                <a16:creationId xmlns:a16="http://schemas.microsoft.com/office/drawing/2014/main" id="{FCAF37F7-A13B-FE69-CAA7-1807F468A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771525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FF06BA9F-902F-5646-EBC5-C0988397F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4" y="1130944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15F9CFB-9420-F0E6-7FB2-4A62BC2D2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152" y="915988"/>
            <a:ext cx="3337107" cy="282009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2F9C22B-4908-38E0-ADAD-E202C2774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346" y="2021493"/>
            <a:ext cx="4187079" cy="29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455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6F08A-FC95-FFC0-3A77-FBF1A2387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D6C828DF-D4A2-5EF6-298B-C056A3C70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1776"/>
            <a:ext cx="792956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Transparència com a input (iii)</a:t>
            </a:r>
          </a:p>
        </p:txBody>
      </p:sp>
      <p:sp>
        <p:nvSpPr>
          <p:cNvPr id="7" name="Oval 26">
            <a:extLst>
              <a:ext uri="{FF2B5EF4-FFF2-40B4-BE49-F238E27FC236}">
                <a16:creationId xmlns:a16="http://schemas.microsoft.com/office/drawing/2014/main" id="{76F1BE3E-2476-5750-D28A-FF143A521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683277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pic>
        <p:nvPicPr>
          <p:cNvPr id="1030" name="Picture 6" descr="Imatge">
            <a:extLst>
              <a:ext uri="{FF2B5EF4-FFF2-40B4-BE49-F238E27FC236}">
                <a16:creationId xmlns:a16="http://schemas.microsoft.com/office/drawing/2014/main" id="{B2FCEFDA-423F-4CF9-29C8-F14AA251E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621" y="1350150"/>
            <a:ext cx="3483989" cy="262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tge">
            <a:extLst>
              <a:ext uri="{FF2B5EF4-FFF2-40B4-BE49-F238E27FC236}">
                <a16:creationId xmlns:a16="http://schemas.microsoft.com/office/drawing/2014/main" id="{2AC2DD00-363C-3EA7-4207-F7DE37F6A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922926"/>
            <a:ext cx="2357635" cy="411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tge">
            <a:extLst>
              <a:ext uri="{FF2B5EF4-FFF2-40B4-BE49-F238E27FC236}">
                <a16:creationId xmlns:a16="http://schemas.microsoft.com/office/drawing/2014/main" id="{106D0360-C85F-BDF2-1637-4966A7D50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7" b="50881"/>
          <a:stretch/>
        </p:blipFill>
        <p:spPr bwMode="auto">
          <a:xfrm>
            <a:off x="3869922" y="2942477"/>
            <a:ext cx="2485439" cy="197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26">
            <a:extLst>
              <a:ext uri="{FF2B5EF4-FFF2-40B4-BE49-F238E27FC236}">
                <a16:creationId xmlns:a16="http://schemas.microsoft.com/office/drawing/2014/main" id="{A77A11DE-FD78-8197-E787-CFE387355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8" y="952841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</p:spTree>
    <p:extLst>
      <p:ext uri="{BB962C8B-B14F-4D97-AF65-F5344CB8AC3E}">
        <p14:creationId xmlns:p14="http://schemas.microsoft.com/office/powerpoint/2010/main" val="5414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049CA-2E48-FC02-78E6-1CA9CB942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C2E0B63A-24A1-FAB1-D893-9741CD8A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08" y="241654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Transparència com a input (iv)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57B7C57-5260-47F7-8E15-DA1260EFC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Oval 26">
            <a:extLst>
              <a:ext uri="{FF2B5EF4-FFF2-40B4-BE49-F238E27FC236}">
                <a16:creationId xmlns:a16="http://schemas.microsoft.com/office/drawing/2014/main" id="{6B7FC77E-98BD-B54A-E239-9E5FA501D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566" y="729631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4546665-6101-6C46-2EC2-7E6E046B1535}"/>
              </a:ext>
            </a:extLst>
          </p:cNvPr>
          <p:cNvGrpSpPr/>
          <p:nvPr/>
        </p:nvGrpSpPr>
        <p:grpSpPr>
          <a:xfrm>
            <a:off x="1394203" y="924909"/>
            <a:ext cx="3015779" cy="3188612"/>
            <a:chOff x="-982420" y="116632"/>
            <a:chExt cx="4808184" cy="5083738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5C5CA3A6-8148-1150-2E05-F0A6F356B29A}"/>
                </a:ext>
              </a:extLst>
            </p:cNvPr>
            <p:cNvSpPr txBox="1"/>
            <p:nvPr/>
          </p:nvSpPr>
          <p:spPr>
            <a:xfrm>
              <a:off x="-982420" y="4869147"/>
              <a:ext cx="4808184" cy="331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750" dirty="0">
                  <a:latin typeface="Arial" panose="020B0604020202020204" pitchFamily="34" charset="0"/>
                </a:rPr>
                <a:t>https://x.com/meritxellvargas/status/1355443294520680448</a:t>
              </a: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7F7254B-F876-B197-D32D-77304911D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02469" y="116632"/>
              <a:ext cx="3939756" cy="4745447"/>
            </a:xfrm>
            <a:prstGeom prst="rect">
              <a:avLst/>
            </a:prstGeom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014F15BE-A86F-896A-8C14-13ED34BA1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565" y="999195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A69AB21-E8FC-98DD-9272-4CB1F32F2318}"/>
              </a:ext>
            </a:extLst>
          </p:cNvPr>
          <p:cNvGrpSpPr/>
          <p:nvPr/>
        </p:nvGrpSpPr>
        <p:grpSpPr>
          <a:xfrm>
            <a:off x="1601391" y="1447457"/>
            <a:ext cx="3579073" cy="3322188"/>
            <a:chOff x="2010528" y="1052512"/>
            <a:chExt cx="5453406" cy="5061993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FF635A51-39CC-8E5D-48B2-BED9385EA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3112" y="1052512"/>
              <a:ext cx="5057775" cy="4752975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83EA689-58B3-0408-8C35-270B5B6271B2}"/>
                </a:ext>
              </a:extLst>
            </p:cNvPr>
            <p:cNvSpPr txBox="1"/>
            <p:nvPr/>
          </p:nvSpPr>
          <p:spPr>
            <a:xfrm>
              <a:off x="2010528" y="5797959"/>
              <a:ext cx="5453406" cy="316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750" dirty="0">
                  <a:latin typeface="Arial" panose="020B0604020202020204" pitchFamily="34" charset="0"/>
                </a:rPr>
                <a:t>https://x.com/ajlagarriga/status/1359868438655696898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5A0C1AC-3D4C-58E5-5880-03B6AB7B9BF0}"/>
              </a:ext>
            </a:extLst>
          </p:cNvPr>
          <p:cNvGrpSpPr/>
          <p:nvPr/>
        </p:nvGrpSpPr>
        <p:grpSpPr>
          <a:xfrm>
            <a:off x="4464389" y="1299769"/>
            <a:ext cx="3078434" cy="3125466"/>
            <a:chOff x="5176707" y="1174397"/>
            <a:chExt cx="3714008" cy="377075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88882432-3B54-2E54-546B-3BB74096D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6707" y="1174397"/>
              <a:ext cx="3254473" cy="3567049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B4E4F476-42A2-9C20-40A0-D09FA56FBE3C}"/>
                </a:ext>
              </a:extLst>
            </p:cNvPr>
            <p:cNvSpPr txBox="1"/>
            <p:nvPr/>
          </p:nvSpPr>
          <p:spPr>
            <a:xfrm>
              <a:off x="5185764" y="4694506"/>
              <a:ext cx="3704951" cy="25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000"/>
              </a:lvl1pPr>
            </a:lstStyle>
            <a:p>
              <a:r>
                <a:rPr lang="ca-ES" sz="750" dirty="0">
                  <a:latin typeface="Arial" panose="020B0604020202020204" pitchFamily="34" charset="0"/>
                </a:rPr>
                <a:t>https://x.com/cserradomenech/status/1359085104459563012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74D2A087-EA37-FBE8-BAF3-19BB20BD0B5E}"/>
              </a:ext>
            </a:extLst>
          </p:cNvPr>
          <p:cNvGrpSpPr/>
          <p:nvPr/>
        </p:nvGrpSpPr>
        <p:grpSpPr>
          <a:xfrm>
            <a:off x="4942195" y="1900961"/>
            <a:ext cx="2882943" cy="3050527"/>
            <a:chOff x="7436064" y="701737"/>
            <a:chExt cx="5357574" cy="5669009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6097D854-FF9F-6F8F-9FAC-137EC037F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47418" y="701737"/>
              <a:ext cx="5067300" cy="5286375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51861D47-AD0F-3A01-3966-6D41ED870B2E}"/>
                </a:ext>
              </a:extLst>
            </p:cNvPr>
            <p:cNvSpPr txBox="1"/>
            <p:nvPr/>
          </p:nvSpPr>
          <p:spPr>
            <a:xfrm>
              <a:off x="7436064" y="5984671"/>
              <a:ext cx="5357574" cy="3860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750" dirty="0">
                  <a:latin typeface="Arial" panose="020B0604020202020204" pitchFamily="34" charset="0"/>
                </a:rPr>
                <a:t>https://x.com/cserradomenech/status/1359104024943984642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4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4867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L’Administració com </a:t>
            </a:r>
            <a:r>
              <a:rPr lang="ca-ES">
                <a:cs typeface="Arial" panose="020B0604020202020204" pitchFamily="34" charset="0"/>
              </a:rPr>
              <a:t>a plataforma</a:t>
            </a:r>
            <a:endParaRPr 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8" y="901122"/>
            <a:ext cx="7611533" cy="35306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a-ES" sz="195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ymbol" panose="05050102010706020507" pitchFamily="18" charset="2"/>
              </a:rPr>
              <a:t>La informació com infraestructura</a:t>
            </a:r>
          </a:p>
          <a:p>
            <a:pPr marL="285750" lvl="1" indent="-285750">
              <a:buClr>
                <a:schemeClr val="tx1"/>
              </a:buClr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Oberta</a:t>
            </a:r>
          </a:p>
          <a:p>
            <a:pPr marL="285750" lvl="1" indent="-285750">
              <a:buClr>
                <a:schemeClr val="tx1"/>
              </a:buClr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quantitat</a:t>
            </a:r>
          </a:p>
          <a:p>
            <a:pPr marL="285750" lvl="1" indent="-285750">
              <a:buClr>
                <a:schemeClr val="tx1"/>
              </a:buClr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qualitat</a:t>
            </a:r>
          </a:p>
          <a:p>
            <a:pPr marL="285750" lvl="1" indent="-285750">
              <a:buClr>
                <a:schemeClr val="tx1"/>
              </a:buClr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temps real</a:t>
            </a:r>
          </a:p>
          <a:p>
            <a:pPr marL="0" indent="0" algn="l">
              <a:buNone/>
            </a:pPr>
            <a:r>
              <a:rPr lang="ca-ES" sz="19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deliberació com a espai de creació</a:t>
            </a:r>
          </a:p>
          <a:p>
            <a:pPr marL="285750" lvl="1" indent="-285750">
              <a:buClr>
                <a:schemeClr val="tx1"/>
              </a:buClr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Tècnica: logística, legal/normativa, politològica/filosòfica</a:t>
            </a:r>
          </a:p>
          <a:p>
            <a:pPr marL="285750" lvl="1" indent="-285750">
              <a:buClr>
                <a:schemeClr val="tx1"/>
              </a:buClr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Orientada a resultats: no especular, no reobrir debats</a:t>
            </a:r>
          </a:p>
          <a:p>
            <a:pPr marL="0" indent="0" algn="l">
              <a:buNone/>
            </a:pPr>
            <a:r>
              <a:rPr lang="ca-ES" sz="19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codi i la facilitació</a:t>
            </a:r>
          </a:p>
          <a:p>
            <a:pPr marL="285750" lvl="1" indent="-285750">
              <a:buClr>
                <a:schemeClr val="tx1"/>
              </a:buClr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empàtic</a:t>
            </a:r>
          </a:p>
          <a:p>
            <a:pPr marL="285750" lvl="1" indent="-285750">
              <a:buClr>
                <a:schemeClr val="tx1"/>
              </a:buClr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Actitud assertiva i constructiva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972EB0D2-B6A4-1EC7-DF2D-B3AA3C8EB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882" y="711777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03230B9E-DAB8-F59C-D832-693F84FF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883" y="986273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</p:spTree>
    <p:extLst>
      <p:ext uri="{BB962C8B-B14F-4D97-AF65-F5344CB8AC3E}">
        <p14:creationId xmlns:p14="http://schemas.microsoft.com/office/powerpoint/2010/main" val="27944639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6C20352-8713-D355-30D7-0D2B7C46C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7E64B15-21A0-1359-056A-D79A927DF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42115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/>
              <a:t>Governar sistemes</a:t>
            </a:r>
            <a:endParaRPr lang="ca-ES" dirty="0"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152366A9-D554-479E-1F29-368AAD466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121919"/>
              </p:ext>
            </p:extLst>
          </p:nvPr>
        </p:nvGraphicFramePr>
        <p:xfrm>
          <a:off x="1391265" y="917908"/>
          <a:ext cx="3882813" cy="3852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0555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232225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</a:tblGrid>
              <a:tr h="2368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</a:t>
                      </a:r>
                      <a:endParaRPr lang="es-ES" sz="12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000" marR="54000" marT="27000" marB="27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12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000" marR="54000" marT="27000" marB="27000"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Governança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Estàtica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Avui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Jerarquia, dins/fora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Unitat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Professionals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Coneixement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 formal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Processos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Tancat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en la gestió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Pressupost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democràtica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Execució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3339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35038" y="231775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L’Administració com a plataforma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C865D2-866E-392B-99FC-010E18573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8" y="915988"/>
            <a:ext cx="7611533" cy="353060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</a:p>
          <a:p>
            <a:pPr marL="257175" lvl="1" indent="-257175">
              <a:buClr>
                <a:schemeClr val="tx1"/>
              </a:buClr>
            </a:pPr>
            <a:r>
              <a:rPr lang="ca-E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Col·legis electorals i procediment de vot</a:t>
            </a:r>
          </a:p>
          <a:p>
            <a:pPr marL="257175" lvl="1" indent="-257175">
              <a:buClr>
                <a:schemeClr val="tx1"/>
              </a:buClr>
            </a:pPr>
            <a:r>
              <a:rPr lang="ca-E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Dispositiu eleccions COVID i seguretat sanitària</a:t>
            </a:r>
          </a:p>
          <a:p>
            <a:pPr marL="257175" lvl="1" indent="-257175">
              <a:buClr>
                <a:schemeClr val="tx1"/>
              </a:buClr>
            </a:pPr>
            <a:r>
              <a:rPr lang="ca-E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Taula de Partits i definició d’escenaris de celebració de les eleccions</a:t>
            </a:r>
          </a:p>
          <a:p>
            <a:pPr marL="257175" lvl="1" indent="-257175">
              <a:buClr>
                <a:schemeClr val="tx1"/>
              </a:buClr>
            </a:pPr>
            <a:r>
              <a:rPr lang="ca-E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 institucional i sobre les diferents modalitats de vot</a:t>
            </a:r>
          </a:p>
          <a:p>
            <a:pPr marL="257175" lvl="1" indent="-257175">
              <a:buClr>
                <a:schemeClr val="tx1"/>
              </a:buClr>
            </a:pPr>
            <a:r>
              <a:rPr lang="ca-E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Actes de campanya</a:t>
            </a:r>
          </a:p>
          <a:p>
            <a:pPr algn="l"/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Eines per perfils per fomentar l’autonomia i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l’empoderament</a:t>
            </a:r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a 2">
            <a:extLst>
              <a:ext uri="{FF2B5EF4-FFF2-40B4-BE49-F238E27FC236}">
                <a16:creationId xmlns:a16="http://schemas.microsoft.com/office/drawing/2014/main" id="{7107F6AB-C091-C477-7042-5C8EE2816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01308"/>
              </p:ext>
            </p:extLst>
          </p:nvPr>
        </p:nvGraphicFramePr>
        <p:xfrm>
          <a:off x="1844696" y="3702544"/>
          <a:ext cx="5454608" cy="12091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3652">
                  <a:extLst>
                    <a:ext uri="{9D8B030D-6E8A-4147-A177-3AD203B41FA5}">
                      <a16:colId xmlns:a16="http://schemas.microsoft.com/office/drawing/2014/main" val="252016538"/>
                    </a:ext>
                  </a:extLst>
                </a:gridCol>
                <a:gridCol w="1363652">
                  <a:extLst>
                    <a:ext uri="{9D8B030D-6E8A-4147-A177-3AD203B41FA5}">
                      <a16:colId xmlns:a16="http://schemas.microsoft.com/office/drawing/2014/main" val="3814470416"/>
                    </a:ext>
                  </a:extLst>
                </a:gridCol>
                <a:gridCol w="1363652">
                  <a:extLst>
                    <a:ext uri="{9D8B030D-6E8A-4147-A177-3AD203B41FA5}">
                      <a16:colId xmlns:a16="http://schemas.microsoft.com/office/drawing/2014/main" val="3135080387"/>
                    </a:ext>
                  </a:extLst>
                </a:gridCol>
                <a:gridCol w="1363652">
                  <a:extLst>
                    <a:ext uri="{9D8B030D-6E8A-4147-A177-3AD203B41FA5}">
                      <a16:colId xmlns:a16="http://schemas.microsoft.com/office/drawing/2014/main" val="3239768788"/>
                    </a:ext>
                  </a:extLst>
                </a:gridCol>
              </a:tblGrid>
              <a:tr h="611069"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Votants</a:t>
                      </a:r>
                    </a:p>
                  </a:txBody>
                  <a:tcPr marL="68580" marR="68580" marT="34290" marB="34290" anchor="ctr"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Col·legis electorals</a:t>
                      </a:r>
                    </a:p>
                  </a:txBody>
                  <a:tcPr marL="68580" marR="68580" marT="34290" marB="34290" anchor="ctr"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Contagiats i discapacitats</a:t>
                      </a:r>
                    </a:p>
                  </a:txBody>
                  <a:tcPr marL="68580" marR="68580" marT="34290" marB="34290" anchor="ctr"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Gent gran</a:t>
                      </a:r>
                    </a:p>
                  </a:txBody>
                  <a:tcPr marL="68580" marR="68580" marT="34290" marB="34290" anchor="ctr">
                    <a:solidFill>
                      <a:srgbClr val="001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251577"/>
                  </a:ext>
                </a:extLst>
              </a:tr>
              <a:tr h="598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 local</a:t>
                      </a:r>
                    </a:p>
                  </a:txBody>
                  <a:tcPr marL="68580" marR="68580" marT="34290" marB="34290" anchor="ctr"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Responsables COVID</a:t>
                      </a:r>
                    </a:p>
                  </a:txBody>
                  <a:tcPr marL="68580" marR="68580" marT="34290" marB="34290" anchor="ctr"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Representants de l’Administració</a:t>
                      </a:r>
                    </a:p>
                  </a:txBody>
                  <a:tcPr marL="68580" marR="68580" marT="34290" marB="34290" anchor="ctr"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Candidats</a:t>
                      </a:r>
                    </a:p>
                    <a:p>
                      <a:pPr algn="ctr"/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Mitjans</a:t>
                      </a:r>
                    </a:p>
                  </a:txBody>
                  <a:tcPr marL="68580" marR="68580" marT="34290" marB="34290" anchor="ctr">
                    <a:solidFill>
                      <a:srgbClr val="001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52160"/>
                  </a:ext>
                </a:extLst>
              </a:tr>
            </a:tbl>
          </a:graphicData>
        </a:graphic>
      </p:graphicFrame>
      <p:sp>
        <p:nvSpPr>
          <p:cNvPr id="4" name="Oval 26">
            <a:extLst>
              <a:ext uri="{FF2B5EF4-FFF2-40B4-BE49-F238E27FC236}">
                <a16:creationId xmlns:a16="http://schemas.microsoft.com/office/drawing/2014/main" id="{DF53596F-B812-5F00-1011-4E6E36DB0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8" y="1009858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71A2112F-AF1E-98C0-8A11-4C5000359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1284354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</p:spTree>
    <p:extLst>
      <p:ext uri="{BB962C8B-B14F-4D97-AF65-F5344CB8AC3E}">
        <p14:creationId xmlns:p14="http://schemas.microsoft.com/office/powerpoint/2010/main" val="23040668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30006-2CD0-7523-B4AC-B520B3F95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4F24E768-E803-8EB0-DC70-1BD502CAD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268" y="906979"/>
            <a:ext cx="3510106" cy="365784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3750E20-EAD4-3D8C-4E34-4D24F5CFD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197" y="1117503"/>
            <a:ext cx="3913453" cy="3877495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FBC63FC5-84ED-F368-4CD5-D20DA82D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1775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L’Administració com a plataforma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62F803BC-3A85-49E9-CE39-46072B02E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794536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946F8E54-7F2C-035E-4B85-01A4B2139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1060956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EB2764C-8E88-C93C-CCBA-B13455C17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628" y="1354232"/>
            <a:ext cx="3623004" cy="353115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60CF6E1-F246-E680-5955-6F82D0582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286" y="1620652"/>
            <a:ext cx="4011954" cy="336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7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8E597-3EB3-AD1F-7A1D-EF5C44952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409FE1EB-3625-A659-3427-B0C85569C0FF}"/>
              </a:ext>
            </a:extLst>
          </p:cNvPr>
          <p:cNvGrpSpPr/>
          <p:nvPr/>
        </p:nvGrpSpPr>
        <p:grpSpPr>
          <a:xfrm>
            <a:off x="1042987" y="1211043"/>
            <a:ext cx="6172247" cy="1449896"/>
            <a:chOff x="1238250" y="2905125"/>
            <a:chExt cx="6667500" cy="1566234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B5EB398-8486-E6C0-1F52-4F37D6E5B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9162" y="3717032"/>
              <a:ext cx="6369869" cy="754327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F82237C-FC6B-26FC-EFC3-B7FE440C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8250" y="2905125"/>
              <a:ext cx="6667500" cy="1047750"/>
            </a:xfrm>
            <a:prstGeom prst="rect">
              <a:avLst/>
            </a:prstGeom>
          </p:spPr>
        </p:pic>
      </p:grpSp>
      <p:sp>
        <p:nvSpPr>
          <p:cNvPr id="2" name="Títol 1">
            <a:extLst>
              <a:ext uri="{FF2B5EF4-FFF2-40B4-BE49-F238E27FC236}">
                <a16:creationId xmlns:a16="http://schemas.microsoft.com/office/drawing/2014/main" id="{10F2F394-EE15-7E8F-EA2A-31098418C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24080"/>
            <a:ext cx="7611532" cy="512448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L’Administració com a plataforma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F3F11DA8-5358-53C5-4AF9-9A874EA56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729631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0218F02-4471-AA34-6589-B0FD9818E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151" y="1892839"/>
            <a:ext cx="5675633" cy="1964642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748DD895-CDDF-ABEF-C731-4806E31BFDD0}"/>
              </a:ext>
            </a:extLst>
          </p:cNvPr>
          <p:cNvGrpSpPr/>
          <p:nvPr/>
        </p:nvGrpSpPr>
        <p:grpSpPr>
          <a:xfrm>
            <a:off x="2085404" y="1990555"/>
            <a:ext cx="4973191" cy="2319628"/>
            <a:chOff x="2733675" y="2295525"/>
            <a:chExt cx="4860251" cy="226695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1986DF0-BACD-9797-8E65-05373CE11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3675" y="2295525"/>
              <a:ext cx="3676650" cy="226695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20DEA89-908F-0306-DC48-49CA2DE87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2349" y="2724484"/>
              <a:ext cx="2101577" cy="1029667"/>
            </a:xfrm>
            <a:prstGeom prst="rect">
              <a:avLst/>
            </a:prstGeom>
          </p:spPr>
        </p:pic>
      </p:grpSp>
      <p:pic>
        <p:nvPicPr>
          <p:cNvPr id="2050" name="Picture 2" descr="Si tens una discapacitat visual pots trucar i demanar el kit de vot Braille al 900 400 012 (telèfon gratuït).&#10;Fins al 18 de gener.">
            <a:extLst>
              <a:ext uri="{FF2B5EF4-FFF2-40B4-BE49-F238E27FC236}">
                <a16:creationId xmlns:a16="http://schemas.microsoft.com/office/drawing/2014/main" id="{E57AC75F-44C5-F1B4-7EE4-0E2AA4A4D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41" y="1625628"/>
            <a:ext cx="3074354" cy="300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FC0EEA1F-E5A0-3C13-0AD3-B1BC65029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996051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</p:spTree>
    <p:extLst>
      <p:ext uri="{BB962C8B-B14F-4D97-AF65-F5344CB8AC3E}">
        <p14:creationId xmlns:p14="http://schemas.microsoft.com/office/powerpoint/2010/main" val="16318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7" y="240040"/>
            <a:ext cx="8083319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dirty="0" err="1">
                <a:cs typeface="Arial" panose="020B0604020202020204" pitchFamily="34" charset="0"/>
              </a:rPr>
              <a:t>Estratègia</a:t>
            </a:r>
            <a:r>
              <a:rPr lang="es-ES" dirty="0">
                <a:cs typeface="Arial" panose="020B0604020202020204" pitchFamily="34" charset="0"/>
              </a:rPr>
              <a:t> per una </a:t>
            </a:r>
            <a:r>
              <a:rPr lang="es-ES" dirty="0" err="1">
                <a:cs typeface="Arial" panose="020B0604020202020204" pitchFamily="34" charset="0"/>
              </a:rPr>
              <a:t>comunicació</a:t>
            </a:r>
            <a:r>
              <a:rPr lang="es-ES" dirty="0">
                <a:cs typeface="Arial" panose="020B0604020202020204" pitchFamily="34" charset="0"/>
              </a:rPr>
              <a:t> </a:t>
            </a:r>
            <a:r>
              <a:rPr lang="es-ES" dirty="0" err="1">
                <a:cs typeface="Arial" panose="020B0604020202020204" pitchFamily="34" charset="0"/>
              </a:rPr>
              <a:t>transmèdia</a:t>
            </a:r>
            <a:endParaRPr lang="ca-ES" dirty="0">
              <a:cs typeface="Arial" panose="020B0604020202020204" pitchFamily="34" charset="0"/>
            </a:endParaRP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489" y="920654"/>
            <a:ext cx="7611533" cy="353060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comunicació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transmèdia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definició, no es pot planificar… però es pot catalitzar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6EAA174-17CB-9242-AE4D-4B5C2319DE99}"/>
              </a:ext>
            </a:extLst>
          </p:cNvPr>
          <p:cNvGrpSpPr/>
          <p:nvPr/>
        </p:nvGrpSpPr>
        <p:grpSpPr>
          <a:xfrm>
            <a:off x="5978195" y="2329159"/>
            <a:ext cx="1088233" cy="1246930"/>
            <a:chOff x="6732240" y="2643138"/>
            <a:chExt cx="1450977" cy="1662573"/>
          </a:xfrm>
        </p:grpSpPr>
        <p:sp>
          <p:nvSpPr>
            <p:cNvPr id="5" name="QuadreDeText 110">
              <a:extLst>
                <a:ext uri="{FF2B5EF4-FFF2-40B4-BE49-F238E27FC236}">
                  <a16:creationId xmlns:a16="http://schemas.microsoft.com/office/drawing/2014/main" id="{14B8B3E5-0517-2538-169D-0C43830EF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2643138"/>
              <a:ext cx="1449388" cy="3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>
                  <a:solidFill>
                    <a:schemeClr val="tx1"/>
                  </a:solidFill>
                </a:rPr>
                <a:t>Partits</a:t>
              </a:r>
            </a:p>
          </p:txBody>
        </p:sp>
        <p:sp>
          <p:nvSpPr>
            <p:cNvPr id="6" name="QuadreDeText 110">
              <a:extLst>
                <a:ext uri="{FF2B5EF4-FFF2-40B4-BE49-F238E27FC236}">
                  <a16:creationId xmlns:a16="http://schemas.microsoft.com/office/drawing/2014/main" id="{31C0420D-E0C4-8454-95A4-67BE99985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3077329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900" b="1" dirty="0" err="1"/>
                <a:t>Mèdia</a:t>
              </a:r>
              <a:endParaRPr lang="ca-ES" altLang="ca-ES" sz="900" b="1" dirty="0"/>
            </a:p>
          </p:txBody>
        </p:sp>
        <p:sp>
          <p:nvSpPr>
            <p:cNvPr id="7" name="QuadreDeText 110">
              <a:extLst>
                <a:ext uri="{FF2B5EF4-FFF2-40B4-BE49-F238E27FC236}">
                  <a16:creationId xmlns:a16="http://schemas.microsoft.com/office/drawing/2014/main" id="{4FAE9428-16AF-6AA9-4356-7B82A5453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2" y="3511520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900" b="1" dirty="0"/>
                <a:t>Experts</a:t>
              </a:r>
            </a:p>
          </p:txBody>
        </p:sp>
        <p:sp>
          <p:nvSpPr>
            <p:cNvPr id="8" name="QuadreDeText 110">
              <a:extLst>
                <a:ext uri="{FF2B5EF4-FFF2-40B4-BE49-F238E27FC236}">
                  <a16:creationId xmlns:a16="http://schemas.microsoft.com/office/drawing/2014/main" id="{3BCB03F4-F632-664C-C6C9-3F4FFDCAB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1" y="3945711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900" b="1" dirty="0"/>
                <a:t>Ciutadans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9B2EB15D-C41E-7C52-19AD-164B2CC81AE5}"/>
              </a:ext>
            </a:extLst>
          </p:cNvPr>
          <p:cNvGrpSpPr/>
          <p:nvPr/>
        </p:nvGrpSpPr>
        <p:grpSpPr>
          <a:xfrm>
            <a:off x="4441678" y="2461734"/>
            <a:ext cx="1088231" cy="1030304"/>
            <a:chOff x="3641031" y="2732652"/>
            <a:chExt cx="1450975" cy="1373738"/>
          </a:xfrm>
        </p:grpSpPr>
        <p:sp>
          <p:nvSpPr>
            <p:cNvPr id="19" name="QuadreDeText 110">
              <a:extLst>
                <a:ext uri="{FF2B5EF4-FFF2-40B4-BE49-F238E27FC236}">
                  <a16:creationId xmlns:a16="http://schemas.microsoft.com/office/drawing/2014/main" id="{73421570-7C75-AD48-0378-3632913CB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2732652"/>
              <a:ext cx="1450975" cy="505483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900" b="1" dirty="0">
                  <a:solidFill>
                    <a:schemeClr val="bg1"/>
                  </a:solidFill>
                </a:rPr>
                <a:t>Campanya institucional</a:t>
              </a:r>
            </a:p>
          </p:txBody>
        </p:sp>
        <p:sp>
          <p:nvSpPr>
            <p:cNvPr id="20" name="QuadreDeText 110">
              <a:extLst>
                <a:ext uri="{FF2B5EF4-FFF2-40B4-BE49-F238E27FC236}">
                  <a16:creationId xmlns:a16="http://schemas.microsoft.com/office/drawing/2014/main" id="{486CBED6-3D3B-92BA-D54A-57CECB432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3746390"/>
              <a:ext cx="1450975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900" b="1" dirty="0" err="1">
                  <a:solidFill>
                    <a:srgbClr val="C00000"/>
                  </a:solidFill>
                </a:rPr>
                <a:t>Twitter</a:t>
              </a:r>
              <a:endParaRPr lang="ca-ES" altLang="ca-ES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QuadreDeText 110">
              <a:extLst>
                <a:ext uri="{FF2B5EF4-FFF2-40B4-BE49-F238E27FC236}">
                  <a16:creationId xmlns:a16="http://schemas.microsoft.com/office/drawing/2014/main" id="{A1DF32B8-C681-4F8D-2A3C-E6B46805A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3312199"/>
              <a:ext cx="1449388" cy="36000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900" b="1" dirty="0">
                  <a:solidFill>
                    <a:schemeClr val="bg1"/>
                  </a:solidFill>
                </a:rPr>
                <a:t>Web oficial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D2A5EEF6-7A10-65EC-E2BE-193474E3523C}"/>
              </a:ext>
            </a:extLst>
          </p:cNvPr>
          <p:cNvGrpSpPr/>
          <p:nvPr/>
        </p:nvGrpSpPr>
        <p:grpSpPr>
          <a:xfrm>
            <a:off x="4441678" y="3921991"/>
            <a:ext cx="1088231" cy="702078"/>
            <a:chOff x="3641031" y="5013176"/>
            <a:chExt cx="1450975" cy="936104"/>
          </a:xfrm>
        </p:grpSpPr>
        <p:sp>
          <p:nvSpPr>
            <p:cNvPr id="23" name="QuadreDeText 110">
              <a:extLst>
                <a:ext uri="{FF2B5EF4-FFF2-40B4-BE49-F238E27FC236}">
                  <a16:creationId xmlns:a16="http://schemas.microsoft.com/office/drawing/2014/main" id="{3C83FC15-2974-AD06-E4F3-8CE313679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5013176"/>
              <a:ext cx="1450975" cy="50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900" b="1" dirty="0"/>
                <a:t>Locals electorals</a:t>
              </a:r>
            </a:p>
          </p:txBody>
        </p:sp>
        <p:sp>
          <p:nvSpPr>
            <p:cNvPr id="24" name="QuadreDeText 110">
              <a:extLst>
                <a:ext uri="{FF2B5EF4-FFF2-40B4-BE49-F238E27FC236}">
                  <a16:creationId xmlns:a16="http://schemas.microsoft.com/office/drawing/2014/main" id="{192E2549-8F01-A56E-611C-0AB8B60AC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5589280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900" b="1" dirty="0"/>
                <a:t>Ajuntaments</a:t>
              </a:r>
            </a:p>
          </p:txBody>
        </p:sp>
      </p:grpSp>
      <p:sp>
        <p:nvSpPr>
          <p:cNvPr id="25" name="QuadreDeText 110">
            <a:extLst>
              <a:ext uri="{FF2B5EF4-FFF2-40B4-BE49-F238E27FC236}">
                <a16:creationId xmlns:a16="http://schemas.microsoft.com/office/drawing/2014/main" id="{BE5E12DE-E4E2-976E-7AE1-E7602D8FD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678" y="1652669"/>
            <a:ext cx="1088231" cy="379112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>
                <a:solidFill>
                  <a:schemeClr val="bg1"/>
                </a:solidFill>
              </a:rPr>
              <a:t>Ens governamentals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BA6A90A-8DFB-6C35-D8AC-952DFFF0DDFE}"/>
              </a:ext>
            </a:extLst>
          </p:cNvPr>
          <p:cNvGrpSpPr/>
          <p:nvPr/>
        </p:nvGrpSpPr>
        <p:grpSpPr>
          <a:xfrm>
            <a:off x="1615514" y="1848847"/>
            <a:ext cx="2377878" cy="2613204"/>
            <a:chOff x="762651" y="2338589"/>
            <a:chExt cx="3170504" cy="3484272"/>
          </a:xfrm>
        </p:grpSpPr>
        <p:sp>
          <p:nvSpPr>
            <p:cNvPr id="27" name="QuadreDeText 110">
              <a:extLst>
                <a:ext uri="{FF2B5EF4-FFF2-40B4-BE49-F238E27FC236}">
                  <a16:creationId xmlns:a16="http://schemas.microsoft.com/office/drawing/2014/main" id="{95A55AED-C927-F7C2-4C03-73B11B0FA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233858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sz="900" dirty="0"/>
                <a:t>D</a:t>
              </a:r>
              <a:r>
                <a:rPr lang="ca-ES" altLang="ca-ES" sz="900" dirty="0" err="1"/>
                <a:t>ades</a:t>
              </a:r>
              <a:endParaRPr lang="ca-ES" altLang="ca-ES" sz="900" dirty="0"/>
            </a:p>
          </p:txBody>
        </p:sp>
        <p:sp>
          <p:nvSpPr>
            <p:cNvPr id="28" name="QuadreDeText 110">
              <a:extLst>
                <a:ext uri="{FF2B5EF4-FFF2-40B4-BE49-F238E27FC236}">
                  <a16:creationId xmlns:a16="http://schemas.microsoft.com/office/drawing/2014/main" id="{F09BB3F7-52E6-C36C-F90C-FD68560BD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2784914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Informació</a:t>
              </a:r>
            </a:p>
          </p:txBody>
        </p:sp>
        <p:sp>
          <p:nvSpPr>
            <p:cNvPr id="29" name="QuadreDeText 110">
              <a:extLst>
                <a:ext uri="{FF2B5EF4-FFF2-40B4-BE49-F238E27FC236}">
                  <a16:creationId xmlns:a16="http://schemas.microsoft.com/office/drawing/2014/main" id="{712A210F-0FEB-FC86-5201-6BD74711C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3677564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Actualització</a:t>
              </a:r>
            </a:p>
          </p:txBody>
        </p:sp>
        <p:sp>
          <p:nvSpPr>
            <p:cNvPr id="30" name="QuadreDeText 110">
              <a:extLst>
                <a:ext uri="{FF2B5EF4-FFF2-40B4-BE49-F238E27FC236}">
                  <a16:creationId xmlns:a16="http://schemas.microsoft.com/office/drawing/2014/main" id="{A591800D-1A0E-0AFF-AF67-1332B68825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501653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Protocols</a:t>
              </a:r>
            </a:p>
          </p:txBody>
        </p:sp>
        <p:sp>
          <p:nvSpPr>
            <p:cNvPr id="31" name="QuadreDeText 110">
              <a:extLst>
                <a:ext uri="{FF2B5EF4-FFF2-40B4-BE49-F238E27FC236}">
                  <a16:creationId xmlns:a16="http://schemas.microsoft.com/office/drawing/2014/main" id="{487BF71B-4A8A-4505-751B-4610FB3CA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5462861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Anàlisi</a:t>
              </a:r>
            </a:p>
          </p:txBody>
        </p:sp>
        <p:sp>
          <p:nvSpPr>
            <p:cNvPr id="32" name="QuadreDeText 110">
              <a:extLst>
                <a:ext uri="{FF2B5EF4-FFF2-40B4-BE49-F238E27FC236}">
                  <a16:creationId xmlns:a16="http://schemas.microsoft.com/office/drawing/2014/main" id="{20ADC15F-547B-E707-9960-AEC3D2F86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233858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Escolta activa</a:t>
              </a:r>
            </a:p>
          </p:txBody>
        </p:sp>
        <p:sp>
          <p:nvSpPr>
            <p:cNvPr id="33" name="QuadreDeText 110">
              <a:extLst>
                <a:ext uri="{FF2B5EF4-FFF2-40B4-BE49-F238E27FC236}">
                  <a16:creationId xmlns:a16="http://schemas.microsoft.com/office/drawing/2014/main" id="{A686EE92-7E6C-2EA2-E32E-D71DD7103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2787301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Auditoria interna</a:t>
              </a:r>
            </a:p>
          </p:txBody>
        </p:sp>
        <p:sp>
          <p:nvSpPr>
            <p:cNvPr id="34" name="QuadreDeText 110">
              <a:extLst>
                <a:ext uri="{FF2B5EF4-FFF2-40B4-BE49-F238E27FC236}">
                  <a16:creationId xmlns:a16="http://schemas.microsoft.com/office/drawing/2014/main" id="{06CD93FD-0DC6-C511-CC6D-E6FADE595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3236013"/>
              <a:ext cx="1449387" cy="504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Retiment de comptes</a:t>
              </a:r>
            </a:p>
          </p:txBody>
        </p:sp>
        <p:sp>
          <p:nvSpPr>
            <p:cNvPr id="35" name="QuadreDeText 110">
              <a:extLst>
                <a:ext uri="{FF2B5EF4-FFF2-40B4-BE49-F238E27FC236}">
                  <a16:creationId xmlns:a16="http://schemas.microsoft.com/office/drawing/2014/main" id="{04EE8789-2D1C-A73E-FBE0-1DAB23A78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3828725"/>
              <a:ext cx="1449387" cy="504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Contra-desinformació</a:t>
              </a:r>
            </a:p>
          </p:txBody>
        </p:sp>
        <p:sp>
          <p:nvSpPr>
            <p:cNvPr id="36" name="QuadreDeText 110">
              <a:extLst>
                <a:ext uri="{FF2B5EF4-FFF2-40B4-BE49-F238E27FC236}">
                  <a16:creationId xmlns:a16="http://schemas.microsoft.com/office/drawing/2014/main" id="{EA182C97-60CF-C273-3BB5-A2DEFC9EF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487014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Personalització</a:t>
              </a:r>
            </a:p>
          </p:txBody>
        </p:sp>
        <p:sp>
          <p:nvSpPr>
            <p:cNvPr id="37" name="QuadreDeText 110">
              <a:extLst>
                <a:ext uri="{FF2B5EF4-FFF2-40B4-BE49-F238E27FC236}">
                  <a16:creationId xmlns:a16="http://schemas.microsoft.com/office/drawing/2014/main" id="{35B6A410-3069-24D2-5127-A601A2E4A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4421437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Prescripció</a:t>
              </a:r>
            </a:p>
          </p:txBody>
        </p:sp>
        <p:sp>
          <p:nvSpPr>
            <p:cNvPr id="38" name="QuadreDeText 110">
              <a:extLst>
                <a:ext uri="{FF2B5EF4-FFF2-40B4-BE49-F238E27FC236}">
                  <a16:creationId xmlns:a16="http://schemas.microsoft.com/office/drawing/2014/main" id="{BB174637-FDEA-7E2C-F7A3-A88C791CC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412388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Contrast</a:t>
              </a:r>
            </a:p>
          </p:txBody>
        </p:sp>
        <p:sp>
          <p:nvSpPr>
            <p:cNvPr id="39" name="QuadreDeText 110">
              <a:extLst>
                <a:ext uri="{FF2B5EF4-FFF2-40B4-BE49-F238E27FC236}">
                  <a16:creationId xmlns:a16="http://schemas.microsoft.com/office/drawing/2014/main" id="{2918EF03-0774-7A66-8B72-A841A3F48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323123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Coneixement</a:t>
              </a:r>
            </a:p>
          </p:txBody>
        </p:sp>
        <p:sp>
          <p:nvSpPr>
            <p:cNvPr id="40" name="QuadreDeText 110">
              <a:extLst>
                <a:ext uri="{FF2B5EF4-FFF2-40B4-BE49-F238E27FC236}">
                  <a16:creationId xmlns:a16="http://schemas.microsoft.com/office/drawing/2014/main" id="{6287D0C3-239D-F7D3-23CD-B7DE267EE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4570214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Confiança</a:t>
              </a:r>
            </a:p>
          </p:txBody>
        </p:sp>
        <p:sp>
          <p:nvSpPr>
            <p:cNvPr id="41" name="QuadreDeText 110">
              <a:extLst>
                <a:ext uri="{FF2B5EF4-FFF2-40B4-BE49-F238E27FC236}">
                  <a16:creationId xmlns:a16="http://schemas.microsoft.com/office/drawing/2014/main" id="{56D8B834-21D1-5649-227B-01A80BADC2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7" y="5318861"/>
              <a:ext cx="1449387" cy="504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 err="1"/>
                <a:t>Desinterme-diació</a:t>
              </a:r>
              <a:endParaRPr lang="ca-ES" altLang="ca-ES" sz="900" dirty="0"/>
            </a:p>
          </p:txBody>
        </p:sp>
      </p:grpSp>
      <p:sp>
        <p:nvSpPr>
          <p:cNvPr id="10" name="Oval 26">
            <a:extLst>
              <a:ext uri="{FF2B5EF4-FFF2-40B4-BE49-F238E27FC236}">
                <a16:creationId xmlns:a16="http://schemas.microsoft.com/office/drawing/2014/main" id="{C14057A5-5F34-33E0-EB54-41B39D6F2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1476521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sp>
        <p:nvSpPr>
          <p:cNvPr id="11" name="Oval 26">
            <a:extLst>
              <a:ext uri="{FF2B5EF4-FFF2-40B4-BE49-F238E27FC236}">
                <a16:creationId xmlns:a16="http://schemas.microsoft.com/office/drawing/2014/main" id="{3430D0AF-5690-BCFE-198F-5876C6DA4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1742941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  <p:sp>
        <p:nvSpPr>
          <p:cNvPr id="12" name="Oval 26">
            <a:extLst>
              <a:ext uri="{FF2B5EF4-FFF2-40B4-BE49-F238E27FC236}">
                <a16:creationId xmlns:a16="http://schemas.microsoft.com/office/drawing/2014/main" id="{D6A6AA58-A9EF-C0FB-96AA-DADA4C32C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2017261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Processos</a:t>
            </a:r>
          </a:p>
        </p:txBody>
      </p:sp>
    </p:spTree>
    <p:extLst>
      <p:ext uri="{BB962C8B-B14F-4D97-AF65-F5344CB8AC3E}">
        <p14:creationId xmlns:p14="http://schemas.microsoft.com/office/powerpoint/2010/main" val="15684891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38239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dirty="0">
                <a:cs typeface="Arial" panose="020B0604020202020204" pitchFamily="34" charset="0"/>
              </a:rPr>
              <a:t>El </a:t>
            </a:r>
            <a:r>
              <a:rPr lang="es-ES" dirty="0" err="1">
                <a:cs typeface="Arial" panose="020B0604020202020204" pitchFamily="34" charset="0"/>
              </a:rPr>
              <a:t>nucli</a:t>
            </a:r>
            <a:r>
              <a:rPr lang="es-ES" dirty="0">
                <a:cs typeface="Arial" panose="020B0604020202020204" pitchFamily="34" charset="0"/>
              </a:rPr>
              <a:t> de la </a:t>
            </a:r>
            <a:r>
              <a:rPr lang="es-ES" dirty="0" err="1">
                <a:cs typeface="Arial" panose="020B0604020202020204" pitchFamily="34" charset="0"/>
              </a:rPr>
              <a:t>comunicació</a:t>
            </a:r>
            <a:r>
              <a:rPr lang="es-ES" dirty="0">
                <a:cs typeface="Arial" panose="020B0604020202020204" pitchFamily="34" charset="0"/>
              </a:rPr>
              <a:t> </a:t>
            </a:r>
            <a:r>
              <a:rPr lang="es-ES" dirty="0" err="1">
                <a:cs typeface="Arial" panose="020B0604020202020204" pitchFamily="34" charset="0"/>
              </a:rPr>
              <a:t>transmèdia</a:t>
            </a:r>
            <a:endParaRPr lang="ca-ES" dirty="0">
              <a:cs typeface="Arial" panose="020B0604020202020204" pitchFamily="34" charset="0"/>
            </a:endParaRP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018" y="915988"/>
            <a:ext cx="7611533" cy="353060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única </a:t>
            </a:r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Múltiples </a:t>
            </a:r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mitjans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Múltiples </a:t>
            </a:r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missatges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Difusió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prescripció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personalització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altLang="ca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EE6A538-6F6E-4CCF-0155-5C8F76261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97" y="1001001"/>
            <a:ext cx="2177394" cy="35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3F7DA98-D67C-DD85-6749-B83A7BA598DB}"/>
              </a:ext>
            </a:extLst>
          </p:cNvPr>
          <p:cNvSpPr txBox="1"/>
          <p:nvPr/>
        </p:nvSpPr>
        <p:spPr>
          <a:xfrm>
            <a:off x="4629531" y="4557101"/>
            <a:ext cx="30619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525" dirty="0">
                <a:latin typeface="Arial" panose="020B0604020202020204" pitchFamily="34" charset="0"/>
              </a:rPr>
              <a:t>Font: Pere Joan Mitjans</a:t>
            </a:r>
          </a:p>
          <a:p>
            <a:r>
              <a:rPr lang="ca-ES" sz="525" dirty="0">
                <a:latin typeface="Arial" panose="020B0604020202020204" pitchFamily="34" charset="0"/>
              </a:rPr>
              <a:t>https://perejoanmitjans.wordpress.com/2021/04/07/ismael-pena-lopez-exemple-dinteraccio-social/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FFE788-9829-AB9A-80A5-CF08BFF88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793" y="2135127"/>
            <a:ext cx="4003316" cy="10938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B57D4E-4FEA-F99C-F516-A979A838D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965" y="3205433"/>
            <a:ext cx="4003316" cy="1364625"/>
          </a:xfrm>
          <a:prstGeom prst="rect">
            <a:avLst/>
          </a:prstGeom>
        </p:spPr>
      </p:pic>
      <p:sp>
        <p:nvSpPr>
          <p:cNvPr id="2" name="Oval 26">
            <a:extLst>
              <a:ext uri="{FF2B5EF4-FFF2-40B4-BE49-F238E27FC236}">
                <a16:creationId xmlns:a16="http://schemas.microsoft.com/office/drawing/2014/main" id="{5BFDF6F4-FE6D-2CE8-BD37-A30A073A4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1476521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C381541F-10BC-B050-8D31-0100F142E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1742941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  <p:sp>
        <p:nvSpPr>
          <p:cNvPr id="8" name="Oval 26">
            <a:extLst>
              <a:ext uri="{FF2B5EF4-FFF2-40B4-BE49-F238E27FC236}">
                <a16:creationId xmlns:a16="http://schemas.microsoft.com/office/drawing/2014/main" id="{38402E3E-0840-3F04-6624-EA678612F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2017261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Processos</a:t>
            </a:r>
          </a:p>
        </p:txBody>
      </p:sp>
    </p:spTree>
    <p:extLst>
      <p:ext uri="{BB962C8B-B14F-4D97-AF65-F5344CB8AC3E}">
        <p14:creationId xmlns:p14="http://schemas.microsoft.com/office/powerpoint/2010/main" val="15680891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18" y="234490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dirty="0" err="1">
                <a:cs typeface="Arial" panose="020B0604020202020204" pitchFamily="34" charset="0"/>
              </a:rPr>
              <a:t>Proximitat</a:t>
            </a:r>
            <a:r>
              <a:rPr lang="pt-BR" dirty="0">
                <a:cs typeface="Arial" panose="020B0604020202020204" pitchFamily="34" charset="0"/>
              </a:rPr>
              <a:t>, confiança, resposta</a:t>
            </a:r>
            <a:endParaRPr lang="ca-ES" dirty="0"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952AE2-15D6-98B2-714C-865C6296C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67349" y="339806"/>
            <a:ext cx="3925952" cy="5078317"/>
          </a:xfrm>
          <a:prstGeom prst="rect">
            <a:avLst/>
          </a:prstGeom>
        </p:spPr>
      </p:pic>
      <p:sp>
        <p:nvSpPr>
          <p:cNvPr id="5" name="Oval 26">
            <a:extLst>
              <a:ext uri="{FF2B5EF4-FFF2-40B4-BE49-F238E27FC236}">
                <a16:creationId xmlns:a16="http://schemas.microsoft.com/office/drawing/2014/main" id="{EC6A8F0C-826E-ED86-1187-7E784D003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2834" y="774490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Qualitat </a:t>
            </a:r>
            <a:r>
              <a:rPr lang="ca-ES" sz="1200" b="1" cap="all" dirty="0" err="1">
                <a:solidFill>
                  <a:schemeClr val="bg1"/>
                </a:solidFill>
                <a:latin typeface="Arial" panose="020B0604020202020204" pitchFamily="34" charset="0"/>
              </a:rPr>
              <a:t>democràt</a:t>
            </a:r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89186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A426980-FB8A-1072-A0A4-81A7DEE4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375" y="1282304"/>
            <a:ext cx="6170484" cy="3007755"/>
          </a:xfrm>
        </p:spPr>
        <p:txBody>
          <a:bodyPr>
            <a:normAutofit fontScale="90000"/>
          </a:bodyPr>
          <a:lstStyle/>
          <a:p>
            <a:r>
              <a:rPr lang="ca-ES" dirty="0"/>
              <a:t>Reflexions finals:</a:t>
            </a:r>
            <a:br>
              <a:rPr lang="ca-ES" dirty="0"/>
            </a:br>
            <a:r>
              <a:rPr lang="ca-ES" dirty="0"/>
              <a:t>Institucions com a plataforma,</a:t>
            </a:r>
            <a:br>
              <a:rPr lang="ca-ES" dirty="0"/>
            </a:br>
            <a:r>
              <a:rPr lang="ca-ES" dirty="0"/>
              <a:t>Governança Pública com Ecosistema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1A3FEB04-E60F-4DE2-9A20-9DBAF1977499}" type="slidenum">
              <a:rPr lang="es-ES" altLang="ca-ES" smtClean="0">
                <a:latin typeface="Arial" panose="020B0604020202020204" pitchFamily="34" charset="0"/>
              </a:rPr>
              <a:pPr>
                <a:defRPr/>
              </a:pPr>
              <a:t>56</a:t>
            </a:fld>
            <a:endParaRPr lang="ca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40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35038" y="231775"/>
            <a:ext cx="8102282" cy="53975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sz="3000" dirty="0">
                <a:cs typeface="Arial" panose="020B0604020202020204" pitchFamily="34" charset="0"/>
              </a:rPr>
              <a:t>L’entorn com enemic, l’entorn com governança</a:t>
            </a:r>
          </a:p>
        </p:txBody>
      </p:sp>
      <p:sp>
        <p:nvSpPr>
          <p:cNvPr id="6" name="Subtítol 5"/>
          <p:cNvSpPr>
            <a:spLocks noGrp="1"/>
          </p:cNvSpPr>
          <p:nvPr>
            <p:ph idx="1"/>
          </p:nvPr>
        </p:nvSpPr>
        <p:spPr>
          <a:xfrm>
            <a:off x="935038" y="889634"/>
            <a:ext cx="7611533" cy="3766186"/>
          </a:xfrm>
        </p:spPr>
        <p:txBody>
          <a:bodyPr>
            <a:noAutofit/>
          </a:bodyPr>
          <a:lstStyle/>
          <a:p>
            <a:pPr marL="0" lvl="1" indent="0">
              <a:buClr>
                <a:schemeClr val="tx1"/>
              </a:buClr>
              <a:buNone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Tres fases</a:t>
            </a:r>
          </a:p>
          <a:p>
            <a:pPr marL="257175" lvl="1" indent="-257175">
              <a:buClr>
                <a:schemeClr val="tx1"/>
              </a:buClr>
            </a:pP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</a:rPr>
              <a:t>Disseny: ser obert, </a:t>
            </a:r>
            <a:r>
              <a:rPr lang="ca-ES" sz="1650" dirty="0" err="1">
                <a:solidFill>
                  <a:srgbClr val="001789"/>
                </a:solidFill>
                <a:latin typeface="Arial" panose="020B0604020202020204" pitchFamily="34" charset="0"/>
              </a:rPr>
              <a:t>col·laboratiu</a:t>
            </a: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</a:rPr>
              <a:t>, anomenar i emmarcar bé</a:t>
            </a:r>
          </a:p>
          <a:p>
            <a:pPr marL="257175" lvl="1" indent="-257175">
              <a:buClr>
                <a:schemeClr val="tx1"/>
              </a:buClr>
            </a:pP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</a:rPr>
              <a:t>Implementar: treballar el consens, </a:t>
            </a:r>
            <a:r>
              <a:rPr lang="ca-ES" sz="1650" dirty="0" err="1">
                <a:solidFill>
                  <a:srgbClr val="001789"/>
                </a:solidFill>
                <a:latin typeface="Arial" panose="020B0604020202020204" pitchFamily="34" charset="0"/>
              </a:rPr>
              <a:t>empoderar</a:t>
            </a: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</a:rPr>
              <a:t> els actors</a:t>
            </a:r>
          </a:p>
          <a:p>
            <a:pPr marL="257175" lvl="1" indent="-257175">
              <a:buClr>
                <a:schemeClr val="tx1"/>
              </a:buClr>
            </a:pP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</a:rPr>
              <a:t>Explicar: ser defensiu (protegir </a:t>
            </a:r>
            <a:r>
              <a:rPr lang="ca-ES" sz="1650" dirty="0">
                <a:solidFill>
                  <a:srgbClr val="00676C"/>
                </a:solidFill>
                <a:latin typeface="Arial" panose="020B0604020202020204" pitchFamily="34" charset="0"/>
              </a:rPr>
              <a:t>equip</a:t>
            </a: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</a:rPr>
              <a:t> i projecte)</a:t>
            </a:r>
          </a:p>
          <a:p>
            <a:pPr marL="257175" lvl="1" indent="-257175">
              <a:buClr>
                <a:schemeClr val="tx1"/>
              </a:buClr>
            </a:pPr>
            <a:endParaRPr lang="ca-E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Claus per la legitimitat</a:t>
            </a:r>
          </a:p>
          <a:p>
            <a:pPr marL="257175" lvl="1" indent="-257175">
              <a:buClr>
                <a:schemeClr val="tx1"/>
              </a:buClr>
            </a:pPr>
            <a:r>
              <a:rPr lang="ca-ES" sz="1650" dirty="0">
                <a:solidFill>
                  <a:srgbClr val="001789"/>
                </a:solidFill>
                <a:latin typeface="Arial" panose="020B0604020202020204" pitchFamily="34" charset="0"/>
              </a:rPr>
              <a:t>Planificar</a:t>
            </a: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</a:rPr>
              <a:t> amb (molta) antelació, dominar el tema</a:t>
            </a:r>
          </a:p>
          <a:p>
            <a:pPr marL="257175" lvl="1" indent="-257175">
              <a:buClr>
                <a:schemeClr val="tx1"/>
              </a:buClr>
            </a:pPr>
            <a:r>
              <a:rPr lang="ca-ES" sz="1650" dirty="0">
                <a:solidFill>
                  <a:srgbClr val="001789"/>
                </a:solidFill>
                <a:latin typeface="Arial" panose="020B0604020202020204" pitchFamily="34" charset="0"/>
              </a:rPr>
              <a:t>Marcar</a:t>
            </a: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</a:rPr>
              <a:t> el ritme, el to i el nivell</a:t>
            </a:r>
          </a:p>
          <a:p>
            <a:pPr marL="257175" lvl="1" indent="-257175">
              <a:buClr>
                <a:schemeClr val="tx1"/>
              </a:buClr>
            </a:pPr>
            <a:r>
              <a:rPr lang="ca-ES" sz="1650" dirty="0">
                <a:solidFill>
                  <a:srgbClr val="001789"/>
                </a:solidFill>
                <a:latin typeface="Arial" panose="020B0604020202020204" pitchFamily="34" charset="0"/>
              </a:rPr>
              <a:t>Transparència</a:t>
            </a: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</a:rPr>
              <a:t> radical, esdevenir una autoritat</a:t>
            </a:r>
          </a:p>
          <a:p>
            <a:pPr marL="257175" lvl="1" indent="-257175">
              <a:buClr>
                <a:schemeClr val="tx1"/>
              </a:buClr>
            </a:pPr>
            <a:r>
              <a:rPr lang="ca-ES" sz="1650" dirty="0">
                <a:solidFill>
                  <a:srgbClr val="001789"/>
                </a:solidFill>
                <a:latin typeface="Arial" panose="020B0604020202020204" pitchFamily="34" charset="0"/>
              </a:rPr>
              <a:t>Anticipar-se</a:t>
            </a: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</a:rPr>
              <a:t> als temes i problemes, no deixar espai pels dubtes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</a:rPr>
              <a:t>Aconseguir una </a:t>
            </a:r>
            <a:r>
              <a:rPr lang="ca-ES" sz="1650" dirty="0">
                <a:solidFill>
                  <a:srgbClr val="001789"/>
                </a:solidFill>
                <a:latin typeface="Arial" panose="020B0604020202020204" pitchFamily="34" charset="0"/>
              </a:rPr>
              <a:t>posició privilegiada</a:t>
            </a: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</a:rPr>
              <a:t>, no deixar espai a la desinformació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1A3FEB04-E60F-4DE2-9A20-9DBAF1977499}" type="slidenum">
              <a:rPr lang="es-ES" altLang="ca-ES" smtClean="0">
                <a:latin typeface="Arial" panose="020B0604020202020204" pitchFamily="34" charset="0"/>
              </a:rPr>
              <a:pPr>
                <a:defRPr/>
              </a:pPr>
              <a:t>57</a:t>
            </a:fld>
            <a:endParaRPr lang="ca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52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19076"/>
            <a:ext cx="7611532" cy="55245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 err="1">
                <a:cs typeface="Arial" panose="020B0604020202020204" pitchFamily="34" charset="0"/>
              </a:rPr>
              <a:t>Tecnopolítica</a:t>
            </a:r>
            <a:r>
              <a:rPr lang="ca-ES" dirty="0">
                <a:cs typeface="Arial" panose="020B0604020202020204" pitchFamily="34" charset="0"/>
              </a:rPr>
              <a:t>: una definició</a:t>
            </a:r>
            <a:endParaRPr 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8" y="882014"/>
            <a:ext cx="7611533" cy="3530601"/>
          </a:xfrm>
        </p:spPr>
        <p:txBody>
          <a:bodyPr>
            <a:normAutofit/>
          </a:bodyPr>
          <a:lstStyle/>
          <a:p>
            <a:pPr marL="257175" lvl="1" indent="-257175">
              <a:buClr>
                <a:schemeClr val="tx1"/>
              </a:buClr>
              <a:defRPr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un nou context, habilitat i potenciat per les </a:t>
            </a:r>
            <a:r>
              <a:rPr lang="ca-ES" sz="1800" b="1" dirty="0">
                <a:solidFill>
                  <a:srgbClr val="001789"/>
                </a:solidFill>
                <a:latin typeface="Arial" panose="020B0604020202020204" pitchFamily="34" charset="0"/>
              </a:rPr>
              <a:t>TIC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els seus actors apunten a majors cotes de llibertat, apoderament i </a:t>
            </a:r>
            <a:r>
              <a:rPr lang="ca-ES" sz="1800" b="1" dirty="0">
                <a:solidFill>
                  <a:srgbClr val="001789"/>
                </a:solidFill>
                <a:latin typeface="Arial" panose="020B0604020202020204" pitchFamily="34" charset="0"/>
              </a:rPr>
              <a:t>governança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transforma les </a:t>
            </a:r>
            <a:r>
              <a:rPr lang="ca-ES" sz="1800" b="1" dirty="0">
                <a:solidFill>
                  <a:srgbClr val="001789"/>
                </a:solidFill>
                <a:latin typeface="Arial" panose="020B0604020202020204" pitchFamily="34" charset="0"/>
              </a:rPr>
              <a:t>pràctiques democràtiques 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tradicionals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manera d'abordar la política a </a:t>
            </a:r>
            <a:r>
              <a:rPr lang="ca-ES" sz="1800" b="1" dirty="0">
                <a:solidFill>
                  <a:srgbClr val="001789"/>
                </a:solidFill>
                <a:latin typeface="Arial" panose="020B0604020202020204" pitchFamily="34" charset="0"/>
              </a:rPr>
              <a:t>múltiples escales 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profundament arrelada en la </a:t>
            </a:r>
            <a:r>
              <a:rPr lang="ca-ES" sz="1800" b="1" dirty="0">
                <a:solidFill>
                  <a:srgbClr val="001789"/>
                </a:solidFill>
                <a:latin typeface="Arial" panose="020B0604020202020204" pitchFamily="34" charset="0"/>
              </a:rPr>
              <a:t>comunitat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objectius intermedis que afecten el </a:t>
            </a:r>
            <a:r>
              <a:rPr lang="ca-ES" sz="1800" b="1" dirty="0">
                <a:solidFill>
                  <a:srgbClr val="001789"/>
                </a:solidFill>
                <a:latin typeface="Arial" panose="020B0604020202020204" pitchFamily="34" charset="0"/>
              </a:rPr>
              <a:t>disseny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 de protocols i processos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concurrència de </a:t>
            </a:r>
            <a:r>
              <a:rPr lang="ca-ES" sz="1800" b="1" dirty="0">
                <a:solidFill>
                  <a:srgbClr val="001789"/>
                </a:solidFill>
                <a:latin typeface="Arial" panose="020B0604020202020204" pitchFamily="34" charset="0"/>
              </a:rPr>
              <a:t>múltiples actors 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disseny altament </a:t>
            </a:r>
            <a:r>
              <a:rPr lang="ca-ES" sz="1800" b="1" dirty="0">
                <a:solidFill>
                  <a:srgbClr val="001789"/>
                </a:solidFill>
                <a:latin typeface="Arial" panose="020B0604020202020204" pitchFamily="34" charset="0"/>
              </a:rPr>
              <a:t>granular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 de tasques i nivells de participació</a:t>
            </a:r>
          </a:p>
        </p:txBody>
      </p:sp>
      <p:sp>
        <p:nvSpPr>
          <p:cNvPr id="9221" name="Subtítulo 2">
            <a:extLst>
              <a:ext uri="{FF2B5EF4-FFF2-40B4-BE49-F238E27FC236}">
                <a16:creationId xmlns:a16="http://schemas.microsoft.com/office/drawing/2014/main" id="{34CD7B50-8A28-425E-9B8F-59343CE1F4A9}"/>
              </a:ext>
            </a:extLst>
          </p:cNvPr>
          <p:cNvSpPr txBox="1">
            <a:spLocks/>
          </p:cNvSpPr>
          <p:nvPr/>
        </p:nvSpPr>
        <p:spPr bwMode="auto">
          <a:xfrm>
            <a:off x="5521227" y="4775277"/>
            <a:ext cx="1804690" cy="14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s-ES" altLang="ca-ES" sz="750" dirty="0" err="1">
                <a:solidFill>
                  <a:srgbClr val="000000"/>
                </a:solidFill>
                <a:latin typeface="Arial" panose="020B0604020202020204" pitchFamily="34" charset="0"/>
              </a:rPr>
              <a:t>Kurban</a:t>
            </a:r>
            <a:r>
              <a:rPr lang="es-ES" altLang="ca-ES" sz="750" dirty="0">
                <a:solidFill>
                  <a:srgbClr val="000000"/>
                </a:solidFill>
                <a:latin typeface="Arial" panose="020B0604020202020204" pitchFamily="34" charset="0"/>
              </a:rPr>
              <a:t>, Peña-López, </a:t>
            </a:r>
            <a:r>
              <a:rPr lang="es-ES" altLang="ca-ES" sz="750" dirty="0" err="1">
                <a:solidFill>
                  <a:srgbClr val="000000"/>
                </a:solidFill>
                <a:latin typeface="Arial" panose="020B0604020202020204" pitchFamily="34" charset="0"/>
              </a:rPr>
              <a:t>Haberer</a:t>
            </a:r>
            <a:r>
              <a:rPr lang="es-ES" altLang="ca-ES" sz="750" dirty="0">
                <a:solidFill>
                  <a:srgbClr val="000000"/>
                </a:solidFill>
                <a:latin typeface="Arial" panose="020B0604020202020204" pitchFamily="34" charset="0"/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418306582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75DB4CC-3D04-4702-BF7F-1F60A41F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1776"/>
            <a:ext cx="7611532" cy="53975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L'ecosistema de governança pública</a:t>
            </a:r>
            <a:endParaRPr 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0179" name="Subtítulo 2">
            <a:extLst>
              <a:ext uri="{FF2B5EF4-FFF2-40B4-BE49-F238E27FC236}">
                <a16:creationId xmlns:a16="http://schemas.microsoft.com/office/drawing/2014/main" id="{B6307E2D-1168-4DF7-8634-09A3FEF36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7" y="879475"/>
            <a:ext cx="7611533" cy="3530601"/>
          </a:xfrm>
        </p:spPr>
        <p:txBody>
          <a:bodyPr>
            <a:normAutofit/>
          </a:bodyPr>
          <a:lstStyle/>
          <a:p>
            <a:pPr marL="257175" lvl="1" indent="-257175">
              <a:buClr>
                <a:schemeClr val="tx1"/>
              </a:buClr>
              <a:defRPr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Un ecosistema de governança pública és un sistema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tecnopolític</a:t>
            </a:r>
            <a:endParaRPr lang="ca-E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auto-organitzat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autopoiètic</a:t>
            </a:r>
            <a:endParaRPr lang="ca-E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replicable</a:t>
            </a: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 i escalable 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que articula actors, espais i instruments 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al voltant d'un conjunt d'infraestructures obertes i distribuïdes 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riques en coneixement 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per a la presa de decisions col·lectives.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0D30FF1-4FFF-8298-DABF-8D764B810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D62AB84-D994-4448-809D-22CC56A5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1776"/>
            <a:ext cx="7929562" cy="53975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sym typeface="Symbol" panose="05050102010706020507" pitchFamily="18" charset="2"/>
              </a:rPr>
              <a:t>Canvis a l’entorn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86EA6EF6-07A2-A19F-0CAB-02CE42B3F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067" y="1015999"/>
            <a:ext cx="7611533" cy="3530601"/>
          </a:xfrm>
        </p:spPr>
        <p:txBody>
          <a:bodyPr>
            <a:normAutofit lnSpcReduction="10000"/>
          </a:bodyPr>
          <a:lstStyle/>
          <a:p>
            <a:pPr marL="0" lvl="1" indent="0">
              <a:buClr>
                <a:schemeClr val="tx1"/>
              </a:buClr>
              <a:buNone/>
            </a:pPr>
            <a:r>
              <a:rPr lang="ca-ES" sz="7200" b="1" dirty="0">
                <a:solidFill>
                  <a:srgbClr val="001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Complexitat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sz="7200" b="1" dirty="0">
                <a:solidFill>
                  <a:srgbClr val="001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Incertesa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sz="7200" b="1" dirty="0">
                <a:solidFill>
                  <a:srgbClr val="001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</a:t>
            </a:r>
          </a:p>
          <a:p>
            <a:pPr marL="0" lvl="1">
              <a:buClr>
                <a:schemeClr val="tx1"/>
              </a:buClr>
            </a:pPr>
            <a:endParaRPr lang="ca-ES" sz="77100" b="1" dirty="0">
              <a:solidFill>
                <a:srgbClr val="0067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4363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F1553-CA9E-AB3A-1DBA-4D3BF8D97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2849210-69F3-BAC0-6582-A39EFAB2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Què</a:t>
            </a:r>
            <a:r>
              <a:rPr lang="pt-BR" dirty="0"/>
              <a:t> podem </a:t>
            </a:r>
            <a:r>
              <a:rPr lang="pt-BR" dirty="0" err="1"/>
              <a:t>fer</a:t>
            </a:r>
            <a:r>
              <a:rPr lang="pt-BR" dirty="0"/>
              <a:t> </a:t>
            </a:r>
            <a:r>
              <a:rPr lang="pt-BR" dirty="0" err="1"/>
              <a:t>nosaltres</a:t>
            </a:r>
            <a:r>
              <a:rPr lang="pt-BR" dirty="0"/>
              <a:t> “</a:t>
            </a:r>
            <a:r>
              <a:rPr lang="pt-BR" dirty="0" err="1"/>
              <a:t>demà</a:t>
            </a:r>
            <a:r>
              <a:rPr lang="pt-BR" dirty="0"/>
              <a:t>”?</a:t>
            </a:r>
            <a:endParaRPr lang="ca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1D9FEDE-E070-D824-E11B-2C908CD233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1A3FEB04-E60F-4DE2-9A20-9DBAF1977499}" type="slidenum">
              <a:rPr lang="es-ES" altLang="ca-ES" smtClean="0">
                <a:latin typeface="Arial" panose="020B0604020202020204" pitchFamily="34" charset="0"/>
              </a:rPr>
              <a:pPr>
                <a:defRPr/>
              </a:pPr>
              <a:t>60</a:t>
            </a:fld>
            <a:endParaRPr lang="ca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823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B6601EA-CFFB-2FD9-6D14-574C00F09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06482BB-DA00-E2FD-8397-273438C41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4023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Demà: Governança</a:t>
            </a:r>
            <a:endParaRPr 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AB5915BF-2BE2-631B-D6DB-29D39640BF00}"/>
              </a:ext>
            </a:extLst>
          </p:cNvPr>
          <p:cNvSpPr txBox="1">
            <a:spLocks/>
          </p:cNvSpPr>
          <p:nvPr/>
        </p:nvSpPr>
        <p:spPr bwMode="auto">
          <a:xfrm>
            <a:off x="935038" y="879475"/>
            <a:ext cx="7485062" cy="394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Construir internament la tasca i l’espai de “pensar” 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Diferenciar </a:t>
            </a:r>
            <a:r>
              <a:rPr lang="ca-ES" sz="2400" dirty="0">
                <a:solidFill>
                  <a:srgbClr val="001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estratègia</a:t>
            </a:r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operativa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Persones pel </a:t>
            </a:r>
            <a:r>
              <a:rPr lang="ca-ES" sz="2400" dirty="0">
                <a:solidFill>
                  <a:srgbClr val="001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</a:t>
            </a:r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Unitat de gestió del canvi: Tothom reflexiona, planifica i impulsa el canvi, però algú n’és </a:t>
            </a:r>
            <a:r>
              <a:rPr lang="ca-ES" sz="2400" dirty="0">
                <a:solidFill>
                  <a:srgbClr val="001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pel canvi: espais, pressupost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pel canvi: planificació, calendari, fases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llindars clau per a aconseguir punts d'inflexió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endParaRPr lang="ca-E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59985"/>
      </p:ext>
    </p:extLst>
  </p:cSld>
  <p:clrMapOvr>
    <a:masterClrMapping/>
  </p:clrMapOvr>
  <p:transition spd="slow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3080E64-C471-706C-E538-825C9B943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89EBD76-D7AC-BDFB-6C66-E16A58C36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1528"/>
            <a:ext cx="7611532" cy="539998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Demà</a:t>
            </a:r>
            <a:r>
              <a:rPr lang="ca-ES">
                <a:cs typeface="Arial" panose="020B0604020202020204" pitchFamily="34" charset="0"/>
              </a:rPr>
              <a:t>: Organització</a:t>
            </a:r>
            <a:endParaRPr 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0179" name="Subtítulo 2">
            <a:extLst>
              <a:ext uri="{FF2B5EF4-FFF2-40B4-BE49-F238E27FC236}">
                <a16:creationId xmlns:a16="http://schemas.microsoft.com/office/drawing/2014/main" id="{710B9C23-C4F4-5070-E7B7-77A7CF29F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8" y="879475"/>
            <a:ext cx="7957502" cy="3530601"/>
          </a:xfrm>
        </p:spPr>
        <p:txBody>
          <a:bodyPr>
            <a:noAutofit/>
          </a:bodyPr>
          <a:lstStyle/>
          <a:p>
            <a:pPr marL="285750" lvl="1" indent="-28575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a-ES" sz="2200" dirty="0">
                <a:solidFill>
                  <a:srgbClr val="001789"/>
                </a:solidFill>
                <a:latin typeface="Arial" panose="020B0604020202020204" pitchFamily="34" charset="0"/>
              </a:rPr>
              <a:t>Construir xarxa</a:t>
            </a:r>
            <a:r>
              <a:rPr lang="ca-ES" sz="2200" dirty="0">
                <a:solidFill>
                  <a:srgbClr val="000000"/>
                </a:solidFill>
                <a:latin typeface="Arial" panose="020B0604020202020204" pitchFamily="34" charset="0"/>
              </a:rPr>
              <a:t>, determinant els codis, els canals, els protocols</a:t>
            </a:r>
          </a:p>
          <a:p>
            <a:pPr marL="285750" lvl="1" indent="-28575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a-ES" sz="2200" dirty="0">
                <a:solidFill>
                  <a:srgbClr val="000000"/>
                </a:solidFill>
                <a:latin typeface="Arial" panose="020B0604020202020204" pitchFamily="34" charset="0"/>
              </a:rPr>
              <a:t>Aportar-hi recursos, equitat, neutralitat, garanties</a:t>
            </a:r>
          </a:p>
          <a:p>
            <a:pPr marL="285750" lvl="1" indent="-28575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a-ES" sz="2200" dirty="0">
                <a:solidFill>
                  <a:srgbClr val="000000"/>
                </a:solidFill>
                <a:latin typeface="Arial" panose="020B0604020202020204" pitchFamily="34" charset="0"/>
              </a:rPr>
              <a:t>Disseny centralitzat, execució distribuïda</a:t>
            </a:r>
          </a:p>
          <a:p>
            <a:pPr marL="285750" lvl="1" indent="-28575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ca-E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lvl="1" indent="-28575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a-ES" sz="2200" dirty="0">
                <a:solidFill>
                  <a:srgbClr val="000000"/>
                </a:solidFill>
                <a:latin typeface="Arial" panose="020B0604020202020204" pitchFamily="34" charset="0"/>
              </a:rPr>
              <a:t>Donar </a:t>
            </a:r>
            <a:r>
              <a:rPr lang="ca-ES" sz="2200" dirty="0">
                <a:solidFill>
                  <a:srgbClr val="001789"/>
                </a:solidFill>
                <a:latin typeface="Arial" panose="020B0604020202020204" pitchFamily="34" charset="0"/>
              </a:rPr>
              <a:t>context</a:t>
            </a:r>
            <a:r>
              <a:rPr lang="ca-ES" sz="2200" dirty="0">
                <a:solidFill>
                  <a:srgbClr val="000000"/>
                </a:solidFill>
                <a:latin typeface="Arial" panose="020B0604020202020204" pitchFamily="34" charset="0"/>
              </a:rPr>
              <a:t>, crear infraestructura</a:t>
            </a:r>
          </a:p>
          <a:p>
            <a:pPr marL="285750" lvl="1" indent="-28575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a-ES" sz="2200" dirty="0">
                <a:solidFill>
                  <a:srgbClr val="000000"/>
                </a:solidFill>
                <a:latin typeface="Arial" panose="020B0604020202020204" pitchFamily="34" charset="0"/>
              </a:rPr>
              <a:t>Infraestructures obertes: dades, informació, tecnologia</a:t>
            </a:r>
          </a:p>
          <a:p>
            <a:pPr marL="285750" lvl="1" indent="-28575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a-ES" sz="2200" dirty="0">
                <a:solidFill>
                  <a:srgbClr val="000000"/>
                </a:solidFill>
                <a:latin typeface="Arial" panose="020B0604020202020204" pitchFamily="34" charset="0"/>
              </a:rPr>
              <a:t>Coneixement obert: metodologia, processos, protocols</a:t>
            </a:r>
          </a:p>
          <a:p>
            <a:pPr marL="285750" lvl="1" indent="-28575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a-ES" sz="2200" dirty="0">
                <a:solidFill>
                  <a:srgbClr val="000000"/>
                </a:solidFill>
                <a:latin typeface="Arial" panose="020B0604020202020204" pitchFamily="34" charset="0"/>
              </a:rPr>
              <a:t>Eines de coordinació</a:t>
            </a:r>
          </a:p>
          <a:p>
            <a:pPr marL="285750" lvl="1" indent="-28575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a-ES" sz="2200" dirty="0">
                <a:solidFill>
                  <a:srgbClr val="000000"/>
                </a:solidFill>
                <a:latin typeface="Arial" panose="020B0604020202020204" pitchFamily="34" charset="0"/>
              </a:rPr>
              <a:t>Eines de seguiment i avaluació</a:t>
            </a:r>
          </a:p>
          <a:p>
            <a:pPr marL="0" lvl="1">
              <a:buClr>
                <a:schemeClr val="tx1"/>
              </a:buClr>
              <a:defRPr/>
            </a:pPr>
            <a:endParaRPr lang="ca-E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7175" lvl="1" indent="-257175">
              <a:buClr>
                <a:schemeClr val="tx1"/>
              </a:buClr>
              <a:defRPr/>
            </a:pPr>
            <a:endParaRPr lang="ca-E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ca-E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33762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D49A3F9-D9F4-9148-A97E-EBFE53756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0B3BDDE-60CB-BB40-76E4-BF58D370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26403"/>
            <a:ext cx="7611532" cy="512448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Demà: Qualitat democràtica</a:t>
            </a:r>
            <a:endParaRPr 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9AE61708-86DE-35C6-B7C7-54C445F28C7A}"/>
              </a:ext>
            </a:extLst>
          </p:cNvPr>
          <p:cNvSpPr txBox="1">
            <a:spLocks/>
          </p:cNvSpPr>
          <p:nvPr/>
        </p:nvSpPr>
        <p:spPr bwMode="auto">
          <a:xfrm>
            <a:off x="935038" y="879475"/>
            <a:ext cx="7492682" cy="394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altLang="ca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deliberació com a espai de creació 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àgores, donar veu, facilitar la </a:t>
            </a:r>
            <a:r>
              <a:rPr lang="ca-ES" sz="24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interacció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Donar legitimitat a tots els espais, ordenar la conversa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 </a:t>
            </a:r>
            <a:r>
              <a:rPr lang="ca-ES" sz="2400" dirty="0">
                <a:solidFill>
                  <a:srgbClr val="001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comunitat</a:t>
            </a:r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facilitar, dinamitzar, articular, vertebrar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altLang="ca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Co-dissenyar, prototipar, pilotar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endParaRPr lang="ca-ES" altLang="ca-E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05609"/>
      </p:ext>
    </p:extLst>
  </p:cSld>
  <p:clrMapOvr>
    <a:masterClrMapping/>
  </p:clrMapOvr>
  <p:transition spd="slow"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89C8A3A-D092-511A-64A3-52B9B0BE6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3185A76-EAE7-B965-C5F4-76E1430AF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1775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Demà: Qualitat en la gestió</a:t>
            </a:r>
            <a:endParaRPr 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3A702CC5-C614-2702-2B96-B5BA100BDC8E}"/>
              </a:ext>
            </a:extLst>
          </p:cNvPr>
          <p:cNvSpPr txBox="1">
            <a:spLocks/>
          </p:cNvSpPr>
          <p:nvPr/>
        </p:nvSpPr>
        <p:spPr bwMode="auto">
          <a:xfrm>
            <a:off x="935038" y="879475"/>
            <a:ext cx="7393622" cy="394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altLang="ca-ES" sz="195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La informació com infraestructura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altLang="ca-ES" sz="19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Aportar dades, informació, coneixement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altLang="ca-ES" sz="19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actors i les seves relacions, mapar els sistemes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altLang="ca-ES" sz="19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Avançar escenaris possibles i fer-los probables</a:t>
            </a:r>
          </a:p>
          <a:p>
            <a:pPr marL="257175" lvl="1" indent="-257175" algn="l">
              <a:buFont typeface="Wingdings" panose="05000000000000000000" pitchFamily="2" charset="2"/>
              <a:buChar char="§"/>
            </a:pPr>
            <a:endParaRPr lang="ca-ES" sz="19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lvl="1" indent="-257175" algn="l">
              <a:buFont typeface="Wingdings" panose="05000000000000000000" pitchFamily="2" charset="2"/>
              <a:buChar char="§"/>
            </a:pPr>
            <a:r>
              <a:rPr lang="ca-ES" sz="19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Diferenciar resultats, efectes i impactes </a:t>
            </a:r>
          </a:p>
          <a:p>
            <a:pPr marL="257175" lvl="1" indent="-257175" algn="l">
              <a:buFont typeface="Wingdings" panose="05000000000000000000" pitchFamily="2" charset="2"/>
              <a:buChar char="§"/>
            </a:pPr>
            <a:r>
              <a:rPr lang="ca-ES" sz="19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d’efectes i impactes</a:t>
            </a:r>
          </a:p>
          <a:p>
            <a:pPr marL="257175" lvl="1" indent="-257175" algn="l">
              <a:buFont typeface="Wingdings" panose="05000000000000000000" pitchFamily="2" charset="2"/>
              <a:buChar char="§"/>
            </a:pPr>
            <a:r>
              <a:rPr lang="ca-ES" altLang="ca-ES" sz="19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Fomentar diagnosis de consens via anomenat i emmarcat </a:t>
            </a:r>
          </a:p>
          <a:p>
            <a:pPr marL="257175" lvl="1" indent="-257175" algn="l">
              <a:buFont typeface="Wingdings" panose="05000000000000000000" pitchFamily="2" charset="2"/>
              <a:buChar char="§"/>
            </a:pPr>
            <a:r>
              <a:rPr lang="ca-ES" sz="19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Projectes orientats a missions</a:t>
            </a:r>
          </a:p>
          <a:p>
            <a:pPr marL="257175" lvl="1" indent="-257175" algn="l">
              <a:buFont typeface="Wingdings" panose="05000000000000000000" pitchFamily="2" charset="2"/>
              <a:buChar char="§"/>
            </a:pPr>
            <a:r>
              <a:rPr lang="ca-ES" sz="19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 portafolis</a:t>
            </a:r>
          </a:p>
          <a:p>
            <a:pPr marL="257175" lvl="1" indent="-257175" algn="l">
              <a:buFont typeface="Wingdings" panose="05000000000000000000" pitchFamily="2" charset="2"/>
              <a:buChar char="§"/>
            </a:pPr>
            <a:endParaRPr lang="ca-ES" sz="19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84433"/>
      </p:ext>
    </p:extLst>
  </p:cSld>
  <p:clrMapOvr>
    <a:masterClrMapping/>
  </p:clrMapOvr>
  <p:transition spd="slow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314293C-1824-36A6-459A-0E737A2EB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563B24A-8E6D-F610-4341-A01C589D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1775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Demà: Processos</a:t>
            </a:r>
            <a:endParaRPr 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238CD914-1D6E-D062-3EE9-7ED3A6ACBB7D}"/>
              </a:ext>
            </a:extLst>
          </p:cNvPr>
          <p:cNvSpPr txBox="1">
            <a:spLocks/>
          </p:cNvSpPr>
          <p:nvPr/>
        </p:nvSpPr>
        <p:spPr bwMode="auto">
          <a:xfrm>
            <a:off x="935038" y="879475"/>
            <a:ext cx="7294562" cy="394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Infraestructures de col·laboració 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Basades en dades, projectes, objectius 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dissenyar sistemes a proveir plataformes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Reconèixer els recursos desaprofitats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Co-dissenyar, prototipar, pilotar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endParaRPr lang="ca-ES" altLang="ca-E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08922"/>
      </p:ext>
    </p:extLst>
  </p:cSld>
  <p:clrMapOvr>
    <a:masterClrMapping/>
  </p:clrMapOvr>
  <p:transition spd="slow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4941080-BE40-4D6B-95D9-91136C62B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1528"/>
            <a:ext cx="7611532" cy="539998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Demà: Talent</a:t>
            </a:r>
            <a:endParaRPr 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0179" name="Subtítulo 2">
            <a:extLst>
              <a:ext uri="{FF2B5EF4-FFF2-40B4-BE49-F238E27FC236}">
                <a16:creationId xmlns:a16="http://schemas.microsoft.com/office/drawing/2014/main" id="{7AB64DD9-428A-4375-993C-2BB8138A2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8" y="889634"/>
            <a:ext cx="7611533" cy="3530601"/>
          </a:xfrm>
        </p:spPr>
        <p:txBody>
          <a:bodyPr>
            <a:noAutofit/>
          </a:bodyPr>
          <a:lstStyle/>
          <a:p>
            <a:pPr marL="457200" lvl="1" indent="-4572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</a:rPr>
              <a:t>Convertir el coneixement present en patrimoni històric</a:t>
            </a:r>
          </a:p>
          <a:p>
            <a:pPr marL="457200" lvl="1" indent="-4572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</a:rPr>
              <a:t>Donar suport a identitats participatives</a:t>
            </a:r>
          </a:p>
          <a:p>
            <a:pPr marL="457200" lvl="1" indent="-4572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</a:rPr>
              <a:t>Ecosistema multinivell que tingui eines que actuïn des de la «atenció primària» fins als més alts nivells d'especialització.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ca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C608B-CA1C-3A77-65F2-D5E4DAD7A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FC0BB-34EA-C351-5C99-7021B9A6C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noProof="0" dirty="0"/>
              <a:t>Bibliografia</a:t>
            </a:r>
          </a:p>
        </p:txBody>
      </p:sp>
    </p:spTree>
    <p:extLst>
      <p:ext uri="{BB962C8B-B14F-4D97-AF65-F5344CB8AC3E}">
        <p14:creationId xmlns:p14="http://schemas.microsoft.com/office/powerpoint/2010/main" val="32927301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C57367E-4E46-4416-91C4-21D93055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53999"/>
            <a:ext cx="792956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altLang="ca-ES" dirty="0" err="1">
                <a:cs typeface="Arial" panose="020B0604020202020204" pitchFamily="34" charset="0"/>
              </a:rPr>
              <a:t>Bibliografia</a:t>
            </a:r>
            <a:r>
              <a:rPr lang="en-US" altLang="ca-ES" dirty="0">
                <a:cs typeface="Arial" panose="020B0604020202020204" pitchFamily="34" charset="0"/>
              </a:rPr>
              <a:t> (</a:t>
            </a:r>
            <a:r>
              <a:rPr lang="en-US" altLang="ca-ES" dirty="0" err="1">
                <a:cs typeface="Arial" panose="020B0604020202020204" pitchFamily="34" charset="0"/>
              </a:rPr>
              <a:t>i</a:t>
            </a:r>
            <a:r>
              <a:rPr lang="en-US" altLang="ca-ES" dirty="0">
                <a:cs typeface="Arial" panose="020B0604020202020204" pitchFamily="34" charset="0"/>
              </a:rPr>
              <a:t>): Nova </a:t>
            </a:r>
            <a:r>
              <a:rPr lang="en-US" altLang="ca-ES" dirty="0" err="1">
                <a:cs typeface="Arial" panose="020B0604020202020204" pitchFamily="34" charset="0"/>
              </a:rPr>
              <a:t>Governança</a:t>
            </a:r>
            <a:r>
              <a:rPr lang="en-US" altLang="ca-ES" dirty="0">
                <a:cs typeface="Arial" panose="020B0604020202020204" pitchFamily="34" charset="0"/>
              </a:rPr>
              <a:t> Pública</a:t>
            </a:r>
            <a:endParaRPr lang="en-US" alt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330202-1192-45B5-BAC2-8AA7C2545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8" y="889634"/>
            <a:ext cx="7611533" cy="3590926"/>
          </a:xfrm>
        </p:spPr>
        <p:txBody>
          <a:bodyPr wrap="square">
            <a:noAutofit/>
          </a:bodyPr>
          <a:lstStyle/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Bryson, J.M., Crosby, B.C. &amp; Bloomberg, L. (2014). “</a:t>
            </a:r>
            <a:r>
              <a:rPr lang="en-US" sz="1400" dirty="0">
                <a:solidFill>
                  <a:srgbClr val="00676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Value Governance: Moving Beyond Traditional Public Administration and the New Public Management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”. A 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Public Administration Review, 74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 (1), 445-456. Indianapolis: Wiley.</a:t>
            </a: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Denhardt, R.B. &amp; Denhardt, J.V. (2000). “</a:t>
            </a:r>
            <a:r>
              <a:rPr lang="en-US" sz="1400" dirty="0">
                <a:solidFill>
                  <a:srgbClr val="00676C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Public Service: Serving Rather Than Steering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”. A 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Public Administration Review, 60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 (6), 549-559. Indianapolis: Wiley.</a:t>
            </a:r>
            <a:endParaRPr lang="ca-ES" sz="1400" dirty="0">
              <a:latin typeface="Arial" panose="020B0604020202020204" pitchFamily="34" charset="0"/>
            </a:endParaRP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Krogh, A.H. &amp; Triantafillou, P. (2024). “</a:t>
            </a:r>
            <a:r>
              <a:rPr lang="en-US" sz="14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Developing New Public Governance as a public management reform model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”. A 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Public Management Review, 26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 (10), 3040–3056. London: Routledge.</a:t>
            </a: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Mazzucato, M. &amp; Ryan-Collins, J. (2022). “</a:t>
            </a:r>
            <a:r>
              <a:rPr lang="en-US" sz="1400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Putting value creation back into “public value”: from market-fixing to market-shaping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”. A 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Journal of Economic Policy Reform, 25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 (4), 345-360. Abingdon: Taylor &amp; Francis.</a:t>
            </a: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Osborne, S.P. (Ed.) (2010). </a:t>
            </a:r>
            <a:r>
              <a:rPr lang="en-US" sz="1400" i="1" dirty="0">
                <a:solidFill>
                  <a:srgbClr val="00676C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Public Governance? Emerging perspectives on the theory and practice of public governance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London: Routledge.</a:t>
            </a:r>
            <a:endParaRPr lang="ca-ES" sz="1400" dirty="0">
              <a:latin typeface="Arial" panose="020B0604020202020204" pitchFamily="34" charset="0"/>
            </a:endParaRPr>
          </a:p>
          <a:p>
            <a:pPr algn="l">
              <a:defRPr/>
            </a:pP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Torfing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J. &amp; Triantafillou, P. (2013). “</a:t>
            </a:r>
            <a:r>
              <a:rPr lang="en-US" sz="1400" dirty="0">
                <a:solidFill>
                  <a:srgbClr val="00676C"/>
                </a:solidFill>
                <a:latin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What’s in a Name? Grasping New Public Governance as a Political-Administrative System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”. A 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International Review of Public Administration, 18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 (2), 9-25. Abingdon: Taylor &amp; Francis.</a:t>
            </a:r>
          </a:p>
          <a:p>
            <a:pPr algn="l">
              <a:defRPr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7A3F030-B3CA-D8A9-0F07-61B9029CE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453DC29-D844-322F-F5AC-CC4C9A08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8759"/>
            <a:ext cx="792956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altLang="ca-ES" dirty="0" err="1">
                <a:cs typeface="Arial" panose="020B0604020202020204" pitchFamily="34" charset="0"/>
              </a:rPr>
              <a:t>Bibliografia</a:t>
            </a:r>
            <a:r>
              <a:rPr lang="en-US" altLang="ca-ES" dirty="0">
                <a:cs typeface="Arial" panose="020B0604020202020204" pitchFamily="34" charset="0"/>
              </a:rPr>
              <a:t> (ii): </a:t>
            </a:r>
            <a:r>
              <a:rPr lang="en-US" altLang="ca-ES" dirty="0" err="1">
                <a:cs typeface="Arial" panose="020B0604020202020204" pitchFamily="34" charset="0"/>
              </a:rPr>
              <a:t>Polítiques</a:t>
            </a:r>
            <a:r>
              <a:rPr lang="en-US" altLang="ca-ES" dirty="0">
                <a:cs typeface="Arial" panose="020B0604020202020204" pitchFamily="34" charset="0"/>
              </a:rPr>
              <a:t> </a:t>
            </a:r>
            <a:r>
              <a:rPr lang="en-US" altLang="ca-ES" dirty="0" err="1">
                <a:cs typeface="Arial" panose="020B0604020202020204" pitchFamily="34" charset="0"/>
              </a:rPr>
              <a:t>públiques</a:t>
            </a:r>
            <a:endParaRPr lang="en-US" alt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37BC79-FB06-6691-68BF-0CF7E4C34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8" y="879475"/>
            <a:ext cx="7611533" cy="3530601"/>
          </a:xfrm>
        </p:spPr>
        <p:txBody>
          <a:bodyPr wrap="square">
            <a:noAutofit/>
          </a:bodyPr>
          <a:lstStyle/>
          <a:p>
            <a:pPr algn="l">
              <a:defRPr/>
            </a:pPr>
            <a:r>
              <a:rPr lang="es-ES" sz="1400" dirty="0">
                <a:solidFill>
                  <a:srgbClr val="57252F"/>
                </a:solidFill>
                <a:latin typeface="Arial" panose="020B0604020202020204" pitchFamily="34" charset="0"/>
              </a:rPr>
              <a:t>Blasco, J.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 (2009). </a:t>
            </a:r>
            <a:r>
              <a:rPr lang="es-ES" sz="1400" i="1" dirty="0" err="1">
                <a:solidFill>
                  <a:srgbClr val="00676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Avaluació</a:t>
            </a:r>
            <a:r>
              <a:rPr lang="es-ES" sz="1400" i="1" dirty="0">
                <a:solidFill>
                  <a:srgbClr val="00676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del </a:t>
            </a:r>
            <a:r>
              <a:rPr lang="es-ES" sz="1400" i="1" dirty="0" err="1">
                <a:solidFill>
                  <a:srgbClr val="00676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disseny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s-E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Guia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pràctica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 3. </a:t>
            </a:r>
            <a:r>
              <a:rPr lang="es-E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Col·lecció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Ivàlua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s-E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guies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pràctiques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 sobre </a:t>
            </a:r>
            <a:r>
              <a:rPr lang="es-E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avaluació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 de polítiques públiques. Barcelona: </a:t>
            </a:r>
            <a:r>
              <a:rPr lang="es-E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Ivàlua</a:t>
            </a:r>
            <a:endParaRPr lang="es-E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James, T.S. &amp;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Alihodzic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, S. (2020). “</a:t>
            </a:r>
            <a:r>
              <a:rPr lang="en-US" sz="1400" dirty="0">
                <a:solidFill>
                  <a:srgbClr val="00676C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When Is It Democratic to Postpone an Election? Elections During Natural Disasters, COVID-19, and Emergency Situations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”. A 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</a:rPr>
              <a:t>Election Law Journal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, 19 (3), 344-362. New Rochelle: Mary Ann Liebert, Inc., publishers</a:t>
            </a:r>
          </a:p>
          <a:p>
            <a:pPr>
              <a:defRPr/>
            </a:pPr>
            <a:r>
              <a:rPr lang="ca-E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Kurban</a:t>
            </a:r>
            <a:r>
              <a:rPr lang="ca-ES" sz="1400" dirty="0">
                <a:solidFill>
                  <a:schemeClr val="tx1"/>
                </a:solidFill>
                <a:latin typeface="Arial" panose="020B0604020202020204" pitchFamily="34" charset="0"/>
              </a:rPr>
              <a:t>, C., Peña-López, I. &amp; </a:t>
            </a:r>
            <a:r>
              <a:rPr lang="ca-E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Haberer</a:t>
            </a:r>
            <a:r>
              <a:rPr lang="ca-ES" sz="1400" dirty="0">
                <a:solidFill>
                  <a:schemeClr val="tx1"/>
                </a:solidFill>
                <a:latin typeface="Arial" panose="020B0604020202020204" pitchFamily="34" charset="0"/>
              </a:rPr>
              <a:t>, M. (2017). “</a:t>
            </a:r>
            <a:r>
              <a:rPr lang="ca-ES" sz="14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</a:t>
            </a:r>
            <a:r>
              <a:rPr lang="ca-ES" sz="14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is </a:t>
            </a:r>
            <a:r>
              <a:rPr lang="ca-ES" sz="14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technopolitics</a:t>
            </a:r>
            <a:r>
              <a:rPr lang="ca-ES" sz="14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 A conceptual </a:t>
            </a:r>
            <a:r>
              <a:rPr lang="ca-ES" sz="14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scheme</a:t>
            </a:r>
            <a:r>
              <a:rPr lang="ca-ES" sz="14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for </a:t>
            </a:r>
            <a:r>
              <a:rPr lang="ca-ES" sz="14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</a:t>
            </a:r>
            <a:r>
              <a:rPr lang="ca-ES" sz="14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sz="14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politics</a:t>
            </a:r>
            <a:r>
              <a:rPr lang="ca-ES" sz="14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</a:t>
            </a:r>
            <a:r>
              <a:rPr lang="ca-ES" sz="14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ca-ES" sz="14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digital </a:t>
            </a:r>
            <a:r>
              <a:rPr lang="ca-ES" sz="14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</a:t>
            </a:r>
            <a:r>
              <a:rPr lang="ca-ES" sz="1400" dirty="0">
                <a:solidFill>
                  <a:schemeClr val="tx1"/>
                </a:solidFill>
                <a:latin typeface="Arial" panose="020B0604020202020204" pitchFamily="34" charset="0"/>
              </a:rPr>
              <a:t>”. A </a:t>
            </a:r>
            <a:r>
              <a:rPr lang="ca-ES" sz="1400" i="1" dirty="0">
                <a:solidFill>
                  <a:schemeClr val="tx1"/>
                </a:solidFill>
                <a:latin typeface="Arial" panose="020B0604020202020204" pitchFamily="34" charset="0"/>
              </a:rPr>
              <a:t>IDP. Revista de Internet, </a:t>
            </a:r>
            <a:r>
              <a:rPr lang="ca-ES" sz="1400" i="1" dirty="0" err="1">
                <a:solidFill>
                  <a:schemeClr val="tx1"/>
                </a:solidFill>
                <a:latin typeface="Arial" panose="020B0604020202020204" pitchFamily="34" charset="0"/>
              </a:rPr>
              <a:t>Derecho</a:t>
            </a:r>
            <a:r>
              <a:rPr lang="ca-ES" sz="1400" i="1" dirty="0">
                <a:solidFill>
                  <a:schemeClr val="tx1"/>
                </a:solidFill>
                <a:latin typeface="Arial" panose="020B0604020202020204" pitchFamily="34" charset="0"/>
              </a:rPr>
              <a:t> y </a:t>
            </a:r>
            <a:r>
              <a:rPr lang="ca-ES" sz="1400" i="1" dirty="0" err="1">
                <a:solidFill>
                  <a:schemeClr val="tx1"/>
                </a:solidFill>
                <a:latin typeface="Arial" panose="020B0604020202020204" pitchFamily="34" charset="0"/>
              </a:rPr>
              <a:t>Ciencia</a:t>
            </a:r>
            <a:r>
              <a:rPr lang="ca-ES" sz="1400" i="1" dirty="0">
                <a:solidFill>
                  <a:schemeClr val="tx1"/>
                </a:solidFill>
                <a:latin typeface="Arial" panose="020B0604020202020204" pitchFamily="34" charset="0"/>
              </a:rPr>
              <a:t> Política, 24</a:t>
            </a:r>
            <a:r>
              <a:rPr lang="ca-ES" sz="1400" dirty="0">
                <a:solidFill>
                  <a:schemeClr val="tx1"/>
                </a:solidFill>
                <a:latin typeface="Arial" panose="020B0604020202020204" pitchFamily="34" charset="0"/>
              </a:rPr>
              <a:t>. Barcelona: Universitat Oberta de Catalunya.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Omidyar Group (2019). </a:t>
            </a:r>
            <a:r>
              <a:rPr lang="en-US" sz="14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Guia</a:t>
            </a:r>
            <a:r>
              <a:rPr lang="en-US" sz="14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</a:t>
            </a:r>
            <a:r>
              <a:rPr lang="en-US" sz="14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treballar</a:t>
            </a:r>
            <a:r>
              <a:rPr lang="en-US" sz="14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reptes</a:t>
            </a:r>
            <a:r>
              <a:rPr lang="en-US" sz="14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socials </a:t>
            </a:r>
            <a:r>
              <a:rPr lang="en-US" sz="14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complexos</a:t>
            </a:r>
            <a:r>
              <a:rPr lang="en-US" sz="14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amb</a:t>
            </a:r>
            <a:r>
              <a:rPr lang="en-US" sz="14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un </a:t>
            </a:r>
            <a:r>
              <a:rPr lang="en-US" sz="14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enfocament</a:t>
            </a:r>
            <a:r>
              <a:rPr lang="en-US" sz="14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sistèmic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 Redwood City: The Omidyar Group</a:t>
            </a:r>
          </a:p>
          <a:p>
            <a:pPr>
              <a:defRPr/>
            </a:pP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Rittel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, H.W.J. &amp; Webber, M.M. (1973). “</a:t>
            </a:r>
            <a:r>
              <a:rPr lang="en-US" sz="1400" dirty="0">
                <a:solidFill>
                  <a:srgbClr val="00676C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Dilemmas in a general theory of planning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”. A 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</a:rPr>
              <a:t>Policy Sciences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, 4 (2), 155-169. Boston: Springer International Publishing</a:t>
            </a:r>
          </a:p>
          <a:p>
            <a:pPr>
              <a:defRPr/>
            </a:pPr>
            <a:endParaRPr lang="ca-E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092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BB339DA-C5A1-766D-3747-43912188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1699FEA-B4C7-FE77-22EE-DE2888287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1775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/>
              <a:t>Resultats</a:t>
            </a:r>
            <a:endParaRPr lang="ca-ES" dirty="0"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F73D9B59-2D00-CC89-8C41-528FA8EE4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78574"/>
              </p:ext>
            </p:extLst>
          </p:nvPr>
        </p:nvGraphicFramePr>
        <p:xfrm>
          <a:off x="1385888" y="977504"/>
          <a:ext cx="2106215" cy="34975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6215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Resultats (</a:t>
                      </a:r>
                      <a:r>
                        <a:rPr lang="ca-ES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  <a:r>
                        <a:rPr lang="ca-E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>
                    <a:solidFill>
                      <a:srgbClr val="001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materials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 termini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Sota el nostre control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99441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 de factors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tendència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Normatius (legals)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0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0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26699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d’ofimàtica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6217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Beques menjador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353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7936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11AE6BA-98C2-409B-9811-E33DE430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1776"/>
            <a:ext cx="7611532" cy="53975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altLang="ca-ES" dirty="0" err="1">
                <a:cs typeface="Arial" panose="020B0604020202020204" pitchFamily="34" charset="0"/>
              </a:rPr>
              <a:t>Bibliografia</a:t>
            </a:r>
            <a:r>
              <a:rPr lang="en-US" altLang="ca-ES" dirty="0">
                <a:cs typeface="Arial" panose="020B0604020202020204" pitchFamily="34" charset="0"/>
              </a:rPr>
              <a:t> (iii): De </a:t>
            </a:r>
            <a:r>
              <a:rPr lang="en-US" altLang="ca-ES" dirty="0" err="1">
                <a:cs typeface="Arial" panose="020B0604020202020204" pitchFamily="34" charset="0"/>
              </a:rPr>
              <a:t>l’autor</a:t>
            </a:r>
            <a:endParaRPr lang="en-US" alt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A3C45E-FD10-4B4D-BF09-C24F4F32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38" y="889634"/>
            <a:ext cx="7611533" cy="3530601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s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(2018). “</a:t>
            </a:r>
            <a:r>
              <a:rPr lang="es-ES" sz="135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Fomento de la </a:t>
            </a:r>
            <a:r>
              <a:rPr lang="es-ES" sz="135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participación</a:t>
            </a:r>
            <a:r>
              <a:rPr lang="es-ES" sz="135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35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democrática</a:t>
            </a:r>
            <a:r>
              <a:rPr lang="es-ES" sz="135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no formal e informal. De la democracia de masas a las redes de la democracia</a:t>
            </a:r>
            <a:r>
              <a:rPr lang="es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A Laboratorio de Aragón Gobierno Abierto (Ed.), </a:t>
            </a:r>
            <a:r>
              <a:rPr lang="es-ES" sz="13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Abrir instituciones desde dentro. Hacking </a:t>
            </a:r>
            <a:r>
              <a:rPr lang="es-ES" sz="135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  <a:r>
              <a:rPr lang="es-ES" sz="13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Black Book, Capítulo 11</a:t>
            </a:r>
            <a:r>
              <a:rPr lang="es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113-124. Zaragoza: LAAAB, Gobierno de Aragón.</a:t>
            </a:r>
          </a:p>
          <a:p>
            <a:pPr algn="l">
              <a:defRPr/>
            </a:pPr>
            <a:r>
              <a:rPr lang="es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(2019). </a:t>
            </a:r>
            <a:r>
              <a:rPr lang="es-ES" sz="1350" i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Convirtiendo participación en soberanía: el caso de </a:t>
            </a:r>
            <a:r>
              <a:rPr lang="es-ES" sz="1350" i="1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decidim.barcelona</a:t>
            </a:r>
            <a:r>
              <a:rPr lang="es-ES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Barcelona: Huygens Editorial</a:t>
            </a:r>
          </a:p>
          <a:p>
            <a:pPr>
              <a:defRPr/>
            </a:pPr>
            <a:r>
              <a:rPr lang="es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(2019). “</a:t>
            </a:r>
            <a:r>
              <a:rPr lang="es-ES" sz="135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135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35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135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plataforma: la </a:t>
            </a:r>
            <a:r>
              <a:rPr lang="es-ES" sz="135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participació</a:t>
            </a:r>
            <a:r>
              <a:rPr lang="es-ES" sz="135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35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ciutadana</a:t>
            </a:r>
            <a:r>
              <a:rPr lang="es-ES" sz="135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la </a:t>
            </a:r>
            <a:r>
              <a:rPr lang="es-ES" sz="135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preservació</a:t>
            </a:r>
            <a:r>
              <a:rPr lang="es-ES" sz="135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s-ES" sz="135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135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35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135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es-ES" sz="135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bé</a:t>
            </a:r>
            <a:r>
              <a:rPr lang="es-ES" sz="135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35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comú</a:t>
            </a:r>
            <a:r>
              <a:rPr lang="es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A </a:t>
            </a:r>
            <a:r>
              <a:rPr lang="es-ES" sz="13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</a:t>
            </a:r>
            <a:r>
              <a:rPr lang="es-ES" sz="135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d'Economia</a:t>
            </a:r>
            <a:r>
              <a:rPr lang="es-ES" sz="13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105</a:t>
            </a:r>
            <a:r>
              <a:rPr lang="es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193-208. Barcelona: Generalitat de Catalunya.</a:t>
            </a:r>
          </a:p>
          <a:p>
            <a:pPr algn="l">
              <a:defRPr/>
            </a:pPr>
            <a:r>
              <a:rPr lang="es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(2020). “</a:t>
            </a:r>
            <a:r>
              <a:rPr lang="es-ES" sz="135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ecosistema de gobernanza pública: las instituciones como infraestructuras abiertas para la toma de decisiones colectivas</a:t>
            </a:r>
            <a:r>
              <a:rPr lang="es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A </a:t>
            </a:r>
            <a:r>
              <a:rPr lang="es-E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Reniu</a:t>
            </a:r>
            <a:r>
              <a:rPr lang="es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Vilamala</a:t>
            </a:r>
            <a:r>
              <a:rPr lang="es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J.M. &amp; Meseguer, J.V. (Eds.), </a:t>
            </a:r>
            <a:r>
              <a:rPr lang="es-ES" sz="13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¿Política confinada? Nuevas tecnologías y toma de decisiones en un contexto de pandemia, Capítulo 2</a:t>
            </a:r>
            <a:r>
              <a:rPr lang="es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53-71. Cizur Menor: Thompson-Reuters/Aranzadi.</a:t>
            </a:r>
          </a:p>
          <a:p>
            <a:pPr>
              <a:defRPr/>
            </a:pPr>
            <a:r>
              <a:rPr lang="es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</a:t>
            </a:r>
            <a:r>
              <a:rPr lang="es-E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properament</a:t>
            </a:r>
            <a:r>
              <a:rPr lang="es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s-ES" sz="13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de problemas retorcidos mediante aproximaciones de Gobierno Abierto. El caso de las Elecciones al </a:t>
            </a:r>
            <a:r>
              <a:rPr lang="es-ES" sz="135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  <a:r>
              <a:rPr lang="es-ES" sz="13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Catalunya durante la COVID19</a:t>
            </a:r>
          </a:p>
          <a:p>
            <a:pPr algn="l">
              <a:defRPr/>
            </a:pPr>
            <a:r>
              <a:rPr lang="es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</a:t>
            </a:r>
            <a:r>
              <a:rPr lang="es-E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properament</a:t>
            </a:r>
            <a:r>
              <a:rPr lang="es-E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pt-BR" sz="13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 Governança Pública aplicada: </a:t>
            </a:r>
            <a:r>
              <a:rPr lang="pt-BR" sz="135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pt-BR" sz="13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de caixa d’</a:t>
            </a:r>
            <a:r>
              <a:rPr lang="pt-BR" sz="135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eines</a:t>
            </a:r>
            <a:r>
              <a:rPr lang="pt-BR" sz="13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a </a:t>
            </a:r>
            <a:r>
              <a:rPr lang="pt-BR" sz="135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13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política pública </a:t>
            </a:r>
            <a:r>
              <a:rPr lang="pt-BR" sz="135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13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35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</a:t>
            </a:r>
            <a:r>
              <a:rPr lang="pt-BR" sz="13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</a:t>
            </a:r>
            <a:r>
              <a:rPr lang="pt-BR" sz="135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incertesa</a:t>
            </a:r>
            <a:r>
              <a:rPr lang="pt-BR" sz="13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t-BR" sz="135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complexitat</a:t>
            </a:r>
            <a:endParaRPr lang="es-ES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es-ES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es-ES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ca-ES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A395651-37C4-CB47-A35C-598510A0A21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D9FF63-8892-F44A-9BDF-E9F64BF2F22E}"/>
              </a:ext>
            </a:extLst>
          </p:cNvPr>
          <p:cNvSpPr/>
          <p:nvPr/>
        </p:nvSpPr>
        <p:spPr>
          <a:xfrm rot="5400000" flipV="1">
            <a:off x="2074392" y="-2074391"/>
            <a:ext cx="5143502" cy="9292284"/>
          </a:xfrm>
          <a:prstGeom prst="rect">
            <a:avLst/>
          </a:prstGeom>
          <a:gradFill>
            <a:gsLst>
              <a:gs pos="0">
                <a:srgbClr val="D47C68"/>
              </a:gs>
              <a:gs pos="82000">
                <a:srgbClr val="001789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083EAA-9F8B-EA4D-973E-69F285CAF1C4}"/>
              </a:ext>
            </a:extLst>
          </p:cNvPr>
          <p:cNvSpPr txBox="1"/>
          <p:nvPr/>
        </p:nvSpPr>
        <p:spPr>
          <a:xfrm>
            <a:off x="4864725" y="180227"/>
            <a:ext cx="456375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sz="4400" dirty="0" err="1">
                <a:solidFill>
                  <a:schemeClr val="bg1"/>
                </a:solidFill>
                <a:latin typeface="Georgia" panose="02040502050405020303" pitchFamily="18" charset="0"/>
                <a:ea typeface="Lato" panose="020F0502020204030203" pitchFamily="34" charset="0"/>
                <a:cs typeface="Arial" panose="020B0604020202020204" pitchFamily="34" charset="0"/>
              </a:rPr>
              <a:t>Gràcies</a:t>
            </a:r>
            <a:r>
              <a:rPr lang="es-ES" sz="4400" dirty="0">
                <a:solidFill>
                  <a:schemeClr val="bg1"/>
                </a:solidFill>
                <a:latin typeface="Georgia" panose="02040502050405020303" pitchFamily="18" charset="0"/>
                <a:ea typeface="Lato" panose="020F0502020204030203" pitchFamily="34" charset="0"/>
                <a:cs typeface="Arial" panose="020B0604020202020204" pitchFamily="34" charset="0"/>
              </a:rPr>
              <a:t>!</a:t>
            </a:r>
            <a:endParaRPr lang="ca-ES" sz="4400" dirty="0">
              <a:solidFill>
                <a:schemeClr val="bg1"/>
              </a:solidFill>
              <a:latin typeface="Georgia" panose="02040502050405020303" pitchFamily="18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DA980C-93A4-024D-8DD9-918FC50E7EDB}"/>
              </a:ext>
            </a:extLst>
          </p:cNvPr>
          <p:cNvGrpSpPr/>
          <p:nvPr/>
        </p:nvGrpSpPr>
        <p:grpSpPr>
          <a:xfrm>
            <a:off x="-121857" y="2"/>
            <a:ext cx="3018024" cy="5143500"/>
            <a:chOff x="-121857" y="0"/>
            <a:chExt cx="3018024" cy="51435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E83F127-A9D1-354B-A2AD-E3599AA77C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6510"/>
            <a:stretch/>
          </p:blipFill>
          <p:spPr>
            <a:xfrm rot="10800000">
              <a:off x="-2" y="0"/>
              <a:ext cx="2896169" cy="51435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F9F7333-0BAC-B84F-9749-92533957F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537" y="4007180"/>
              <a:ext cx="808145" cy="41561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3A12CAB-D5E9-4147-8EED-B55714A98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537" y="2870815"/>
              <a:ext cx="882781" cy="47081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087B00-53EA-3545-9AA1-70614083A3F1}"/>
                </a:ext>
              </a:extLst>
            </p:cNvPr>
            <p:cNvSpPr txBox="1"/>
            <p:nvPr/>
          </p:nvSpPr>
          <p:spPr>
            <a:xfrm>
              <a:off x="136134" y="2562575"/>
              <a:ext cx="15743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9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</a:rPr>
                <a:t>Entitats organitzadores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FCEDB3-65F0-504D-92E3-6FD53E2D6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21857" y="3274728"/>
              <a:ext cx="1700767" cy="800573"/>
            </a:xfrm>
            <a:prstGeom prst="rect">
              <a:avLst/>
            </a:prstGeom>
          </p:spPr>
        </p:pic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107D445E-FA77-44BB-AF38-EADCEACA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236" y="857848"/>
            <a:ext cx="6975763" cy="429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1600" b="1" noProof="1">
                <a:solidFill>
                  <a:schemeClr val="bg1"/>
                </a:solidFill>
                <a:latin typeface="Arial" panose="020B0604020202020204" pitchFamily="34" charset="0"/>
              </a:rPr>
              <a:t>Per citar aquesta obra: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altLang="ca-ES" sz="1600" b="1" noProof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ca-ES" altLang="ca-ES" sz="1600" noProof="1">
                <a:solidFill>
                  <a:schemeClr val="bg1"/>
                </a:solidFill>
                <a:latin typeface="Arial" panose="020B0604020202020204" pitchFamily="34" charset="0"/>
              </a:rPr>
              <a:t>Peña-López, I. (2025). </a:t>
            </a:r>
            <a:r>
              <a:rPr lang="es-ES" altLang="ca-ES" sz="1600" i="1" dirty="0" err="1">
                <a:solidFill>
                  <a:schemeClr val="bg1"/>
                </a:solidFill>
                <a:latin typeface="Arial" panose="020B0604020202020204" pitchFamily="34" charset="0"/>
              </a:rPr>
              <a:t>Participació</a:t>
            </a:r>
            <a:r>
              <a:rPr lang="es-ES" altLang="ca-ES" sz="1600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altLang="ca-ES" sz="1600" i="1" dirty="0" err="1">
                <a:solidFill>
                  <a:schemeClr val="bg1"/>
                </a:solidFill>
                <a:latin typeface="Arial" panose="020B0604020202020204" pitchFamily="34" charset="0"/>
              </a:rPr>
              <a:t>ciutadana</a:t>
            </a:r>
            <a:r>
              <a:rPr lang="es-ES" altLang="ca-ES" sz="1600" i="1" dirty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es-ES" altLang="ca-ES" sz="1600" i="1" dirty="0" err="1">
                <a:solidFill>
                  <a:schemeClr val="bg1"/>
                </a:solidFill>
                <a:latin typeface="Arial" panose="020B0604020202020204" pitchFamily="34" charset="0"/>
              </a:rPr>
              <a:t>on</a:t>
            </a:r>
            <a:r>
              <a:rPr lang="es-ES" altLang="ca-ES" sz="1600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altLang="ca-ES" sz="1600" i="1" dirty="0" err="1">
                <a:solidFill>
                  <a:schemeClr val="bg1"/>
                </a:solidFill>
                <a:latin typeface="Arial" panose="020B0604020202020204" pitchFamily="34" charset="0"/>
              </a:rPr>
              <a:t>som</a:t>
            </a:r>
            <a:r>
              <a:rPr lang="es-ES" altLang="ca-ES" sz="1600" i="1" dirty="0">
                <a:solidFill>
                  <a:schemeClr val="bg1"/>
                </a:solidFill>
                <a:latin typeface="Arial" panose="020B0604020202020204" pitchFamily="34" charset="0"/>
              </a:rPr>
              <a:t> i </a:t>
            </a:r>
            <a:r>
              <a:rPr lang="es-ES" altLang="ca-ES" sz="1600" i="1" dirty="0" err="1">
                <a:solidFill>
                  <a:schemeClr val="bg1"/>
                </a:solidFill>
                <a:latin typeface="Arial" panose="020B0604020202020204" pitchFamily="34" charset="0"/>
              </a:rPr>
              <a:t>cap</a:t>
            </a:r>
            <a:r>
              <a:rPr lang="es-ES" altLang="ca-ES" sz="1600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altLang="ca-ES" sz="1600" i="1" dirty="0" err="1">
                <a:solidFill>
                  <a:schemeClr val="bg1"/>
                </a:solidFill>
                <a:latin typeface="Arial" panose="020B0604020202020204" pitchFamily="34" charset="0"/>
              </a:rPr>
              <a:t>on</a:t>
            </a:r>
            <a:r>
              <a:rPr lang="es-ES" altLang="ca-ES" sz="1600" i="1" dirty="0">
                <a:solidFill>
                  <a:schemeClr val="bg1"/>
                </a:solidFill>
                <a:latin typeface="Arial" panose="020B0604020202020204" pitchFamily="34" charset="0"/>
              </a:rPr>
              <a:t> anem?. </a:t>
            </a:r>
            <a:r>
              <a:rPr lang="es-ES" altLang="ca-ES" sz="1600" i="1" dirty="0" err="1">
                <a:solidFill>
                  <a:schemeClr val="bg1"/>
                </a:solidFill>
                <a:latin typeface="Arial" panose="020B0604020202020204" pitchFamily="34" charset="0"/>
              </a:rPr>
              <a:t>Ecosistemes</a:t>
            </a:r>
            <a:r>
              <a:rPr lang="es-ES" altLang="ca-ES" sz="1600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br>
              <a:rPr lang="es-ES" altLang="ca-ES" sz="1600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ES" altLang="ca-ES" sz="1600" i="1" dirty="0">
                <a:solidFill>
                  <a:schemeClr val="bg1"/>
                </a:solidFill>
                <a:latin typeface="Arial" panose="020B0604020202020204" pitchFamily="34" charset="0"/>
              </a:rPr>
              <a:t>per </a:t>
            </a:r>
            <a:r>
              <a:rPr lang="es-ES" altLang="ca-ES" sz="1600" i="1" dirty="0" err="1">
                <a:solidFill>
                  <a:schemeClr val="bg1"/>
                </a:solidFill>
                <a:latin typeface="Arial" panose="020B0604020202020204" pitchFamily="34" charset="0"/>
              </a:rPr>
              <a:t>l’interès</a:t>
            </a:r>
            <a:r>
              <a:rPr lang="es-ES" altLang="ca-ES" sz="1600" i="1" dirty="0">
                <a:solidFill>
                  <a:schemeClr val="bg1"/>
                </a:solidFill>
                <a:latin typeface="Arial" panose="020B0604020202020204" pitchFamily="34" charset="0"/>
              </a:rPr>
              <a:t> general</a:t>
            </a:r>
            <a:r>
              <a:rPr lang="es-ES" altLang="ca-ES" sz="1600" noProof="1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br>
              <a:rPr lang="es-ES" altLang="ca-ES" sz="1600" noProof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ES" altLang="ca-ES" sz="1600" noProof="1">
                <a:solidFill>
                  <a:schemeClr val="bg1"/>
                </a:solidFill>
                <a:latin typeface="Arial" panose="020B0604020202020204" pitchFamily="34" charset="0"/>
              </a:rPr>
              <a:t>Diploma d’especialització (Postgrau) en Administració Electrònica i Govern Obert al Món Local, 5 de febrer de 2025.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600" noProof="1">
                <a:solidFill>
                  <a:schemeClr val="bg1"/>
                </a:solidFill>
                <a:latin typeface="Arial" panose="020B0604020202020204" pitchFamily="34" charset="0"/>
              </a:rPr>
              <a:t>Girona: Universitat de Girona, Diputació de Girona, AOC, EAPC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600" noProof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000" noProof="1">
                <a:solidFill>
                  <a:schemeClr val="bg1"/>
                </a:solidFill>
                <a:latin typeface="Arial" panose="020B0604020202020204" pitchFamily="34" charset="0"/>
              </a:rPr>
              <a:t>http://ictlogy.net/presentations/20250205_ismael_pena-lopez_-_participacio_vers_ecosistemes_interes_general.pdf</a:t>
            </a:r>
            <a:br>
              <a:rPr lang="es-ES" altLang="ca-ES" sz="1100" noProof="1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s-ES" altLang="ca-ES" sz="1200" noProof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600" noProof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600" b="1" noProof="1">
                <a:solidFill>
                  <a:schemeClr val="bg1"/>
                </a:solidFill>
                <a:latin typeface="Arial" panose="020B0604020202020204" pitchFamily="34" charset="0"/>
              </a:rPr>
              <a:t>Per contactar amb l'autor: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600" noProof="1">
                <a:solidFill>
                  <a:schemeClr val="bg1"/>
                </a:solidFill>
                <a:latin typeface="Arial" panose="020B0604020202020204" pitchFamily="34" charset="0"/>
              </a:rPr>
              <a:t>http://</a:t>
            </a:r>
            <a:r>
              <a:rPr lang="es-ES" altLang="ca-ES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contacte.i</a:t>
            </a:r>
            <a:r>
              <a:rPr lang="es-ES" altLang="ca-ES" sz="1600" noProof="1">
                <a:solidFill>
                  <a:schemeClr val="bg1"/>
                </a:solidFill>
                <a:latin typeface="Arial" panose="020B0604020202020204" pitchFamily="34" charset="0"/>
              </a:rPr>
              <a:t>ctlogy.net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600" noProof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600" noProof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06AA8F4F-3D0D-4899-B4B0-FC0BDA957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551" y="4476652"/>
            <a:ext cx="2270349" cy="58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Tota la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informació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presentada en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aquest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document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es troba sota una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Llicència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Creative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Commons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del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tipus</a:t>
            </a:r>
            <a:endParaRPr lang="es-ES" altLang="ca-ES" sz="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Reconeixement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– No Comercial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Per a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més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informació</a:t>
            </a: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altLang="ca-E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visiteu</a:t>
            </a:r>
            <a:endParaRPr lang="es-ES" altLang="ca-ES" sz="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600" dirty="0">
                <a:solidFill>
                  <a:schemeClr val="bg1"/>
                </a:solidFill>
                <a:latin typeface="Arial" panose="020B0604020202020204" pitchFamily="34" charset="0"/>
              </a:rPr>
              <a:t>http://creativecommons.org/licenses/by-nc-nd/2.5/</a:t>
            </a:r>
            <a:endParaRPr lang="en-US" altLang="ca-ES" sz="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60793043-5D07-426B-9B8B-5332FC7CC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734050"/>
            <a:ext cx="4943475" cy="863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ca-ES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5" name="Picture 14" descr="cc-by-nc">
            <a:extLst>
              <a:ext uri="{FF2B5EF4-FFF2-40B4-BE49-F238E27FC236}">
                <a16:creationId xmlns:a16="http://schemas.microsoft.com/office/drawing/2014/main" id="{E26E6253-8189-4551-A61C-9AF6D09EE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98" y="4578305"/>
            <a:ext cx="929853" cy="32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92363CE-77D4-344F-A1FD-461749CC8FD8}"/>
              </a:ext>
            </a:extLst>
          </p:cNvPr>
          <p:cNvSpPr txBox="1">
            <a:spLocks/>
          </p:cNvSpPr>
          <p:nvPr/>
        </p:nvSpPr>
        <p:spPr>
          <a:xfrm>
            <a:off x="6873766" y="4113188"/>
            <a:ext cx="1935383" cy="460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800" kern="1200">
                <a:solidFill>
                  <a:schemeClr val="accent4">
                    <a:lumMod val="20000"/>
                    <a:lumOff val="8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</a:rPr>
              <a:t>#</a:t>
            </a:r>
            <a:r>
              <a:rPr lang="ca-ES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PostgrauGovObert</a:t>
            </a:r>
            <a:endParaRPr lang="ca-E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72BE167-3173-E246-9A03-8651A03932EA}"/>
              </a:ext>
            </a:extLst>
          </p:cNvPr>
          <p:cNvSpPr txBox="1">
            <a:spLocks/>
          </p:cNvSpPr>
          <p:nvPr/>
        </p:nvSpPr>
        <p:spPr>
          <a:xfrm>
            <a:off x="7114086" y="4113188"/>
            <a:ext cx="1695063" cy="460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800" kern="1200">
                <a:solidFill>
                  <a:schemeClr val="accent4">
                    <a:lumMod val="20000"/>
                    <a:lumOff val="8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a-ES" sz="1600" dirty="0">
              <a:solidFill>
                <a:srgbClr val="F07F0A"/>
              </a:solidFill>
              <a:latin typeface="+mn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CD0AD1C-4398-6B49-81DC-524EAF8D01B6}"/>
              </a:ext>
            </a:extLst>
          </p:cNvPr>
          <p:cNvSpPr txBox="1">
            <a:spLocks/>
          </p:cNvSpPr>
          <p:nvPr/>
        </p:nvSpPr>
        <p:spPr>
          <a:xfrm>
            <a:off x="7114085" y="4455942"/>
            <a:ext cx="1695063" cy="460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800" kern="1200">
                <a:solidFill>
                  <a:schemeClr val="accent4">
                    <a:lumMod val="20000"/>
                    <a:lumOff val="8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B8B2D"/>
              </a:buClr>
              <a:buSzPct val="100000"/>
              <a:buFontTx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</a:rPr>
              <a:t>@ictlogist</a:t>
            </a:r>
          </a:p>
        </p:txBody>
      </p:sp>
    </p:spTree>
    <p:extLst>
      <p:ext uri="{BB962C8B-B14F-4D97-AF65-F5344CB8AC3E}">
        <p14:creationId xmlns:p14="http://schemas.microsoft.com/office/powerpoint/2010/main" val="340134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461747E-28F2-CB71-2516-887A4B259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7F8A882-84D9-D873-A741-44998EC63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231525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/>
              <a:t>Resultats, efectes, impactes</a:t>
            </a:r>
            <a:endParaRPr lang="ca-ES" dirty="0"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1A19CE2B-C682-BB7D-E90C-7F7C29B69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04424"/>
              </p:ext>
            </p:extLst>
          </p:nvPr>
        </p:nvGraphicFramePr>
        <p:xfrm>
          <a:off x="1385888" y="977503"/>
          <a:ext cx="6318645" cy="35079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6215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  <a:gridCol w="2106215">
                  <a:extLst>
                    <a:ext uri="{9D8B030D-6E8A-4147-A177-3AD203B41FA5}">
                      <a16:colId xmlns:a16="http://schemas.microsoft.com/office/drawing/2014/main" val="703586479"/>
                    </a:ext>
                  </a:extLst>
                </a:gridCol>
                <a:gridCol w="2106215">
                  <a:extLst>
                    <a:ext uri="{9D8B030D-6E8A-4147-A177-3AD203B41FA5}">
                      <a16:colId xmlns:a16="http://schemas.microsoft.com/office/drawing/2014/main" val="266160435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Resultats (</a:t>
                      </a:r>
                      <a:r>
                        <a:rPr lang="ca-ES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  <a:r>
                        <a:rPr lang="ca-E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Efectes (</a:t>
                      </a:r>
                      <a:r>
                        <a:rPr lang="ca-ES" sz="1000" i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  <a:r>
                        <a:rPr lang="ca-E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Impactes (</a:t>
                      </a:r>
                      <a:r>
                        <a:rPr lang="ca-ES" sz="1000" i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impacts</a:t>
                      </a:r>
                      <a:r>
                        <a:rPr lang="ca-E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>
                    <a:solidFill>
                      <a:srgbClr val="001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materials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intermedis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estructurals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 termini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Mitjà/curt termini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Llarg termini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Sota el nostre control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 del nostre control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 del nostre control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indirecta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mesurables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99441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 de factors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tendència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Normatius (legals)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Aptituds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Potencialitats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0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visió del món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Comportaments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Normes socials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 de poder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0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0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29674"/>
                  </a:ext>
                </a:extLst>
              </a:tr>
              <a:tr h="28853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d’ofimàtica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Superar els cursos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Millorar l’ocupabilitat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926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Beques menjador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Millor rendiment escolar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Reduir la pobresa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74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749596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C590D11-B0FD-5643-8019-D85F12E2C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C3CFD6A-158B-20C2-0D8A-D9CF1841F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068" y="254000"/>
            <a:ext cx="7611532" cy="540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/>
              <a:t>De la funció pública</a:t>
            </a:r>
            <a:endParaRPr lang="ca-ES" dirty="0"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D8020501-BC0E-6D60-859A-21B2E4A5A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512465"/>
              </p:ext>
            </p:extLst>
          </p:nvPr>
        </p:nvGraphicFramePr>
        <p:xfrm>
          <a:off x="935038" y="771525"/>
          <a:ext cx="6371247" cy="4416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1229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2390009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2390009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23170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funció pública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servei i política pública</a:t>
                      </a:r>
                      <a:endParaRPr lang="ca-ES" sz="12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1333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Objecte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procediment administratiu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servei i la política pública</a:t>
                      </a:r>
                      <a:endParaRPr lang="ca-ES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33275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del treballador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procediment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Dissenyar i implantar un servei o política pública</a:t>
                      </a:r>
                      <a:endParaRPr lang="ca-ES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coneixement de la norma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les competències i habilitats del treballador per a l’acompliment de les funcions que haurà de desenvolupar</a:t>
                      </a:r>
                      <a:endParaRPr lang="ca-ES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Actualitzar els coneixements del  treballador quan canvia el procediment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desenvolupament del treballador perquè adquireixi noves competències i habilitats per millorar el seu acompliment</a:t>
                      </a:r>
                      <a:endParaRPr lang="ca-ES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50" dirty="0" err="1">
                          <a:effectLst/>
                          <a:latin typeface="Arial" panose="020B060402020202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R+D+i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Sobretot externalitzada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 propi,</a:t>
                      </a:r>
                      <a:r>
                        <a:rPr lang="ca-ES" sz="1100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 comunitats de pràctica i aprenentatge</a:t>
                      </a:r>
                      <a:endParaRPr lang="ca-ES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143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Jeràrquica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Per projectes</a:t>
                      </a:r>
                      <a:endParaRPr lang="ca-ES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143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Funcionament lògic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Interoperabilitat i ciència de dades</a:t>
                      </a:r>
                      <a:endParaRPr lang="ca-ES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3547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 entre unitats i administracions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Competencials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col·laboració i complementarietat</a:t>
                      </a:r>
                      <a:endParaRPr lang="ca-ES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6650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vertical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l’antiguitat i la formació generalista. Sovint va acompanyada de mobilitat horitzontal.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capacitat. Requereix adquirir competències específiques. Generalment es progressa dins el mateix àmbit funcional.</a:t>
                      </a:r>
                      <a:endParaRPr lang="ca-ES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3572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horitzontal</a:t>
                      </a:r>
                      <a:endParaRPr lang="ca-ES" sz="12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Fàcil i relativament ràpida: el procediment és genèric.</a:t>
                      </a:r>
                      <a:endParaRPr lang="ca-ES" sz="14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1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i lenta: requereix adquirir competències específiques</a:t>
                      </a:r>
                      <a:endParaRPr lang="ca-ES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88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ppt.pptx" id="{54E742FC-15B9-594B-ADDC-B38D1E05D5D3}" vid="{F21EAF3A-6A8F-9245-A828-FEAAF412AA7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4718</Words>
  <Application>Microsoft Office PowerPoint</Application>
  <PresentationFormat>Presentación en pantalla (16:9)</PresentationFormat>
  <Paragraphs>1266</Paragraphs>
  <Slides>71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82" baseType="lpstr">
      <vt:lpstr>Akkurat Pro</vt:lpstr>
      <vt:lpstr>Arial</vt:lpstr>
      <vt:lpstr>Calibri</vt:lpstr>
      <vt:lpstr>Courier New</vt:lpstr>
      <vt:lpstr>Georgia</vt:lpstr>
      <vt:lpstr>OpenSansRegular</vt:lpstr>
      <vt:lpstr>Symbol</vt:lpstr>
      <vt:lpstr>Times New Roman</vt:lpstr>
      <vt:lpstr>Wingdings</vt:lpstr>
      <vt:lpstr>Wingdings 2</vt:lpstr>
      <vt:lpstr>Office Theme</vt:lpstr>
      <vt:lpstr>La participació ciutadana: on som i  cap on anem?</vt:lpstr>
      <vt:lpstr>L’imparable canvi de paradigma a l’Administració</vt:lpstr>
      <vt:lpstr>Resultats</vt:lpstr>
      <vt:lpstr>De la funció pública</vt:lpstr>
      <vt:lpstr>Governar sistemes</vt:lpstr>
      <vt:lpstr>Canvis a l’entorn</vt:lpstr>
      <vt:lpstr>Resultats</vt:lpstr>
      <vt:lpstr>Resultats, efectes, impactes</vt:lpstr>
      <vt:lpstr>De la funció pública</vt:lpstr>
      <vt:lpstr>De la funció pública al servei públic</vt:lpstr>
      <vt:lpstr>Governar sistemes</vt:lpstr>
      <vt:lpstr>Governar sistemes, Governança d’ecosistemes</vt:lpstr>
      <vt:lpstr>Nova Governança pública a la pràctica (i)</vt:lpstr>
      <vt:lpstr>Nova Governança pública a la pràctica (ii)</vt:lpstr>
      <vt:lpstr>Nova Governança pública a la pràctica (iii)</vt:lpstr>
      <vt:lpstr>Problemes complexos i problemes retorçats</vt:lpstr>
      <vt:lpstr>Problemes complexos</vt:lpstr>
      <vt:lpstr>Problemes retorçats (wicked problems)</vt:lpstr>
      <vt:lpstr>El cas de les eleccions al Parlament de Catalunya 2021 (COVID-19)</vt:lpstr>
      <vt:lpstr>El context del 14F</vt:lpstr>
      <vt:lpstr>Complexitat a les Eleccions COVID</vt:lpstr>
      <vt:lpstr>Incertesa a les Eleccions COVID</vt:lpstr>
      <vt:lpstr>Límits i reptes de l’organització</vt:lpstr>
      <vt:lpstr>Canvis a l’entorn</vt:lpstr>
      <vt:lpstr>L’estratègia</vt:lpstr>
      <vt:lpstr>Problema complex, components “simples”</vt:lpstr>
      <vt:lpstr>Estratègia: moments</vt:lpstr>
      <vt:lpstr>Estratègia: visions i actius</vt:lpstr>
      <vt:lpstr>Estratègia: mapa d’actors</vt:lpstr>
      <vt:lpstr>Estratègia: els escenaris</vt:lpstr>
      <vt:lpstr>Els dispositius</vt:lpstr>
      <vt:lpstr>Estratègia: els dispositius</vt:lpstr>
      <vt:lpstr>Dispositius sectorials i transversals</vt:lpstr>
      <vt:lpstr>Presentación de PowerPoint</vt:lpstr>
      <vt:lpstr>Els escenaris</vt:lpstr>
      <vt:lpstr>Els eixos</vt:lpstr>
      <vt:lpstr>Els estadis</vt:lpstr>
      <vt:lpstr>Els escenaris</vt:lpstr>
      <vt:lpstr>Els escenaris</vt:lpstr>
      <vt:lpstr>Els escenaris</vt:lpstr>
      <vt:lpstr>Els escenaris</vt:lpstr>
      <vt:lpstr>Quadre de comandament</vt:lpstr>
      <vt:lpstr>Concurrència  efectiva d’actors</vt:lpstr>
      <vt:lpstr>El govern obert com paradigma</vt:lpstr>
      <vt:lpstr>Transparència com a input (i)</vt:lpstr>
      <vt:lpstr>Transparència com a input (ii)</vt:lpstr>
      <vt:lpstr>Transparència com a input (iii)</vt:lpstr>
      <vt:lpstr>Transparència com a input (iv)</vt:lpstr>
      <vt:lpstr>L’Administració com a plataforma</vt:lpstr>
      <vt:lpstr>L’Administració com a plataforma</vt:lpstr>
      <vt:lpstr>L’Administració com a plataforma</vt:lpstr>
      <vt:lpstr>L’Administració com a plataforma</vt:lpstr>
      <vt:lpstr>Estratègia per una comunicació transmèdia</vt:lpstr>
      <vt:lpstr>El nucli de la comunicació transmèdia</vt:lpstr>
      <vt:lpstr>Proximitat, confiança, resposta</vt:lpstr>
      <vt:lpstr>Reflexions finals: Institucions com a plataforma, Governança Pública com Ecosistema </vt:lpstr>
      <vt:lpstr>L’entorn com enemic, l’entorn com governança</vt:lpstr>
      <vt:lpstr>Tecnopolítica: una definició</vt:lpstr>
      <vt:lpstr>L'ecosistema de governança pública</vt:lpstr>
      <vt:lpstr>Què podem fer nosaltres “demà”?</vt:lpstr>
      <vt:lpstr>Demà: Governança</vt:lpstr>
      <vt:lpstr>Demà: Organització</vt:lpstr>
      <vt:lpstr>Demà: Qualitat democràtica</vt:lpstr>
      <vt:lpstr>Demà: Qualitat en la gestió</vt:lpstr>
      <vt:lpstr>Demà: Processos</vt:lpstr>
      <vt:lpstr>Demà: Talent</vt:lpstr>
      <vt:lpstr>Bibliografia</vt:lpstr>
      <vt:lpstr>Bibliografia (i): Nova Governança Pública</vt:lpstr>
      <vt:lpstr>Bibliografia (ii): Polítiques públiques</vt:lpstr>
      <vt:lpstr>Bibliografia (iii): De l’autor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participació ciutadana: on som i cap on anem? Ecosistemes per l’interès general</dc:title>
  <dc:subject/>
  <dc:creator>Ismael Peña-López</dc:creator>
  <cp:keywords/>
  <dc:description/>
  <cp:lastModifiedBy>Ismael Peña-López</cp:lastModifiedBy>
  <cp:revision>24</cp:revision>
  <dcterms:created xsi:type="dcterms:W3CDTF">2021-05-10T08:46:44Z</dcterms:created>
  <dcterms:modified xsi:type="dcterms:W3CDTF">2025-02-09T17:25:52Z</dcterms:modified>
  <cp:category/>
</cp:coreProperties>
</file>