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882" r:id="rId5"/>
    <p:sldId id="886" r:id="rId6"/>
    <p:sldId id="547" r:id="rId7"/>
    <p:sldId id="548" r:id="rId8"/>
    <p:sldId id="747" r:id="rId9"/>
    <p:sldId id="264" r:id="rId10"/>
    <p:sldId id="658" r:id="rId11"/>
    <p:sldId id="888" r:id="rId12"/>
    <p:sldId id="558" r:id="rId13"/>
    <p:sldId id="619" r:id="rId14"/>
    <p:sldId id="786" r:id="rId15"/>
    <p:sldId id="502" r:id="rId16"/>
    <p:sldId id="828" r:id="rId17"/>
    <p:sldId id="829" r:id="rId18"/>
    <p:sldId id="448" r:id="rId19"/>
    <p:sldId id="830" r:id="rId20"/>
    <p:sldId id="490" r:id="rId21"/>
    <p:sldId id="854" r:id="rId22"/>
    <p:sldId id="491" r:id="rId23"/>
    <p:sldId id="876" r:id="rId24"/>
    <p:sldId id="784" r:id="rId25"/>
    <p:sldId id="483" r:id="rId26"/>
    <p:sldId id="806" r:id="rId27"/>
    <p:sldId id="665" r:id="rId28"/>
    <p:sldId id="395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672" r:id="rId39"/>
    <p:sldId id="678" r:id="rId40"/>
    <p:sldId id="667" r:id="rId41"/>
    <p:sldId id="789" r:id="rId42"/>
    <p:sldId id="675" r:id="rId43"/>
    <p:sldId id="676" r:id="rId44"/>
    <p:sldId id="683" r:id="rId45"/>
    <p:sldId id="781" r:id="rId46"/>
    <p:sldId id="880" r:id="rId47"/>
    <p:sldId id="498" r:id="rId48"/>
    <p:sldId id="505" r:id="rId49"/>
    <p:sldId id="506" r:id="rId50"/>
    <p:sldId id="507" r:id="rId51"/>
    <p:sldId id="780" r:id="rId52"/>
    <p:sldId id="887" r:id="rId53"/>
    <p:sldId id="881" r:id="rId54"/>
    <p:sldId id="681" r:id="rId55"/>
    <p:sldId id="677" r:id="rId56"/>
    <p:sldId id="779" r:id="rId57"/>
    <p:sldId id="685" r:id="rId58"/>
    <p:sldId id="647" r:id="rId59"/>
    <p:sldId id="883" r:id="rId60"/>
    <p:sldId id="674" r:id="rId61"/>
    <p:sldId id="885" r:id="rId62"/>
    <p:sldId id="396" r:id="rId63"/>
    <p:sldId id="417" r:id="rId64"/>
    <p:sldId id="263" r:id="rId65"/>
  </p:sldIdLst>
  <p:sldSz cx="9144000" cy="6858000" type="screen4x3"/>
  <p:notesSz cx="7099300" cy="10234613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1139" userDrawn="1">
          <p15:clr>
            <a:srgbClr val="A4A3A4"/>
          </p15:clr>
        </p15:guide>
        <p15:guide id="7" pos="3152" userDrawn="1">
          <p15:clr>
            <a:srgbClr val="A4A3A4"/>
          </p15:clr>
        </p15:guide>
        <p15:guide id="8" pos="3606" userDrawn="1">
          <p15:clr>
            <a:srgbClr val="A4A3A4"/>
          </p15:clr>
        </p15:guide>
        <p15:guide id="9" pos="90" userDrawn="1">
          <p15:clr>
            <a:srgbClr val="A4A3A4"/>
          </p15:clr>
        </p15:guide>
        <p15:guide id="10" pos="612" userDrawn="1">
          <p15:clr>
            <a:srgbClr val="A4A3A4"/>
          </p15:clr>
        </p15:guide>
        <p15:guide id="11" pos="2018" userDrawn="1">
          <p15:clr>
            <a:srgbClr val="A4A3A4"/>
          </p15:clr>
        </p15:guide>
        <p15:guide id="12" orient="horz" pos="3657" userDrawn="1">
          <p15:clr>
            <a:srgbClr val="A4A3A4"/>
          </p15:clr>
        </p15:guide>
        <p15:guide id="13" pos="5193" userDrawn="1">
          <p15:clr>
            <a:srgbClr val="A4A3A4"/>
          </p15:clr>
        </p15:guide>
        <p15:guide id="14" orient="horz" pos="164" userDrawn="1">
          <p15:clr>
            <a:srgbClr val="A4A3A4"/>
          </p15:clr>
        </p15:guide>
        <p15:guide id="15" orient="horz" pos="822" userDrawn="1">
          <p15:clr>
            <a:srgbClr val="A4A3A4"/>
          </p15:clr>
        </p15:guide>
        <p15:guide id="16" orient="horz" userDrawn="1">
          <p15:clr>
            <a:srgbClr val="A4A3A4"/>
          </p15:clr>
        </p15:guide>
        <p15:guide id="17" pos="839" userDrawn="1">
          <p15:clr>
            <a:srgbClr val="A4A3A4"/>
          </p15:clr>
        </p15:guide>
        <p15:guide id="18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FFA3A3"/>
    <a:srgbClr val="FFFF99"/>
    <a:srgbClr val="FFD5D5"/>
    <a:srgbClr val="A5A5A5"/>
    <a:srgbClr val="FFB7B7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084A7-1E8C-4121-A6F6-5FAC0F40B19A}" v="1" dt="2025-02-09T17:45:31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20" autoAdjust="0"/>
  </p:normalViewPr>
  <p:slideViewPr>
    <p:cSldViewPr snapToGrid="0">
      <p:cViewPr varScale="1">
        <p:scale>
          <a:sx n="94" d="100"/>
          <a:sy n="94" d="100"/>
        </p:scale>
        <p:origin x="2262" y="312"/>
      </p:cViewPr>
      <p:guideLst>
        <p:guide orient="horz" pos="2160"/>
        <p:guide pos="2880"/>
        <p:guide pos="249"/>
        <p:guide orient="horz" pos="686"/>
        <p:guide orient="horz" pos="1117"/>
        <p:guide orient="horz" pos="1139"/>
        <p:guide pos="3152"/>
        <p:guide pos="3606"/>
        <p:guide pos="90"/>
        <p:guide pos="612"/>
        <p:guide pos="2018"/>
        <p:guide orient="horz" pos="3657"/>
        <p:guide pos="5193"/>
        <p:guide orient="horz" pos="164"/>
        <p:guide orient="horz" pos="822"/>
        <p:guide orient="horz"/>
        <p:guide pos="839"/>
        <p:guide orient="horz" pos="1049"/>
      </p:guideLst>
    </p:cSldViewPr>
  </p:slideViewPr>
  <p:outlineViewPr>
    <p:cViewPr>
      <p:scale>
        <a:sx n="33" d="100"/>
        <a:sy n="33" d="100"/>
      </p:scale>
      <p:origin x="0" y="-387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488"/>
    </p:cViewPr>
  </p:sorterViewPr>
  <p:notesViewPr>
    <p:cSldViewPr snapToGrid="0" showGuides="1">
      <p:cViewPr varScale="1">
        <p:scale>
          <a:sx n="75" d="100"/>
          <a:sy n="75" d="100"/>
        </p:scale>
        <p:origin x="395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ña Lopez, Ismael" userId="0708b87f-5fa7-4e8f-9fbe-69b73a04a463" providerId="ADAL" clId="{574C60D5-023C-45E6-BF5B-73B92DE3DBE3}"/>
    <pc:docChg chg="undo custSel addSld delSld modSld sldOrd modMainMaster">
      <pc:chgData name="Peña Lopez, Ismael" userId="0708b87f-5fa7-4e8f-9fbe-69b73a04a463" providerId="ADAL" clId="{574C60D5-023C-45E6-BF5B-73B92DE3DBE3}" dt="2023-03-18T17:57:39.778" v="550" actId="6549"/>
      <pc:docMkLst>
        <pc:docMk/>
      </pc:docMkLst>
      <pc:sldChg chg="addSp delSp modSp del mod">
        <pc:chgData name="Peña Lopez, Ismael" userId="0708b87f-5fa7-4e8f-9fbe-69b73a04a463" providerId="ADAL" clId="{574C60D5-023C-45E6-BF5B-73B92DE3DBE3}" dt="2023-03-16T19:33:18.152" v="11" actId="47"/>
        <pc:sldMkLst>
          <pc:docMk/>
          <pc:sldMk cId="0" sldId="256"/>
        </pc:sldMkLst>
      </pc:sldChg>
      <pc:sldChg chg="addSp delSp modSp mod">
        <pc:chgData name="Peña Lopez, Ismael" userId="0708b87f-5fa7-4e8f-9fbe-69b73a04a463" providerId="ADAL" clId="{574C60D5-023C-45E6-BF5B-73B92DE3DBE3}" dt="2023-03-18T17:57:39.778" v="550" actId="6549"/>
        <pc:sldMkLst>
          <pc:docMk/>
          <pc:sldMk cId="0" sldId="263"/>
        </pc:sldMkLst>
      </pc:sldChg>
      <pc:sldChg chg="delSp modSp">
        <pc:chgData name="Peña Lopez, Ismael" userId="0708b87f-5fa7-4e8f-9fbe-69b73a04a463" providerId="ADAL" clId="{574C60D5-023C-45E6-BF5B-73B92DE3DBE3}" dt="2023-03-16T19:40:28.835" v="421" actId="478"/>
        <pc:sldMkLst>
          <pc:docMk/>
          <pc:sldMk cId="115661099" sldId="283"/>
        </pc:sldMkLst>
      </pc:sldChg>
      <pc:sldChg chg="addSp delSp modSp add del mod modClrScheme chgLayout">
        <pc:chgData name="Peña Lopez, Ismael" userId="0708b87f-5fa7-4e8f-9fbe-69b73a04a463" providerId="ADAL" clId="{574C60D5-023C-45E6-BF5B-73B92DE3DBE3}" dt="2023-03-16T19:41:09.217" v="425" actId="47"/>
        <pc:sldMkLst>
          <pc:docMk/>
          <pc:sldMk cId="0" sldId="471"/>
        </pc:sldMkLst>
      </pc:sldChg>
      <pc:sldChg chg="delSp mod">
        <pc:chgData name="Peña Lopez, Ismael" userId="0708b87f-5fa7-4e8f-9fbe-69b73a04a463" providerId="ADAL" clId="{574C60D5-023C-45E6-BF5B-73B92DE3DBE3}" dt="2023-03-16T19:41:25.745" v="428" actId="478"/>
        <pc:sldMkLst>
          <pc:docMk/>
          <pc:sldMk cId="2410655665" sldId="491"/>
        </pc:sldMkLst>
      </pc:sldChg>
      <pc:sldChg chg="addSp delSp modSp mod modClrScheme chgLayout">
        <pc:chgData name="Peña Lopez, Ismael" userId="0708b87f-5fa7-4e8f-9fbe-69b73a04a463" providerId="ADAL" clId="{574C60D5-023C-45E6-BF5B-73B92DE3DBE3}" dt="2023-03-16T19:43:36.978" v="534" actId="478"/>
        <pc:sldMkLst>
          <pc:docMk/>
          <pc:sldMk cId="988625732" sldId="619"/>
        </pc:sldMkLst>
      </pc:sldChg>
      <pc:sldChg chg="delSp">
        <pc:chgData name="Peña Lopez, Ismael" userId="0708b87f-5fa7-4e8f-9fbe-69b73a04a463" providerId="ADAL" clId="{574C60D5-023C-45E6-BF5B-73B92DE3DBE3}" dt="2023-03-16T19:38:02.178" v="359" actId="478"/>
        <pc:sldMkLst>
          <pc:docMk/>
          <pc:sldMk cId="695676342" sldId="647"/>
        </pc:sldMkLst>
      </pc:sldChg>
      <pc:sldChg chg="delSp">
        <pc:chgData name="Peña Lopez, Ismael" userId="0708b87f-5fa7-4e8f-9fbe-69b73a04a463" providerId="ADAL" clId="{574C60D5-023C-45E6-BF5B-73B92DE3DBE3}" dt="2023-03-16T19:40:39.667" v="423" actId="478"/>
        <pc:sldMkLst>
          <pc:docMk/>
          <pc:sldMk cId="2347078748" sldId="658"/>
        </pc:sldMkLst>
      </pc:sldChg>
      <pc:sldChg chg="delSp mod">
        <pc:chgData name="Peña Lopez, Ismael" userId="0708b87f-5fa7-4e8f-9fbe-69b73a04a463" providerId="ADAL" clId="{574C60D5-023C-45E6-BF5B-73B92DE3DBE3}" dt="2023-03-16T19:41:40.835" v="432" actId="478"/>
        <pc:sldMkLst>
          <pc:docMk/>
          <pc:sldMk cId="288392656" sldId="667"/>
        </pc:sldMkLst>
      </pc:sldChg>
      <pc:sldChg chg="addSp delSp modSp mod modClrScheme chgLayout">
        <pc:chgData name="Peña Lopez, Ismael" userId="0708b87f-5fa7-4e8f-9fbe-69b73a04a463" providerId="ADAL" clId="{574C60D5-023C-45E6-BF5B-73B92DE3DBE3}" dt="2023-03-16T19:42:20.978" v="439" actId="478"/>
        <pc:sldMkLst>
          <pc:docMk/>
          <pc:sldMk cId="224285686" sldId="672"/>
        </pc:sldMkLst>
      </pc:sldChg>
      <pc:sldChg chg="delSp">
        <pc:chgData name="Peña Lopez, Ismael" userId="0708b87f-5fa7-4e8f-9fbe-69b73a04a463" providerId="ADAL" clId="{574C60D5-023C-45E6-BF5B-73B92DE3DBE3}" dt="2023-03-16T19:37:57.234" v="357" actId="478"/>
        <pc:sldMkLst>
          <pc:docMk/>
          <pc:sldMk cId="1198385295" sldId="674"/>
        </pc:sldMkLst>
      </pc:sldChg>
      <pc:sldChg chg="delSp">
        <pc:chgData name="Peña Lopez, Ismael" userId="0708b87f-5fa7-4e8f-9fbe-69b73a04a463" providerId="ADAL" clId="{574C60D5-023C-45E6-BF5B-73B92DE3DBE3}" dt="2023-03-16T19:41:50.017" v="433" actId="478"/>
        <pc:sldMkLst>
          <pc:docMk/>
          <pc:sldMk cId="3474781083" sldId="685"/>
        </pc:sldMkLst>
      </pc:sldChg>
      <pc:sldChg chg="add">
        <pc:chgData name="Peña Lopez, Ismael" userId="0708b87f-5fa7-4e8f-9fbe-69b73a04a463" providerId="ADAL" clId="{574C60D5-023C-45E6-BF5B-73B92DE3DBE3}" dt="2023-03-16T19:17:58.540" v="0"/>
        <pc:sldMkLst>
          <pc:docMk/>
          <pc:sldMk cId="3902717395" sldId="774"/>
        </pc:sldMkLst>
      </pc:sldChg>
      <pc:sldChg chg="addSp delSp modSp mod modClrScheme chgLayout">
        <pc:chgData name="Peña Lopez, Ismael" userId="0708b87f-5fa7-4e8f-9fbe-69b73a04a463" providerId="ADAL" clId="{574C60D5-023C-45E6-BF5B-73B92DE3DBE3}" dt="2023-03-16T19:44:02.305" v="546" actId="20577"/>
        <pc:sldMkLst>
          <pc:docMk/>
          <pc:sldMk cId="2476725986" sldId="784"/>
        </pc:sldMkLst>
      </pc:sldChg>
      <pc:sldChg chg="addSp delSp modSp mod modClrScheme chgLayout">
        <pc:chgData name="Peña Lopez, Ismael" userId="0708b87f-5fa7-4e8f-9fbe-69b73a04a463" providerId="ADAL" clId="{574C60D5-023C-45E6-BF5B-73B92DE3DBE3}" dt="2023-03-16T19:44:11.986" v="548" actId="478"/>
        <pc:sldMkLst>
          <pc:docMk/>
          <pc:sldMk cId="2691505518" sldId="787"/>
        </pc:sldMkLst>
      </pc:sldChg>
      <pc:sldChg chg="modSp add mod">
        <pc:chgData name="Peña Lopez, Ismael" userId="0708b87f-5fa7-4e8f-9fbe-69b73a04a463" providerId="ADAL" clId="{574C60D5-023C-45E6-BF5B-73B92DE3DBE3}" dt="2023-03-16T19:33:18.169" v="12" actId="27636"/>
        <pc:sldMkLst>
          <pc:docMk/>
          <pc:sldMk cId="0" sldId="882"/>
        </pc:sldMkLst>
      </pc:sldChg>
      <pc:sldChg chg="addSp delSp modSp add mod modClrScheme chgLayout">
        <pc:chgData name="Peña Lopez, Ismael" userId="0708b87f-5fa7-4e8f-9fbe-69b73a04a463" providerId="ADAL" clId="{574C60D5-023C-45E6-BF5B-73B92DE3DBE3}" dt="2023-03-16T19:42:12.466" v="437" actId="478"/>
        <pc:sldMkLst>
          <pc:docMk/>
          <pc:sldMk cId="328732121" sldId="883"/>
        </pc:sldMkLst>
      </pc:sldChg>
      <pc:sldChg chg="addSp delSp modSp add del mod modClrScheme chgLayout">
        <pc:chgData name="Peña Lopez, Ismael" userId="0708b87f-5fa7-4e8f-9fbe-69b73a04a463" providerId="ADAL" clId="{574C60D5-023C-45E6-BF5B-73B92DE3DBE3}" dt="2023-03-16T19:41:09.217" v="425" actId="47"/>
        <pc:sldMkLst>
          <pc:docMk/>
          <pc:sldMk cId="1073037390" sldId="884"/>
        </pc:sldMkLst>
      </pc:sldChg>
      <pc:sldChg chg="addSp delSp modSp add mod ord modClrScheme chgLayout">
        <pc:chgData name="Peña Lopez, Ismael" userId="0708b87f-5fa7-4e8f-9fbe-69b73a04a463" providerId="ADAL" clId="{574C60D5-023C-45E6-BF5B-73B92DE3DBE3}" dt="2023-03-16T19:42:08.257" v="436" actId="478"/>
        <pc:sldMkLst>
          <pc:docMk/>
          <pc:sldMk cId="3306091324" sldId="885"/>
        </pc:sldMkLst>
      </pc:sldChg>
      <pc:sldMasterChg chg="modSp modSldLayout">
        <pc:chgData name="Peña Lopez, Ismael" userId="0708b87f-5fa7-4e8f-9fbe-69b73a04a463" providerId="ADAL" clId="{574C60D5-023C-45E6-BF5B-73B92DE3DBE3}" dt="2023-03-16T19:35:26.745" v="348" actId="478"/>
        <pc:sldMasterMkLst>
          <pc:docMk/>
          <pc:sldMasterMk cId="0" sldId="2147483648"/>
        </pc:sldMasterMkLst>
        <pc:sldLayoutChg chg="delSp">
          <pc:chgData name="Peña Lopez, Ismael" userId="0708b87f-5fa7-4e8f-9fbe-69b73a04a463" providerId="ADAL" clId="{574C60D5-023C-45E6-BF5B-73B92DE3DBE3}" dt="2023-03-16T19:35:26.745" v="348" actId="478"/>
          <pc:sldLayoutMkLst>
            <pc:docMk/>
            <pc:sldMasterMk cId="0" sldId="2147483648"/>
            <pc:sldLayoutMk cId="600389581" sldId="2147483913"/>
          </pc:sldLayoutMkLst>
        </pc:sldLayoutChg>
        <pc:sldLayoutChg chg="modSp setBg">
          <pc:chgData name="Peña Lopez, Ismael" userId="0708b87f-5fa7-4e8f-9fbe-69b73a04a463" providerId="ADAL" clId="{574C60D5-023C-45E6-BF5B-73B92DE3DBE3}" dt="2023-03-16T19:35:21.856" v="347"/>
          <pc:sldLayoutMkLst>
            <pc:docMk/>
            <pc:sldMasterMk cId="0" sldId="2147483648"/>
            <pc:sldLayoutMk cId="1379199056" sldId="2147483916"/>
          </pc:sldLayoutMkLst>
        </pc:sldLayoutChg>
      </pc:sldMasterChg>
    </pc:docChg>
  </pc:docChgLst>
  <pc:docChgLst>
    <pc:chgData name="Peña Lopez, Ismael" userId="0708b87f-5fa7-4e8f-9fbe-69b73a04a463" providerId="ADAL" clId="{40F4ACA7-7F65-4ED7-9470-4ED01AAC143F}"/>
    <pc:docChg chg="undo custSel addSld delSld modSld sldOrd">
      <pc:chgData name="Peña Lopez, Ismael" userId="0708b87f-5fa7-4e8f-9fbe-69b73a04a463" providerId="ADAL" clId="{40F4ACA7-7F65-4ED7-9470-4ED01AAC143F}" dt="2024-03-07T19:11:46.601" v="491" actId="6549"/>
      <pc:docMkLst>
        <pc:docMk/>
      </pc:docMkLst>
      <pc:sldChg chg="modSp mod">
        <pc:chgData name="Peña Lopez, Ismael" userId="0708b87f-5fa7-4e8f-9fbe-69b73a04a463" providerId="ADAL" clId="{40F4ACA7-7F65-4ED7-9470-4ED01AAC143F}" dt="2024-03-07T18:48:23.198" v="16" actId="20577"/>
        <pc:sldMkLst>
          <pc:docMk/>
          <pc:sldMk cId="0" sldId="263"/>
        </pc:sldMkLst>
      </pc:sldChg>
      <pc:sldChg chg="addSp delSp modSp add mod modClrScheme chgLayout">
        <pc:chgData name="Peña Lopez, Ismael" userId="0708b87f-5fa7-4e8f-9fbe-69b73a04a463" providerId="ADAL" clId="{40F4ACA7-7F65-4ED7-9470-4ED01AAC143F}" dt="2024-03-07T19:00:15.902" v="301" actId="1035"/>
        <pc:sldMkLst>
          <pc:docMk/>
          <pc:sldMk cId="2476311834" sldId="264"/>
        </pc:sldMkLst>
      </pc:sldChg>
      <pc:sldChg chg="addSp delSp modSp add del mod modClrScheme chgLayout">
        <pc:chgData name="Peña Lopez, Ismael" userId="0708b87f-5fa7-4e8f-9fbe-69b73a04a463" providerId="ADAL" clId="{40F4ACA7-7F65-4ED7-9470-4ED01AAC143F}" dt="2024-03-07T19:10:51.080" v="404" actId="47"/>
        <pc:sldMkLst>
          <pc:docMk/>
          <pc:sldMk cId="1963156099" sldId="267"/>
        </pc:sldMkLst>
      </pc:sldChg>
      <pc:sldChg chg="add del">
        <pc:chgData name="Peña Lopez, Ismael" userId="0708b87f-5fa7-4e8f-9fbe-69b73a04a463" providerId="ADAL" clId="{40F4ACA7-7F65-4ED7-9470-4ED01AAC143F}" dt="2024-03-07T18:52:29.956" v="18" actId="47"/>
        <pc:sldMkLst>
          <pc:docMk/>
          <pc:sldMk cId="3900379900" sldId="268"/>
        </pc:sldMkLst>
      </pc:sldChg>
      <pc:sldChg chg="del">
        <pc:chgData name="Peña Lopez, Ismael" userId="0708b87f-5fa7-4e8f-9fbe-69b73a04a463" providerId="ADAL" clId="{40F4ACA7-7F65-4ED7-9470-4ED01AAC143F}" dt="2024-03-07T19:03:26.794" v="341" actId="47"/>
        <pc:sldMkLst>
          <pc:docMk/>
          <pc:sldMk cId="115661099" sldId="283"/>
        </pc:sldMkLst>
      </pc:sldChg>
      <pc:sldChg chg="del">
        <pc:chgData name="Peña Lopez, Ismael" userId="0708b87f-5fa7-4e8f-9fbe-69b73a04a463" providerId="ADAL" clId="{40F4ACA7-7F65-4ED7-9470-4ED01AAC143F}" dt="2024-03-07T19:03:26.794" v="341" actId="47"/>
        <pc:sldMkLst>
          <pc:docMk/>
          <pc:sldMk cId="2769543029" sldId="366"/>
        </pc:sldMkLst>
      </pc:sldChg>
      <pc:sldChg chg="ord">
        <pc:chgData name="Peña Lopez, Ismael" userId="0708b87f-5fa7-4e8f-9fbe-69b73a04a463" providerId="ADAL" clId="{40F4ACA7-7F65-4ED7-9470-4ED01AAC143F}" dt="2024-03-07T19:05:43.552" v="357"/>
        <pc:sldMkLst>
          <pc:docMk/>
          <pc:sldMk cId="2033768957" sldId="483"/>
        </pc:sldMkLst>
      </pc:sldChg>
      <pc:sldChg chg="addSp delSp modSp add mod">
        <pc:chgData name="Peña Lopez, Ismael" userId="0708b87f-5fa7-4e8f-9fbe-69b73a04a463" providerId="ADAL" clId="{40F4ACA7-7F65-4ED7-9470-4ED01AAC143F}" dt="2024-03-07T19:02:09.229" v="328"/>
        <pc:sldMkLst>
          <pc:docMk/>
          <pc:sldMk cId="1768793550" sldId="547"/>
        </pc:sldMkLst>
      </pc:sldChg>
      <pc:sldChg chg="addSp delSp modSp add mod">
        <pc:chgData name="Peña Lopez, Ismael" userId="0708b87f-5fa7-4e8f-9fbe-69b73a04a463" providerId="ADAL" clId="{40F4ACA7-7F65-4ED7-9470-4ED01AAC143F}" dt="2024-03-07T19:02:34.135" v="338" actId="208"/>
        <pc:sldMkLst>
          <pc:docMk/>
          <pc:sldMk cId="3889128525" sldId="548"/>
        </pc:sldMkLst>
      </pc:sldChg>
      <pc:sldChg chg="modSp mod ord">
        <pc:chgData name="Peña Lopez, Ismael" userId="0708b87f-5fa7-4e8f-9fbe-69b73a04a463" providerId="ADAL" clId="{40F4ACA7-7F65-4ED7-9470-4ED01AAC143F}" dt="2024-03-07T19:11:46.601" v="491" actId="6549"/>
        <pc:sldMkLst>
          <pc:docMk/>
          <pc:sldMk cId="4061674001" sldId="558"/>
        </pc:sldMkLst>
      </pc:sldChg>
      <pc:sldChg chg="modSp">
        <pc:chgData name="Peña Lopez, Ismael" userId="0708b87f-5fa7-4e8f-9fbe-69b73a04a463" providerId="ADAL" clId="{40F4ACA7-7F65-4ED7-9470-4ED01AAC143F}" dt="2024-03-07T19:05:56.600" v="359" actId="404"/>
        <pc:sldMkLst>
          <pc:docMk/>
          <pc:sldMk cId="1844861654" sldId="678"/>
        </pc:sldMkLst>
      </pc:sldChg>
      <pc:sldChg chg="addSp delSp modSp add mod">
        <pc:chgData name="Peña Lopez, Ismael" userId="0708b87f-5fa7-4e8f-9fbe-69b73a04a463" providerId="ADAL" clId="{40F4ACA7-7F65-4ED7-9470-4ED01AAC143F}" dt="2024-03-07T18:56:47.028" v="171"/>
        <pc:sldMkLst>
          <pc:docMk/>
          <pc:sldMk cId="1828204354" sldId="747"/>
        </pc:sldMkLst>
      </pc:sldChg>
      <pc:sldChg chg="del">
        <pc:chgData name="Peña Lopez, Ismael" userId="0708b87f-5fa7-4e8f-9fbe-69b73a04a463" providerId="ADAL" clId="{40F4ACA7-7F65-4ED7-9470-4ED01AAC143F}" dt="2024-03-07T18:57:00.494" v="172" actId="47"/>
        <pc:sldMkLst>
          <pc:docMk/>
          <pc:sldMk cId="3902717395" sldId="774"/>
        </pc:sldMkLst>
      </pc:sldChg>
      <pc:sldChg chg="del">
        <pc:chgData name="Peña Lopez, Ismael" userId="0708b87f-5fa7-4e8f-9fbe-69b73a04a463" providerId="ADAL" clId="{40F4ACA7-7F65-4ED7-9470-4ED01AAC143F}" dt="2024-03-07T18:55:56.498" v="162" actId="47"/>
        <pc:sldMkLst>
          <pc:docMk/>
          <pc:sldMk cId="3096290218" sldId="783"/>
        </pc:sldMkLst>
      </pc:sldChg>
      <pc:sldChg chg="del">
        <pc:chgData name="Peña Lopez, Ismael" userId="0708b87f-5fa7-4e8f-9fbe-69b73a04a463" providerId="ADAL" clId="{40F4ACA7-7F65-4ED7-9470-4ED01AAC143F}" dt="2024-03-07T18:55:56.498" v="162" actId="47"/>
        <pc:sldMkLst>
          <pc:docMk/>
          <pc:sldMk cId="151804728" sldId="785"/>
        </pc:sldMkLst>
      </pc:sldChg>
      <pc:sldChg chg="modSp del mod">
        <pc:chgData name="Peña Lopez, Ismael" userId="0708b87f-5fa7-4e8f-9fbe-69b73a04a463" providerId="ADAL" clId="{40F4ACA7-7F65-4ED7-9470-4ED01AAC143F}" dt="2024-03-07T18:53:27.964" v="100" actId="47"/>
        <pc:sldMkLst>
          <pc:docMk/>
          <pc:sldMk cId="2691505518" sldId="787"/>
        </pc:sldMkLst>
      </pc:sldChg>
      <pc:sldChg chg="modSp ord">
        <pc:chgData name="Peña Lopez, Ismael" userId="0708b87f-5fa7-4e8f-9fbe-69b73a04a463" providerId="ADAL" clId="{40F4ACA7-7F65-4ED7-9470-4ED01AAC143F}" dt="2024-03-07T19:05:43.552" v="357"/>
        <pc:sldMkLst>
          <pc:docMk/>
          <pc:sldMk cId="817416637" sldId="806"/>
        </pc:sldMkLst>
      </pc:sldChg>
      <pc:sldChg chg="modSp mod">
        <pc:chgData name="Peña Lopez, Ismael" userId="0708b87f-5fa7-4e8f-9fbe-69b73a04a463" providerId="ADAL" clId="{40F4ACA7-7F65-4ED7-9470-4ED01AAC143F}" dt="2024-03-07T19:05:02.334" v="350" actId="255"/>
        <pc:sldMkLst>
          <pc:docMk/>
          <pc:sldMk cId="23760818" sldId="854"/>
        </pc:sldMkLst>
      </pc:sldChg>
      <pc:sldChg chg="del">
        <pc:chgData name="Peña Lopez, Ismael" userId="0708b87f-5fa7-4e8f-9fbe-69b73a04a463" providerId="ADAL" clId="{40F4ACA7-7F65-4ED7-9470-4ED01AAC143F}" dt="2024-03-07T18:55:56.498" v="162" actId="47"/>
        <pc:sldMkLst>
          <pc:docMk/>
          <pc:sldMk cId="2295711670" sldId="857"/>
        </pc:sldMkLst>
      </pc:sldChg>
      <pc:sldChg chg="modSp">
        <pc:chgData name="Peña Lopez, Ismael" userId="0708b87f-5fa7-4e8f-9fbe-69b73a04a463" providerId="ADAL" clId="{40F4ACA7-7F65-4ED7-9470-4ED01AAC143F}" dt="2024-03-07T19:05:08.148" v="352" actId="404"/>
        <pc:sldMkLst>
          <pc:docMk/>
          <pc:sldMk cId="3561661943" sldId="876"/>
        </pc:sldMkLst>
      </pc:sldChg>
      <pc:sldChg chg="modSp mod">
        <pc:chgData name="Peña Lopez, Ismael" userId="0708b87f-5fa7-4e8f-9fbe-69b73a04a463" providerId="ADAL" clId="{40F4ACA7-7F65-4ED7-9470-4ED01AAC143F}" dt="2024-03-07T18:48:04.673" v="4" actId="20577"/>
        <pc:sldMkLst>
          <pc:docMk/>
          <pc:sldMk cId="0" sldId="882"/>
        </pc:sldMkLst>
      </pc:sldChg>
      <pc:sldChg chg="modSp add mod">
        <pc:chgData name="Peña Lopez, Ismael" userId="0708b87f-5fa7-4e8f-9fbe-69b73a04a463" providerId="ADAL" clId="{40F4ACA7-7F65-4ED7-9470-4ED01AAC143F}" dt="2024-03-07T18:53:25.903" v="99" actId="20577"/>
        <pc:sldMkLst>
          <pc:docMk/>
          <pc:sldMk cId="2243851919" sldId="886"/>
        </pc:sldMkLst>
      </pc:sldChg>
      <pc:sldChg chg="addSp delSp modSp add del mod">
        <pc:chgData name="Peña Lopez, Ismael" userId="0708b87f-5fa7-4e8f-9fbe-69b73a04a463" providerId="ADAL" clId="{40F4ACA7-7F65-4ED7-9470-4ED01AAC143F}" dt="2024-03-07T19:00:20.661" v="302" actId="47"/>
        <pc:sldMkLst>
          <pc:docMk/>
          <pc:sldMk cId="749734416" sldId="887"/>
        </pc:sldMkLst>
      </pc:sldChg>
      <pc:sldChg chg="modSp add mod ord">
        <pc:chgData name="Peña Lopez, Ismael" userId="0708b87f-5fa7-4e8f-9fbe-69b73a04a463" providerId="ADAL" clId="{40F4ACA7-7F65-4ED7-9470-4ED01AAC143F}" dt="2024-03-07T19:06:45.131" v="387" actId="20577"/>
        <pc:sldMkLst>
          <pc:docMk/>
          <pc:sldMk cId="3550180299" sldId="887"/>
        </pc:sldMkLst>
      </pc:sldChg>
      <pc:sldChg chg="addSp delSp modSp add mod">
        <pc:chgData name="Peña Lopez, Ismael" userId="0708b87f-5fa7-4e8f-9fbe-69b73a04a463" providerId="ADAL" clId="{40F4ACA7-7F65-4ED7-9470-4ED01AAC143F}" dt="2024-03-07T19:10:48.278" v="403"/>
        <pc:sldMkLst>
          <pc:docMk/>
          <pc:sldMk cId="603312491" sldId="888"/>
        </pc:sldMkLst>
      </pc:sldChg>
      <pc:sldMasterChg chg="delSldLayout">
        <pc:chgData name="Peña Lopez, Ismael" userId="0708b87f-5fa7-4e8f-9fbe-69b73a04a463" providerId="ADAL" clId="{40F4ACA7-7F65-4ED7-9470-4ED01AAC143F}" dt="2024-03-07T18:52:29.956" v="18" actId="47"/>
        <pc:sldMasterMkLst>
          <pc:docMk/>
          <pc:sldMasterMk cId="0" sldId="2147483648"/>
        </pc:sldMasterMkLst>
        <pc:sldLayoutChg chg="del">
          <pc:chgData name="Peña Lopez, Ismael" userId="0708b87f-5fa7-4e8f-9fbe-69b73a04a463" providerId="ADAL" clId="{40F4ACA7-7F65-4ED7-9470-4ED01AAC143F}" dt="2024-03-07T18:52:29.956" v="18" actId="47"/>
          <pc:sldLayoutMkLst>
            <pc:docMk/>
            <pc:sldMasterMk cId="0" sldId="2147483648"/>
            <pc:sldLayoutMk cId="2898360554" sldId="214748392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8C6C3-60A8-4516-A370-4C90612840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D1897E-F52D-4EB5-8FA7-1E0593492292}">
      <dgm:prSet phldrT="[Texto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 lIns="0" tIns="0" rIns="0" bIns="0"/>
        <a:lstStyle/>
        <a:p>
          <a:r>
            <a:rPr lang="ca-ES" sz="1400" noProof="0" dirty="0">
              <a:latin typeface="Arial" panose="020B0604020202020204" pitchFamily="34" charset="0"/>
              <a:cs typeface="Arial" panose="020B0604020202020204" pitchFamily="34" charset="0"/>
            </a:rPr>
            <a:t>Algú hauria de fer alguna cosa!</a:t>
          </a:r>
        </a:p>
      </dgm:t>
    </dgm:pt>
    <dgm:pt modelId="{D8FA3D3B-238B-4DFD-BDD3-5BFB25CB37DF}" type="parTrans" cxnId="{384F0CA4-7DAC-4E5C-B2C5-88AE15B613AE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C14BE-ABD0-4C1C-93F0-8267C8F46E52}" type="sibTrans" cxnId="{384F0CA4-7DAC-4E5C-B2C5-88AE15B613AE}">
      <dgm:prSet custT="1"/>
      <dgm:spPr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951E66-B93E-44F1-8E42-5019E66F875C}">
      <dgm:prSet phldrT="[Texto]" custT="1"/>
      <dgm:spPr>
        <a:solidFill>
          <a:schemeClr val="bg1"/>
        </a:solidFill>
        <a:ln>
          <a:solidFill>
            <a:srgbClr val="C00000"/>
          </a:solidFill>
        </a:ln>
      </dgm:spPr>
      <dgm:t>
        <a:bodyPr lIns="0" tIns="0" rIns="0" bIns="0"/>
        <a:lstStyle/>
        <a:p>
          <a:r>
            <a:rPr lang="ca-ES" sz="14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Doncs no s’hi podrà fer res</a:t>
          </a:r>
          <a:endParaRPr lang="ca-ES" sz="1400" noProof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439EE-3E68-468B-8F88-33D09995B7B7}" type="parTrans" cxnId="{2A415BE8-1987-4F8B-A742-56B96EB59FA7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1815D-DEB9-4D1F-AD7C-78E1A5AFC74C}" type="sibTrans" cxnId="{2A415BE8-1987-4F8B-A742-56B96EB59FA7}">
      <dgm:prSet custT="1"/>
      <dgm:spPr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18A6B43-B00F-4286-85D0-179638213A6A}">
      <dgm:prSet phldrT="[Texto]" custT="1"/>
      <dgm:spPr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Més impostos no!</a:t>
          </a:r>
        </a:p>
      </dgm:t>
    </dgm:pt>
    <dgm:pt modelId="{BEF1FC51-F892-4649-A753-4DF4B162395E}" type="parTrans" cxnId="{F06F96AE-E66D-4E99-BA5C-933323B42E96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E5508-A075-41B7-AD27-A931A7A9B7B5}" type="sibTrans" cxnId="{F06F96AE-E66D-4E99-BA5C-933323B42E96}">
      <dgm:prSet custT="1"/>
      <dgm:spPr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4491A59-DBFE-47E0-9748-537E19D5DEE3}">
      <dgm:prSet phldrT="[Texto]" custT="1"/>
      <dgm:spPr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Intervindrem i destinarem recursos públics per ajudar a qui no els té</a:t>
          </a:r>
        </a:p>
      </dgm:t>
    </dgm:pt>
    <dgm:pt modelId="{B0E376B2-F519-4AF5-91F7-05C28DCC6B72}" type="parTrans" cxnId="{56C6CF21-FECE-4B98-A6DF-ABA6D48B270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2D62A-649B-4AAD-B8C7-034AD8F4A7D7}" type="sibTrans" cxnId="{56C6CF21-FECE-4B98-A6DF-ABA6D48B2708}">
      <dgm:prSet custT="1"/>
      <dgm:spPr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031A6F-D407-4C3F-B574-98AE3D81A648}">
      <dgm:prSet phldrT="[Texto]" custT="1"/>
      <dgm:spPr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Això no pot recaure en els individus! Que l’Administració faci alguna cosa!</a:t>
          </a:r>
        </a:p>
      </dgm:t>
    </dgm:pt>
    <dgm:pt modelId="{4C12FB6C-52EC-4F7E-9B51-747BA97F83F6}" type="parTrans" cxnId="{640F4316-5E17-48D2-9C80-91AD95B42320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E8609-EB08-4C8D-AA70-95DA6152AB97}" type="sibTrans" cxnId="{640F4316-5E17-48D2-9C80-91AD95B42320}">
      <dgm:prSet custT="1"/>
      <dgm:spPr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22FFD5-89E3-428C-8BA4-B6ADBA90E87A}">
      <dgm:prSet phldrT="[Texto]" custT="1"/>
      <dgm:spPr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Establirem mecanismes per transferir recursos de qui en té a qui no en té</a:t>
          </a:r>
        </a:p>
      </dgm:t>
    </dgm:pt>
    <dgm:pt modelId="{3A066B55-86FD-4CB6-9D15-B3D510C7AFBF}" type="parTrans" cxnId="{E42DC95F-8888-451E-B32A-7E9E9A6AC42A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11BB1-15D6-40DB-B1B2-85E821912B4D}" type="sibTrans" cxnId="{E42DC95F-8888-451E-B32A-7E9E9A6AC42A}">
      <dgm:prSet custT="1"/>
      <dgm:spPr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F4D0B72-DFEF-4311-BB05-A1FE3F252F7B}" type="pres">
      <dgm:prSet presAssocID="{8D18C6C3-60A8-4516-A370-4C9061284005}" presName="cycle" presStyleCnt="0">
        <dgm:presLayoutVars>
          <dgm:dir/>
          <dgm:resizeHandles val="exact"/>
        </dgm:presLayoutVars>
      </dgm:prSet>
      <dgm:spPr/>
    </dgm:pt>
    <dgm:pt modelId="{FF70A579-F50F-4E20-BF5F-102C3A7BEE82}" type="pres">
      <dgm:prSet presAssocID="{34D1897E-F52D-4EB5-8FA7-1E0593492292}" presName="node" presStyleLbl="node1" presStyleIdx="0" presStyleCnt="6" custScaleX="126620" custScaleY="126620">
        <dgm:presLayoutVars>
          <dgm:bulletEnabled val="1"/>
        </dgm:presLayoutVars>
      </dgm:prSet>
      <dgm:spPr/>
    </dgm:pt>
    <dgm:pt modelId="{F955F76A-4470-4EC6-8208-2BBD2B6338C9}" type="pres">
      <dgm:prSet presAssocID="{E14C14BE-ABD0-4C1C-93F0-8267C8F46E52}" presName="sibTrans" presStyleLbl="sibTrans2D1" presStyleIdx="0" presStyleCnt="6"/>
      <dgm:spPr>
        <a:xfrm rot="1800000">
          <a:off x="4855375" y="954546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AFF59622-7F2D-4973-8B93-00B4A5CC6A88}" type="pres">
      <dgm:prSet presAssocID="{E14C14BE-ABD0-4C1C-93F0-8267C8F46E52}" presName="connectorText" presStyleLbl="sibTrans2D1" presStyleIdx="0" presStyleCnt="6"/>
      <dgm:spPr/>
    </dgm:pt>
    <dgm:pt modelId="{CF2922EE-1F71-48F8-B9FB-47A30CACDD6E}" type="pres">
      <dgm:prSet presAssocID="{C8951E66-B93E-44F1-8E42-5019E66F875C}" presName="node" presStyleLbl="node1" presStyleIdx="1" presStyleCnt="6" custScaleX="126620" custScaleY="126620">
        <dgm:presLayoutVars>
          <dgm:bulletEnabled val="1"/>
        </dgm:presLayoutVars>
      </dgm:prSet>
      <dgm:spPr/>
    </dgm:pt>
    <dgm:pt modelId="{C860BD68-8F76-4959-B967-C15264198C42}" type="pres">
      <dgm:prSet presAssocID="{5801815D-DEB9-4D1F-AD7C-78E1A5AFC74C}" presName="sibTrans" presStyleLbl="sibTrans2D1" presStyleIdx="1" presStyleCnt="6"/>
      <dgm:spPr>
        <a:xfrm rot="5400000">
          <a:off x="5739406" y="2476180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D0523A3E-A5CB-4CB9-9B0A-2A25BF21AD4F}" type="pres">
      <dgm:prSet presAssocID="{5801815D-DEB9-4D1F-AD7C-78E1A5AFC74C}" presName="connectorText" presStyleLbl="sibTrans2D1" presStyleIdx="1" presStyleCnt="6"/>
      <dgm:spPr/>
    </dgm:pt>
    <dgm:pt modelId="{AE0E1D6C-7D5E-446D-8FD8-7464DDD71C10}" type="pres">
      <dgm:prSet presAssocID="{818A6B43-B00F-4286-85D0-179638213A6A}" presName="node" presStyleLbl="node1" presStyleIdx="2" presStyleCnt="6" custScaleX="126620" custScaleY="126620">
        <dgm:presLayoutVars>
          <dgm:bulletEnabled val="1"/>
        </dgm:presLayoutVars>
      </dgm:prSet>
      <dgm:spPr>
        <a:xfrm>
          <a:off x="3725240" y="2151409"/>
          <a:ext cx="1285202" cy="1285202"/>
        </a:xfrm>
        <a:prstGeom prst="ellipse">
          <a:avLst/>
        </a:prstGeom>
      </dgm:spPr>
    </dgm:pt>
    <dgm:pt modelId="{AEB656C3-92AF-4B16-A94F-C5BA26661544}" type="pres">
      <dgm:prSet presAssocID="{81FE5508-A075-41B7-AD27-A931A7A9B7B5}" presName="sibTrans" presStyleLbl="sibTrans2D1" presStyleIdx="2" presStyleCnt="6"/>
      <dgm:spPr>
        <a:xfrm rot="9000000">
          <a:off x="4863648" y="4002590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E92EE0C1-2E43-4435-A4B6-F9978C80C15B}" type="pres">
      <dgm:prSet presAssocID="{81FE5508-A075-41B7-AD27-A931A7A9B7B5}" presName="connectorText" presStyleLbl="sibTrans2D1" presStyleIdx="2" presStyleCnt="6"/>
      <dgm:spPr/>
    </dgm:pt>
    <dgm:pt modelId="{5B50F194-582A-472D-BD04-79864EEA5D6A}" type="pres">
      <dgm:prSet presAssocID="{24491A59-DBFE-47E0-9748-537E19D5DEE3}" presName="node" presStyleLbl="node1" presStyleIdx="3" presStyleCnt="6" custScaleX="126620" custScaleY="126620">
        <dgm:presLayoutVars>
          <dgm:bulletEnabled val="1"/>
        </dgm:presLayoutVars>
      </dgm:prSet>
      <dgm:spPr>
        <a:xfrm>
          <a:off x="3207198" y="3884561"/>
          <a:ext cx="1713603" cy="1713603"/>
        </a:xfrm>
        <a:prstGeom prst="ellipse">
          <a:avLst/>
        </a:prstGeom>
      </dgm:spPr>
    </dgm:pt>
    <dgm:pt modelId="{C73A6EAA-C882-483A-8622-AAA1F5794EB4}" type="pres">
      <dgm:prSet presAssocID="{9932D62A-649B-4AAD-B8C7-034AD8F4A7D7}" presName="sibTrans" presStyleLbl="sibTrans2D1" presStyleIdx="3" presStyleCnt="6"/>
      <dgm:spPr>
        <a:xfrm rot="12600000">
          <a:off x="3103859" y="4007367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3B11F32C-D19D-4DB2-838A-D1128A4BC611}" type="pres">
      <dgm:prSet presAssocID="{9932D62A-649B-4AAD-B8C7-034AD8F4A7D7}" presName="connectorText" presStyleLbl="sibTrans2D1" presStyleIdx="3" presStyleCnt="6"/>
      <dgm:spPr/>
    </dgm:pt>
    <dgm:pt modelId="{AFB373D1-D493-48BA-9E97-82EF7AC8F702}" type="pres">
      <dgm:prSet presAssocID="{3E031A6F-D407-4C3F-B574-98AE3D81A648}" presName="node" presStyleLbl="node1" presStyleIdx="4" presStyleCnt="6" custScaleX="126620" custScaleY="126620">
        <dgm:presLayoutVars>
          <dgm:bulletEnabled val="1"/>
        </dgm:presLayoutVars>
      </dgm:prSet>
      <dgm:spPr>
        <a:xfrm>
          <a:off x="1085556" y="2151409"/>
          <a:ext cx="1285202" cy="1285202"/>
        </a:xfrm>
        <a:prstGeom prst="ellipse">
          <a:avLst/>
        </a:prstGeom>
      </dgm:spPr>
    </dgm:pt>
    <dgm:pt modelId="{1F2A5554-1EB5-4135-9A1E-64A7C847C6AF}" type="pres">
      <dgm:prSet presAssocID="{9E9E8609-EB08-4C8D-AA70-95DA6152AB97}" presName="sibTrans" presStyleLbl="sibTrans2D1" presStyleIdx="4" presStyleCnt="6"/>
      <dgm:spPr>
        <a:xfrm rot="16200000">
          <a:off x="2219827" y="2485733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AC92401B-A996-4D9F-9088-FB52476C5E42}" type="pres">
      <dgm:prSet presAssocID="{9E9E8609-EB08-4C8D-AA70-95DA6152AB97}" presName="connectorText" presStyleLbl="sibTrans2D1" presStyleIdx="4" presStyleCnt="6"/>
      <dgm:spPr/>
    </dgm:pt>
    <dgm:pt modelId="{FDB1A43B-C106-4639-88A4-D94255C2B722}" type="pres">
      <dgm:prSet presAssocID="{9922FFD5-89E3-428C-8BA4-B6ADBA90E87A}" presName="node" presStyleLbl="node1" presStyleIdx="5" presStyleCnt="6" custScaleX="126620" custScaleY="126620">
        <dgm:presLayoutVars>
          <dgm:bulletEnabled val="1"/>
        </dgm:presLayoutVars>
      </dgm:prSet>
      <dgm:spPr>
        <a:xfrm>
          <a:off x="1447408" y="836516"/>
          <a:ext cx="1713603" cy="1713603"/>
        </a:xfrm>
        <a:prstGeom prst="ellipse">
          <a:avLst/>
        </a:prstGeom>
      </dgm:spPr>
    </dgm:pt>
    <dgm:pt modelId="{704ADB73-B940-43D8-883B-50D931B88E8A}" type="pres">
      <dgm:prSet presAssocID="{12A11BB1-15D6-40DB-B1B2-85E821912B4D}" presName="sibTrans" presStyleLbl="sibTrans2D1" presStyleIdx="5" presStyleCnt="6"/>
      <dgm:spPr>
        <a:xfrm rot="19800000">
          <a:off x="3095586" y="959322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5FA918C2-4BBE-47E0-8395-5A2C7DB348E3}" type="pres">
      <dgm:prSet presAssocID="{12A11BB1-15D6-40DB-B1B2-85E821912B4D}" presName="connectorText" presStyleLbl="sibTrans2D1" presStyleIdx="5" presStyleCnt="6"/>
      <dgm:spPr/>
    </dgm:pt>
  </dgm:ptLst>
  <dgm:cxnLst>
    <dgm:cxn modelId="{BBFA4D01-60C4-44A0-B5FF-B2A8F7973781}" type="presOf" srcId="{12A11BB1-15D6-40DB-B1B2-85E821912B4D}" destId="{5FA918C2-4BBE-47E0-8395-5A2C7DB348E3}" srcOrd="1" destOrd="0" presId="urn:microsoft.com/office/officeart/2005/8/layout/cycle2"/>
    <dgm:cxn modelId="{17BAD405-9D57-4C22-9508-C4B8D3FDB525}" type="presOf" srcId="{81FE5508-A075-41B7-AD27-A931A7A9B7B5}" destId="{E92EE0C1-2E43-4435-A4B6-F9978C80C15B}" srcOrd="1" destOrd="0" presId="urn:microsoft.com/office/officeart/2005/8/layout/cycle2"/>
    <dgm:cxn modelId="{8E85C610-0195-48B5-AD7D-B18978F7B02A}" type="presOf" srcId="{E14C14BE-ABD0-4C1C-93F0-8267C8F46E52}" destId="{AFF59622-7F2D-4973-8B93-00B4A5CC6A88}" srcOrd="1" destOrd="0" presId="urn:microsoft.com/office/officeart/2005/8/layout/cycle2"/>
    <dgm:cxn modelId="{640F4316-5E17-48D2-9C80-91AD95B42320}" srcId="{8D18C6C3-60A8-4516-A370-4C9061284005}" destId="{3E031A6F-D407-4C3F-B574-98AE3D81A648}" srcOrd="4" destOrd="0" parTransId="{4C12FB6C-52EC-4F7E-9B51-747BA97F83F6}" sibTransId="{9E9E8609-EB08-4C8D-AA70-95DA6152AB97}"/>
    <dgm:cxn modelId="{56C6CF21-FECE-4B98-A6DF-ABA6D48B2708}" srcId="{8D18C6C3-60A8-4516-A370-4C9061284005}" destId="{24491A59-DBFE-47E0-9748-537E19D5DEE3}" srcOrd="3" destOrd="0" parTransId="{B0E376B2-F519-4AF5-91F7-05C28DCC6B72}" sibTransId="{9932D62A-649B-4AAD-B8C7-034AD8F4A7D7}"/>
    <dgm:cxn modelId="{36C1732B-2D60-46EA-8DC9-3EE41044FD06}" type="presOf" srcId="{9932D62A-649B-4AAD-B8C7-034AD8F4A7D7}" destId="{3B11F32C-D19D-4DB2-838A-D1128A4BC611}" srcOrd="1" destOrd="0" presId="urn:microsoft.com/office/officeart/2005/8/layout/cycle2"/>
    <dgm:cxn modelId="{23796334-D5F8-413E-B08D-37394C0DC23F}" type="presOf" srcId="{5801815D-DEB9-4D1F-AD7C-78E1A5AFC74C}" destId="{C860BD68-8F76-4959-B967-C15264198C42}" srcOrd="0" destOrd="0" presId="urn:microsoft.com/office/officeart/2005/8/layout/cycle2"/>
    <dgm:cxn modelId="{E42DC95F-8888-451E-B32A-7E9E9A6AC42A}" srcId="{8D18C6C3-60A8-4516-A370-4C9061284005}" destId="{9922FFD5-89E3-428C-8BA4-B6ADBA90E87A}" srcOrd="5" destOrd="0" parTransId="{3A066B55-86FD-4CB6-9D15-B3D510C7AFBF}" sibTransId="{12A11BB1-15D6-40DB-B1B2-85E821912B4D}"/>
    <dgm:cxn modelId="{DF3AC961-3D2E-48B4-A1CE-4E868E45762F}" type="presOf" srcId="{3E031A6F-D407-4C3F-B574-98AE3D81A648}" destId="{AFB373D1-D493-48BA-9E97-82EF7AC8F702}" srcOrd="0" destOrd="0" presId="urn:microsoft.com/office/officeart/2005/8/layout/cycle2"/>
    <dgm:cxn modelId="{87E94C44-7AB6-4F3C-90BA-FF2640689667}" type="presOf" srcId="{81FE5508-A075-41B7-AD27-A931A7A9B7B5}" destId="{AEB656C3-92AF-4B16-A94F-C5BA26661544}" srcOrd="0" destOrd="0" presId="urn:microsoft.com/office/officeart/2005/8/layout/cycle2"/>
    <dgm:cxn modelId="{45271976-C0A0-4FA2-9995-0A562E75C8E2}" type="presOf" srcId="{818A6B43-B00F-4286-85D0-179638213A6A}" destId="{AE0E1D6C-7D5E-446D-8FD8-7464DDD71C10}" srcOrd="0" destOrd="0" presId="urn:microsoft.com/office/officeart/2005/8/layout/cycle2"/>
    <dgm:cxn modelId="{B1D2C177-11F7-4816-B3EF-EFF554DF28CE}" type="presOf" srcId="{9E9E8609-EB08-4C8D-AA70-95DA6152AB97}" destId="{1F2A5554-1EB5-4135-9A1E-64A7C847C6AF}" srcOrd="0" destOrd="0" presId="urn:microsoft.com/office/officeart/2005/8/layout/cycle2"/>
    <dgm:cxn modelId="{59BB875A-2AAA-445D-9F57-CC2061A97AC1}" type="presOf" srcId="{12A11BB1-15D6-40DB-B1B2-85E821912B4D}" destId="{704ADB73-B940-43D8-883B-50D931B88E8A}" srcOrd="0" destOrd="0" presId="urn:microsoft.com/office/officeart/2005/8/layout/cycle2"/>
    <dgm:cxn modelId="{1767A48E-334F-479A-8C39-62F4C063986D}" type="presOf" srcId="{9932D62A-649B-4AAD-B8C7-034AD8F4A7D7}" destId="{C73A6EAA-C882-483A-8622-AAA1F5794EB4}" srcOrd="0" destOrd="0" presId="urn:microsoft.com/office/officeart/2005/8/layout/cycle2"/>
    <dgm:cxn modelId="{090AB396-C074-43C5-8EA6-687AE09E9CF9}" type="presOf" srcId="{9922FFD5-89E3-428C-8BA4-B6ADBA90E87A}" destId="{FDB1A43B-C106-4639-88A4-D94255C2B722}" srcOrd="0" destOrd="0" presId="urn:microsoft.com/office/officeart/2005/8/layout/cycle2"/>
    <dgm:cxn modelId="{384F0CA4-7DAC-4E5C-B2C5-88AE15B613AE}" srcId="{8D18C6C3-60A8-4516-A370-4C9061284005}" destId="{34D1897E-F52D-4EB5-8FA7-1E0593492292}" srcOrd="0" destOrd="0" parTransId="{D8FA3D3B-238B-4DFD-BDD3-5BFB25CB37DF}" sibTransId="{E14C14BE-ABD0-4C1C-93F0-8267C8F46E52}"/>
    <dgm:cxn modelId="{F06F96AE-E66D-4E99-BA5C-933323B42E96}" srcId="{8D18C6C3-60A8-4516-A370-4C9061284005}" destId="{818A6B43-B00F-4286-85D0-179638213A6A}" srcOrd="2" destOrd="0" parTransId="{BEF1FC51-F892-4649-A753-4DF4B162395E}" sibTransId="{81FE5508-A075-41B7-AD27-A931A7A9B7B5}"/>
    <dgm:cxn modelId="{EA3C27B6-5143-400D-98F2-0B361BD0D280}" type="presOf" srcId="{8D18C6C3-60A8-4516-A370-4C9061284005}" destId="{6F4D0B72-DFEF-4311-BB05-A1FE3F252F7B}" srcOrd="0" destOrd="0" presId="urn:microsoft.com/office/officeart/2005/8/layout/cycle2"/>
    <dgm:cxn modelId="{12BDBFC1-2306-4A62-84AD-22DF5CD43383}" type="presOf" srcId="{5801815D-DEB9-4D1F-AD7C-78E1A5AFC74C}" destId="{D0523A3E-A5CB-4CB9-9B0A-2A25BF21AD4F}" srcOrd="1" destOrd="0" presId="urn:microsoft.com/office/officeart/2005/8/layout/cycle2"/>
    <dgm:cxn modelId="{585D22D0-D9D2-42D4-9CCB-5915753390C2}" type="presOf" srcId="{9E9E8609-EB08-4C8D-AA70-95DA6152AB97}" destId="{AC92401B-A996-4D9F-9088-FB52476C5E42}" srcOrd="1" destOrd="0" presId="urn:microsoft.com/office/officeart/2005/8/layout/cycle2"/>
    <dgm:cxn modelId="{240B0FD2-14DB-4FD1-A384-7AA2537B0F50}" type="presOf" srcId="{24491A59-DBFE-47E0-9748-537E19D5DEE3}" destId="{5B50F194-582A-472D-BD04-79864EEA5D6A}" srcOrd="0" destOrd="0" presId="urn:microsoft.com/office/officeart/2005/8/layout/cycle2"/>
    <dgm:cxn modelId="{C709C6DE-75C6-44E9-A3D7-9CA1CD1E0CCE}" type="presOf" srcId="{E14C14BE-ABD0-4C1C-93F0-8267C8F46E52}" destId="{F955F76A-4470-4EC6-8208-2BBD2B6338C9}" srcOrd="0" destOrd="0" presId="urn:microsoft.com/office/officeart/2005/8/layout/cycle2"/>
    <dgm:cxn modelId="{DFB047E2-DE4B-4158-A640-563B2CA92F36}" type="presOf" srcId="{34D1897E-F52D-4EB5-8FA7-1E0593492292}" destId="{FF70A579-F50F-4E20-BF5F-102C3A7BEE82}" srcOrd="0" destOrd="0" presId="urn:microsoft.com/office/officeart/2005/8/layout/cycle2"/>
    <dgm:cxn modelId="{2A415BE8-1987-4F8B-A742-56B96EB59FA7}" srcId="{8D18C6C3-60A8-4516-A370-4C9061284005}" destId="{C8951E66-B93E-44F1-8E42-5019E66F875C}" srcOrd="1" destOrd="0" parTransId="{84A439EE-3E68-468B-8F88-33D09995B7B7}" sibTransId="{5801815D-DEB9-4D1F-AD7C-78E1A5AFC74C}"/>
    <dgm:cxn modelId="{F0B7BDFA-5166-420E-93E6-6E71D1DB4B23}" type="presOf" srcId="{C8951E66-B93E-44F1-8E42-5019E66F875C}" destId="{CF2922EE-1F71-48F8-B9FB-47A30CACDD6E}" srcOrd="0" destOrd="0" presId="urn:microsoft.com/office/officeart/2005/8/layout/cycle2"/>
    <dgm:cxn modelId="{02A19E9E-7949-4546-8CAC-63456A48968F}" type="presParOf" srcId="{6F4D0B72-DFEF-4311-BB05-A1FE3F252F7B}" destId="{FF70A579-F50F-4E20-BF5F-102C3A7BEE82}" srcOrd="0" destOrd="0" presId="urn:microsoft.com/office/officeart/2005/8/layout/cycle2"/>
    <dgm:cxn modelId="{513D76F2-17A2-4AC8-8F7B-AA9ED40D480E}" type="presParOf" srcId="{6F4D0B72-DFEF-4311-BB05-A1FE3F252F7B}" destId="{F955F76A-4470-4EC6-8208-2BBD2B6338C9}" srcOrd="1" destOrd="0" presId="urn:microsoft.com/office/officeart/2005/8/layout/cycle2"/>
    <dgm:cxn modelId="{01DF880D-F956-4CC2-B3B9-96191525C892}" type="presParOf" srcId="{F955F76A-4470-4EC6-8208-2BBD2B6338C9}" destId="{AFF59622-7F2D-4973-8B93-00B4A5CC6A88}" srcOrd="0" destOrd="0" presId="urn:microsoft.com/office/officeart/2005/8/layout/cycle2"/>
    <dgm:cxn modelId="{19EAEB48-C647-4A4E-9B80-92A61A3D7A59}" type="presParOf" srcId="{6F4D0B72-DFEF-4311-BB05-A1FE3F252F7B}" destId="{CF2922EE-1F71-48F8-B9FB-47A30CACDD6E}" srcOrd="2" destOrd="0" presId="urn:microsoft.com/office/officeart/2005/8/layout/cycle2"/>
    <dgm:cxn modelId="{5FD110B7-B7FB-4CC7-9CD8-B72C37E6E187}" type="presParOf" srcId="{6F4D0B72-DFEF-4311-BB05-A1FE3F252F7B}" destId="{C860BD68-8F76-4959-B967-C15264198C42}" srcOrd="3" destOrd="0" presId="urn:microsoft.com/office/officeart/2005/8/layout/cycle2"/>
    <dgm:cxn modelId="{3AF3FE4A-2E4F-4C7D-B6CA-93A91E034E89}" type="presParOf" srcId="{C860BD68-8F76-4959-B967-C15264198C42}" destId="{D0523A3E-A5CB-4CB9-9B0A-2A25BF21AD4F}" srcOrd="0" destOrd="0" presId="urn:microsoft.com/office/officeart/2005/8/layout/cycle2"/>
    <dgm:cxn modelId="{FB9ED42D-F99C-4CB5-9816-C91120A8225D}" type="presParOf" srcId="{6F4D0B72-DFEF-4311-BB05-A1FE3F252F7B}" destId="{AE0E1D6C-7D5E-446D-8FD8-7464DDD71C10}" srcOrd="4" destOrd="0" presId="urn:microsoft.com/office/officeart/2005/8/layout/cycle2"/>
    <dgm:cxn modelId="{03EFD2B7-387B-415A-8965-CAFAEFBC36D1}" type="presParOf" srcId="{6F4D0B72-DFEF-4311-BB05-A1FE3F252F7B}" destId="{AEB656C3-92AF-4B16-A94F-C5BA26661544}" srcOrd="5" destOrd="0" presId="urn:microsoft.com/office/officeart/2005/8/layout/cycle2"/>
    <dgm:cxn modelId="{27AB76CB-CEAA-4EDE-902C-20D2C1E04C52}" type="presParOf" srcId="{AEB656C3-92AF-4B16-A94F-C5BA26661544}" destId="{E92EE0C1-2E43-4435-A4B6-F9978C80C15B}" srcOrd="0" destOrd="0" presId="urn:microsoft.com/office/officeart/2005/8/layout/cycle2"/>
    <dgm:cxn modelId="{5C9FE36B-3648-4DA7-B045-A6780480B297}" type="presParOf" srcId="{6F4D0B72-DFEF-4311-BB05-A1FE3F252F7B}" destId="{5B50F194-582A-472D-BD04-79864EEA5D6A}" srcOrd="6" destOrd="0" presId="urn:microsoft.com/office/officeart/2005/8/layout/cycle2"/>
    <dgm:cxn modelId="{80CC8E23-9FB3-41A3-923B-235EE3BEDF86}" type="presParOf" srcId="{6F4D0B72-DFEF-4311-BB05-A1FE3F252F7B}" destId="{C73A6EAA-C882-483A-8622-AAA1F5794EB4}" srcOrd="7" destOrd="0" presId="urn:microsoft.com/office/officeart/2005/8/layout/cycle2"/>
    <dgm:cxn modelId="{E6E7FFDA-DED9-4EF2-8AC3-A69F753D5888}" type="presParOf" srcId="{C73A6EAA-C882-483A-8622-AAA1F5794EB4}" destId="{3B11F32C-D19D-4DB2-838A-D1128A4BC611}" srcOrd="0" destOrd="0" presId="urn:microsoft.com/office/officeart/2005/8/layout/cycle2"/>
    <dgm:cxn modelId="{5E3125D4-A2C8-46C5-BA36-C67A31FF636B}" type="presParOf" srcId="{6F4D0B72-DFEF-4311-BB05-A1FE3F252F7B}" destId="{AFB373D1-D493-48BA-9E97-82EF7AC8F702}" srcOrd="8" destOrd="0" presId="urn:microsoft.com/office/officeart/2005/8/layout/cycle2"/>
    <dgm:cxn modelId="{DA14C441-A1E2-424F-9CB4-D5E14F7E8F3F}" type="presParOf" srcId="{6F4D0B72-DFEF-4311-BB05-A1FE3F252F7B}" destId="{1F2A5554-1EB5-4135-9A1E-64A7C847C6AF}" srcOrd="9" destOrd="0" presId="urn:microsoft.com/office/officeart/2005/8/layout/cycle2"/>
    <dgm:cxn modelId="{5EEFA7F2-FC32-40B1-9BE8-D3E8C32B7C7E}" type="presParOf" srcId="{1F2A5554-1EB5-4135-9A1E-64A7C847C6AF}" destId="{AC92401B-A996-4D9F-9088-FB52476C5E42}" srcOrd="0" destOrd="0" presId="urn:microsoft.com/office/officeart/2005/8/layout/cycle2"/>
    <dgm:cxn modelId="{2C69D70F-D547-4015-AFCE-F0CDE0C89E43}" type="presParOf" srcId="{6F4D0B72-DFEF-4311-BB05-A1FE3F252F7B}" destId="{FDB1A43B-C106-4639-88A4-D94255C2B722}" srcOrd="10" destOrd="0" presId="urn:microsoft.com/office/officeart/2005/8/layout/cycle2"/>
    <dgm:cxn modelId="{ACC0111B-872F-4974-987C-580028919B00}" type="presParOf" srcId="{6F4D0B72-DFEF-4311-BB05-A1FE3F252F7B}" destId="{704ADB73-B940-43D8-883B-50D931B88E8A}" srcOrd="11" destOrd="0" presId="urn:microsoft.com/office/officeart/2005/8/layout/cycle2"/>
    <dgm:cxn modelId="{4DC61FA0-5695-4AB7-8EE4-D31C49477589}" type="presParOf" srcId="{704ADB73-B940-43D8-883B-50D931B88E8A}" destId="{5FA918C2-4BBE-47E0-8395-5A2C7DB348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8C6C3-60A8-4516-A370-4C90612840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D1897E-F52D-4EB5-8FA7-1E0593492292}">
      <dgm:prSet phldrT="[Texto]" custT="1"/>
      <dgm:spPr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Podem fer-hi alguna cosa (més)?</a:t>
          </a:r>
        </a:p>
      </dgm:t>
    </dgm:pt>
    <dgm:pt modelId="{D8FA3D3B-238B-4DFD-BDD3-5BFB25CB37DF}" type="parTrans" cxnId="{384F0CA4-7DAC-4E5C-B2C5-88AE15B613AE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C14BE-ABD0-4C1C-93F0-8267C8F46E52}" type="sibTrans" cxnId="{384F0CA4-7DAC-4E5C-B2C5-88AE15B613AE}">
      <dgm:prSet/>
      <dgm:spPr>
        <a:solidFill>
          <a:srgbClr val="C00000"/>
        </a:solidFill>
        <a:ln>
          <a:solidFill>
            <a:srgbClr val="C00000"/>
          </a:solidFill>
        </a:ln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51E66-B93E-44F1-8E42-5019E66F875C}">
      <dgm:prSet phldrT="[Texto]" custT="1"/>
      <dgm:spPr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Fem mapa d’actors i d’actius, </a:t>
          </a:r>
          <a:b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ca-ES" sz="1100" kern="1200" noProof="0" dirty="0" err="1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</a:t>
          </a:r>
          <a: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-dissenyem, </a:t>
          </a:r>
          <a:r>
            <a:rPr lang="ca-ES" sz="1100" kern="1200" noProof="0" dirty="0" err="1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</a:t>
          </a:r>
          <a: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-gestionem i avaluem</a:t>
          </a:r>
        </a:p>
      </dgm:t>
    </dgm:pt>
    <dgm:pt modelId="{84A439EE-3E68-468B-8F88-33D09995B7B7}" type="parTrans" cxnId="{2A415BE8-1987-4F8B-A742-56B96EB59FA7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1815D-DEB9-4D1F-AD7C-78E1A5AFC74C}" type="sibTrans" cxnId="{2A415BE8-1987-4F8B-A742-56B96EB59FA7}">
      <dgm:prSet/>
      <dgm:spPr>
        <a:solidFill>
          <a:schemeClr val="bg1"/>
        </a:solidFill>
        <a:ln w="25400">
          <a:solidFill>
            <a:srgbClr val="C00000"/>
          </a:solidFill>
        </a:ln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ca-ES" noProof="0" dirty="0">
            <a:solidFill>
              <a:srgbClr val="F9423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A6B43-B00F-4286-85D0-179638213A6A}">
      <dgm:prSet phldrT="[Texto]" custT="1"/>
      <dgm:spPr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si no n’hi ha prou amb l’actuació comunitària i col·laborativa?</a:t>
          </a:r>
        </a:p>
      </dgm:t>
    </dgm:pt>
    <dgm:pt modelId="{BEF1FC51-F892-4649-A753-4DF4B162395E}" type="parTrans" cxnId="{F06F96AE-E66D-4E99-BA5C-933323B42E96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E5508-A075-41B7-AD27-A931A7A9B7B5}" type="sibTrans" cxnId="{F06F96AE-E66D-4E99-BA5C-933323B42E96}">
      <dgm:prSet custT="1"/>
      <dgm:spPr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4491A59-DBFE-47E0-9748-537E19D5DEE3}">
      <dgm:prSet phldrT="[Texto]" custT="1"/>
      <dgm:spPr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Allò que sigui d’interès general, proveïm col·lectivament un marc o un servei públic</a:t>
          </a:r>
        </a:p>
      </dgm:t>
    </dgm:pt>
    <dgm:pt modelId="{B0E376B2-F519-4AF5-91F7-05C28DCC6B72}" type="parTrans" cxnId="{56C6CF21-FECE-4B98-A6DF-ABA6D48B270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2D62A-649B-4AAD-B8C7-034AD8F4A7D7}" type="sibTrans" cxnId="{56C6CF21-FECE-4B98-A6DF-ABA6D48B2708}">
      <dgm:prSet custT="1"/>
      <dgm:spPr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031A6F-D407-4C3F-B574-98AE3D81A648}">
      <dgm:prSet phldrT="[Texto]" custT="1"/>
      <dgm:spPr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si hi ha diferències estructurals més profundes?</a:t>
          </a:r>
        </a:p>
      </dgm:t>
    </dgm:pt>
    <dgm:pt modelId="{4C12FB6C-52EC-4F7E-9B51-747BA97F83F6}" type="parTrans" cxnId="{640F4316-5E17-48D2-9C80-91AD95B42320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E8609-EB08-4C8D-AA70-95DA6152AB97}" type="sibTrans" cxnId="{640F4316-5E17-48D2-9C80-91AD95B42320}">
      <dgm:prSet custT="1"/>
      <dgm:spPr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22FFD5-89E3-428C-8BA4-B6ADBA90E87A}">
      <dgm:prSet phldrT="[Texto]" custT="1"/>
      <dgm:spPr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Establim mecanismes per transferir capacitats de qui en té a qui no en té</a:t>
          </a:r>
        </a:p>
      </dgm:t>
    </dgm:pt>
    <dgm:pt modelId="{12A11BB1-15D6-40DB-B1B2-85E821912B4D}" type="sibTrans" cxnId="{E42DC95F-8888-451E-B32A-7E9E9A6AC42A}">
      <dgm:prSet custT="1"/>
      <dgm:spPr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A066B55-86FD-4CB6-9D15-B3D510C7AFBF}" type="parTrans" cxnId="{E42DC95F-8888-451E-B32A-7E9E9A6AC42A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D0B72-DFEF-4311-BB05-A1FE3F252F7B}" type="pres">
      <dgm:prSet presAssocID="{8D18C6C3-60A8-4516-A370-4C9061284005}" presName="cycle" presStyleCnt="0">
        <dgm:presLayoutVars>
          <dgm:dir/>
          <dgm:resizeHandles val="exact"/>
        </dgm:presLayoutVars>
      </dgm:prSet>
      <dgm:spPr/>
    </dgm:pt>
    <dgm:pt modelId="{FF70A579-F50F-4E20-BF5F-102C3A7BEE82}" type="pres">
      <dgm:prSet presAssocID="{34D1897E-F52D-4EB5-8FA7-1E0593492292}" presName="node" presStyleLbl="node1" presStyleIdx="0" presStyleCnt="6" custScaleX="126620" custScaleY="126620">
        <dgm:presLayoutVars>
          <dgm:bulletEnabled val="1"/>
        </dgm:presLayoutVars>
      </dgm:prSet>
      <dgm:spPr>
        <a:xfrm>
          <a:off x="2405398" y="-134623"/>
          <a:ext cx="1285202" cy="1285202"/>
        </a:xfrm>
        <a:prstGeom prst="ellipse">
          <a:avLst/>
        </a:prstGeom>
      </dgm:spPr>
    </dgm:pt>
    <dgm:pt modelId="{F955F76A-4470-4EC6-8208-2BBD2B6338C9}" type="pres">
      <dgm:prSet presAssocID="{E14C14BE-ABD0-4C1C-93F0-8267C8F46E52}" presName="sibTrans" presStyleLbl="sibTrans2D1" presStyleIdx="0" presStyleCnt="6"/>
      <dgm:spPr/>
    </dgm:pt>
    <dgm:pt modelId="{AFF59622-7F2D-4973-8B93-00B4A5CC6A88}" type="pres">
      <dgm:prSet presAssocID="{E14C14BE-ABD0-4C1C-93F0-8267C8F46E52}" presName="connectorText" presStyleLbl="sibTrans2D1" presStyleIdx="0" presStyleCnt="6"/>
      <dgm:spPr/>
    </dgm:pt>
    <dgm:pt modelId="{CF2922EE-1F71-48F8-B9FB-47A30CACDD6E}" type="pres">
      <dgm:prSet presAssocID="{C8951E66-B93E-44F1-8E42-5019E66F875C}" presName="node" presStyleLbl="node1" presStyleIdx="1" presStyleCnt="6" custScaleX="126620" custScaleY="126620">
        <dgm:presLayoutVars>
          <dgm:bulletEnabled val="1"/>
        </dgm:presLayoutVars>
      </dgm:prSet>
      <dgm:spPr>
        <a:xfrm>
          <a:off x="3725240" y="627387"/>
          <a:ext cx="1285202" cy="1285202"/>
        </a:xfrm>
        <a:prstGeom prst="ellipse">
          <a:avLst/>
        </a:prstGeom>
      </dgm:spPr>
    </dgm:pt>
    <dgm:pt modelId="{C860BD68-8F76-4959-B967-C15264198C42}" type="pres">
      <dgm:prSet presAssocID="{5801815D-DEB9-4D1F-AD7C-78E1A5AFC74C}" presName="sibTrans" presStyleLbl="sibTrans2D1" presStyleIdx="1" presStyleCnt="6"/>
      <dgm:spPr/>
    </dgm:pt>
    <dgm:pt modelId="{D0523A3E-A5CB-4CB9-9B0A-2A25BF21AD4F}" type="pres">
      <dgm:prSet presAssocID="{5801815D-DEB9-4D1F-AD7C-78E1A5AFC74C}" presName="connectorText" presStyleLbl="sibTrans2D1" presStyleIdx="1" presStyleCnt="6"/>
      <dgm:spPr/>
    </dgm:pt>
    <dgm:pt modelId="{AE0E1D6C-7D5E-446D-8FD8-7464DDD71C10}" type="pres">
      <dgm:prSet presAssocID="{818A6B43-B00F-4286-85D0-179638213A6A}" presName="node" presStyleLbl="node1" presStyleIdx="2" presStyleCnt="6" custScaleX="126620" custScaleY="126620">
        <dgm:presLayoutVars>
          <dgm:bulletEnabled val="1"/>
        </dgm:presLayoutVars>
      </dgm:prSet>
      <dgm:spPr>
        <a:xfrm>
          <a:off x="3725240" y="2151409"/>
          <a:ext cx="1285202" cy="1285202"/>
        </a:xfrm>
        <a:prstGeom prst="ellipse">
          <a:avLst/>
        </a:prstGeom>
      </dgm:spPr>
    </dgm:pt>
    <dgm:pt modelId="{AEB656C3-92AF-4B16-A94F-C5BA26661544}" type="pres">
      <dgm:prSet presAssocID="{81FE5508-A075-41B7-AD27-A931A7A9B7B5}" presName="sibTrans" presStyleLbl="sibTrans2D1" presStyleIdx="2" presStyleCnt="6"/>
      <dgm:spPr>
        <a:xfrm rot="9000000">
          <a:off x="4863648" y="4002590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E92EE0C1-2E43-4435-A4B6-F9978C80C15B}" type="pres">
      <dgm:prSet presAssocID="{81FE5508-A075-41B7-AD27-A931A7A9B7B5}" presName="connectorText" presStyleLbl="sibTrans2D1" presStyleIdx="2" presStyleCnt="6"/>
      <dgm:spPr/>
    </dgm:pt>
    <dgm:pt modelId="{5B50F194-582A-472D-BD04-79864EEA5D6A}" type="pres">
      <dgm:prSet presAssocID="{24491A59-DBFE-47E0-9748-537E19D5DEE3}" presName="node" presStyleLbl="node1" presStyleIdx="3" presStyleCnt="6" custScaleX="126620" custScaleY="126620">
        <dgm:presLayoutVars>
          <dgm:bulletEnabled val="1"/>
        </dgm:presLayoutVars>
      </dgm:prSet>
      <dgm:spPr>
        <a:xfrm>
          <a:off x="2405398" y="2913420"/>
          <a:ext cx="1285202" cy="1285202"/>
        </a:xfrm>
        <a:prstGeom prst="ellipse">
          <a:avLst/>
        </a:prstGeom>
      </dgm:spPr>
    </dgm:pt>
    <dgm:pt modelId="{C73A6EAA-C882-483A-8622-AAA1F5794EB4}" type="pres">
      <dgm:prSet presAssocID="{9932D62A-649B-4AAD-B8C7-034AD8F4A7D7}" presName="sibTrans" presStyleLbl="sibTrans2D1" presStyleIdx="3" presStyleCnt="6"/>
      <dgm:spPr>
        <a:xfrm rot="12600000">
          <a:off x="3103859" y="4007367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3B11F32C-D19D-4DB2-838A-D1128A4BC611}" type="pres">
      <dgm:prSet presAssocID="{9932D62A-649B-4AAD-B8C7-034AD8F4A7D7}" presName="connectorText" presStyleLbl="sibTrans2D1" presStyleIdx="3" presStyleCnt="6"/>
      <dgm:spPr/>
    </dgm:pt>
    <dgm:pt modelId="{AFB373D1-D493-48BA-9E97-82EF7AC8F702}" type="pres">
      <dgm:prSet presAssocID="{3E031A6F-D407-4C3F-B574-98AE3D81A648}" presName="node" presStyleLbl="node1" presStyleIdx="4" presStyleCnt="6" custScaleX="126620" custScaleY="126620">
        <dgm:presLayoutVars>
          <dgm:bulletEnabled val="1"/>
        </dgm:presLayoutVars>
      </dgm:prSet>
      <dgm:spPr>
        <a:xfrm>
          <a:off x="1085556" y="2151409"/>
          <a:ext cx="1285202" cy="1285202"/>
        </a:xfrm>
        <a:prstGeom prst="ellipse">
          <a:avLst/>
        </a:prstGeom>
      </dgm:spPr>
    </dgm:pt>
    <dgm:pt modelId="{1F2A5554-1EB5-4135-9A1E-64A7C847C6AF}" type="pres">
      <dgm:prSet presAssocID="{9E9E8609-EB08-4C8D-AA70-95DA6152AB97}" presName="sibTrans" presStyleLbl="sibTrans2D1" presStyleIdx="4" presStyleCnt="6"/>
      <dgm:spPr>
        <a:xfrm rot="16200000">
          <a:off x="2219827" y="2485733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AC92401B-A996-4D9F-9088-FB52476C5E42}" type="pres">
      <dgm:prSet presAssocID="{9E9E8609-EB08-4C8D-AA70-95DA6152AB97}" presName="connectorText" presStyleLbl="sibTrans2D1" presStyleIdx="4" presStyleCnt="6"/>
      <dgm:spPr/>
    </dgm:pt>
    <dgm:pt modelId="{FDB1A43B-C106-4639-88A4-D94255C2B722}" type="pres">
      <dgm:prSet presAssocID="{9922FFD5-89E3-428C-8BA4-B6ADBA90E87A}" presName="node" presStyleLbl="node1" presStyleIdx="5" presStyleCnt="6" custScaleX="126620" custScaleY="126620">
        <dgm:presLayoutVars>
          <dgm:bulletEnabled val="1"/>
        </dgm:presLayoutVars>
      </dgm:prSet>
      <dgm:spPr>
        <a:xfrm>
          <a:off x="1085556" y="627387"/>
          <a:ext cx="1285202" cy="1285202"/>
        </a:xfrm>
        <a:prstGeom prst="ellipse">
          <a:avLst/>
        </a:prstGeom>
      </dgm:spPr>
    </dgm:pt>
    <dgm:pt modelId="{704ADB73-B940-43D8-883B-50D931B88E8A}" type="pres">
      <dgm:prSet presAssocID="{12A11BB1-15D6-40DB-B1B2-85E821912B4D}" presName="sibTrans" presStyleLbl="sibTrans2D1" presStyleIdx="5" presStyleCnt="6"/>
      <dgm:spPr>
        <a:xfrm rot="19800000">
          <a:off x="3095586" y="959322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5FA918C2-4BBE-47E0-8395-5A2C7DB348E3}" type="pres">
      <dgm:prSet presAssocID="{12A11BB1-15D6-40DB-B1B2-85E821912B4D}" presName="connectorText" presStyleLbl="sibTrans2D1" presStyleIdx="5" presStyleCnt="6"/>
      <dgm:spPr/>
    </dgm:pt>
  </dgm:ptLst>
  <dgm:cxnLst>
    <dgm:cxn modelId="{BBFA4D01-60C4-44A0-B5FF-B2A8F7973781}" type="presOf" srcId="{12A11BB1-15D6-40DB-B1B2-85E821912B4D}" destId="{5FA918C2-4BBE-47E0-8395-5A2C7DB348E3}" srcOrd="1" destOrd="0" presId="urn:microsoft.com/office/officeart/2005/8/layout/cycle2"/>
    <dgm:cxn modelId="{17BAD405-9D57-4C22-9508-C4B8D3FDB525}" type="presOf" srcId="{81FE5508-A075-41B7-AD27-A931A7A9B7B5}" destId="{E92EE0C1-2E43-4435-A4B6-F9978C80C15B}" srcOrd="1" destOrd="0" presId="urn:microsoft.com/office/officeart/2005/8/layout/cycle2"/>
    <dgm:cxn modelId="{8E85C610-0195-48B5-AD7D-B18978F7B02A}" type="presOf" srcId="{E14C14BE-ABD0-4C1C-93F0-8267C8F46E52}" destId="{AFF59622-7F2D-4973-8B93-00B4A5CC6A88}" srcOrd="1" destOrd="0" presId="urn:microsoft.com/office/officeart/2005/8/layout/cycle2"/>
    <dgm:cxn modelId="{640F4316-5E17-48D2-9C80-91AD95B42320}" srcId="{8D18C6C3-60A8-4516-A370-4C9061284005}" destId="{3E031A6F-D407-4C3F-B574-98AE3D81A648}" srcOrd="4" destOrd="0" parTransId="{4C12FB6C-52EC-4F7E-9B51-747BA97F83F6}" sibTransId="{9E9E8609-EB08-4C8D-AA70-95DA6152AB97}"/>
    <dgm:cxn modelId="{56C6CF21-FECE-4B98-A6DF-ABA6D48B2708}" srcId="{8D18C6C3-60A8-4516-A370-4C9061284005}" destId="{24491A59-DBFE-47E0-9748-537E19D5DEE3}" srcOrd="3" destOrd="0" parTransId="{B0E376B2-F519-4AF5-91F7-05C28DCC6B72}" sibTransId="{9932D62A-649B-4AAD-B8C7-034AD8F4A7D7}"/>
    <dgm:cxn modelId="{36C1732B-2D60-46EA-8DC9-3EE41044FD06}" type="presOf" srcId="{9932D62A-649B-4AAD-B8C7-034AD8F4A7D7}" destId="{3B11F32C-D19D-4DB2-838A-D1128A4BC611}" srcOrd="1" destOrd="0" presId="urn:microsoft.com/office/officeart/2005/8/layout/cycle2"/>
    <dgm:cxn modelId="{23796334-D5F8-413E-B08D-37394C0DC23F}" type="presOf" srcId="{5801815D-DEB9-4D1F-AD7C-78E1A5AFC74C}" destId="{C860BD68-8F76-4959-B967-C15264198C42}" srcOrd="0" destOrd="0" presId="urn:microsoft.com/office/officeart/2005/8/layout/cycle2"/>
    <dgm:cxn modelId="{E42DC95F-8888-451E-B32A-7E9E9A6AC42A}" srcId="{8D18C6C3-60A8-4516-A370-4C9061284005}" destId="{9922FFD5-89E3-428C-8BA4-B6ADBA90E87A}" srcOrd="5" destOrd="0" parTransId="{3A066B55-86FD-4CB6-9D15-B3D510C7AFBF}" sibTransId="{12A11BB1-15D6-40DB-B1B2-85E821912B4D}"/>
    <dgm:cxn modelId="{DF3AC961-3D2E-48B4-A1CE-4E868E45762F}" type="presOf" srcId="{3E031A6F-D407-4C3F-B574-98AE3D81A648}" destId="{AFB373D1-D493-48BA-9E97-82EF7AC8F702}" srcOrd="0" destOrd="0" presId="urn:microsoft.com/office/officeart/2005/8/layout/cycle2"/>
    <dgm:cxn modelId="{87E94C44-7AB6-4F3C-90BA-FF2640689667}" type="presOf" srcId="{81FE5508-A075-41B7-AD27-A931A7A9B7B5}" destId="{AEB656C3-92AF-4B16-A94F-C5BA26661544}" srcOrd="0" destOrd="0" presId="urn:microsoft.com/office/officeart/2005/8/layout/cycle2"/>
    <dgm:cxn modelId="{45271976-C0A0-4FA2-9995-0A562E75C8E2}" type="presOf" srcId="{818A6B43-B00F-4286-85D0-179638213A6A}" destId="{AE0E1D6C-7D5E-446D-8FD8-7464DDD71C10}" srcOrd="0" destOrd="0" presId="urn:microsoft.com/office/officeart/2005/8/layout/cycle2"/>
    <dgm:cxn modelId="{B1D2C177-11F7-4816-B3EF-EFF554DF28CE}" type="presOf" srcId="{9E9E8609-EB08-4C8D-AA70-95DA6152AB97}" destId="{1F2A5554-1EB5-4135-9A1E-64A7C847C6AF}" srcOrd="0" destOrd="0" presId="urn:microsoft.com/office/officeart/2005/8/layout/cycle2"/>
    <dgm:cxn modelId="{59BB875A-2AAA-445D-9F57-CC2061A97AC1}" type="presOf" srcId="{12A11BB1-15D6-40DB-B1B2-85E821912B4D}" destId="{704ADB73-B940-43D8-883B-50D931B88E8A}" srcOrd="0" destOrd="0" presId="urn:microsoft.com/office/officeart/2005/8/layout/cycle2"/>
    <dgm:cxn modelId="{1767A48E-334F-479A-8C39-62F4C063986D}" type="presOf" srcId="{9932D62A-649B-4AAD-B8C7-034AD8F4A7D7}" destId="{C73A6EAA-C882-483A-8622-AAA1F5794EB4}" srcOrd="0" destOrd="0" presId="urn:microsoft.com/office/officeart/2005/8/layout/cycle2"/>
    <dgm:cxn modelId="{090AB396-C074-43C5-8EA6-687AE09E9CF9}" type="presOf" srcId="{9922FFD5-89E3-428C-8BA4-B6ADBA90E87A}" destId="{FDB1A43B-C106-4639-88A4-D94255C2B722}" srcOrd="0" destOrd="0" presId="urn:microsoft.com/office/officeart/2005/8/layout/cycle2"/>
    <dgm:cxn modelId="{384F0CA4-7DAC-4E5C-B2C5-88AE15B613AE}" srcId="{8D18C6C3-60A8-4516-A370-4C9061284005}" destId="{34D1897E-F52D-4EB5-8FA7-1E0593492292}" srcOrd="0" destOrd="0" parTransId="{D8FA3D3B-238B-4DFD-BDD3-5BFB25CB37DF}" sibTransId="{E14C14BE-ABD0-4C1C-93F0-8267C8F46E52}"/>
    <dgm:cxn modelId="{F06F96AE-E66D-4E99-BA5C-933323B42E96}" srcId="{8D18C6C3-60A8-4516-A370-4C9061284005}" destId="{818A6B43-B00F-4286-85D0-179638213A6A}" srcOrd="2" destOrd="0" parTransId="{BEF1FC51-F892-4649-A753-4DF4B162395E}" sibTransId="{81FE5508-A075-41B7-AD27-A931A7A9B7B5}"/>
    <dgm:cxn modelId="{EA3C27B6-5143-400D-98F2-0B361BD0D280}" type="presOf" srcId="{8D18C6C3-60A8-4516-A370-4C9061284005}" destId="{6F4D0B72-DFEF-4311-BB05-A1FE3F252F7B}" srcOrd="0" destOrd="0" presId="urn:microsoft.com/office/officeart/2005/8/layout/cycle2"/>
    <dgm:cxn modelId="{12BDBFC1-2306-4A62-84AD-22DF5CD43383}" type="presOf" srcId="{5801815D-DEB9-4D1F-AD7C-78E1A5AFC74C}" destId="{D0523A3E-A5CB-4CB9-9B0A-2A25BF21AD4F}" srcOrd="1" destOrd="0" presId="urn:microsoft.com/office/officeart/2005/8/layout/cycle2"/>
    <dgm:cxn modelId="{585D22D0-D9D2-42D4-9CCB-5915753390C2}" type="presOf" srcId="{9E9E8609-EB08-4C8D-AA70-95DA6152AB97}" destId="{AC92401B-A996-4D9F-9088-FB52476C5E42}" srcOrd="1" destOrd="0" presId="urn:microsoft.com/office/officeart/2005/8/layout/cycle2"/>
    <dgm:cxn modelId="{240B0FD2-14DB-4FD1-A384-7AA2537B0F50}" type="presOf" srcId="{24491A59-DBFE-47E0-9748-537E19D5DEE3}" destId="{5B50F194-582A-472D-BD04-79864EEA5D6A}" srcOrd="0" destOrd="0" presId="urn:microsoft.com/office/officeart/2005/8/layout/cycle2"/>
    <dgm:cxn modelId="{C709C6DE-75C6-44E9-A3D7-9CA1CD1E0CCE}" type="presOf" srcId="{E14C14BE-ABD0-4C1C-93F0-8267C8F46E52}" destId="{F955F76A-4470-4EC6-8208-2BBD2B6338C9}" srcOrd="0" destOrd="0" presId="urn:microsoft.com/office/officeart/2005/8/layout/cycle2"/>
    <dgm:cxn modelId="{DFB047E2-DE4B-4158-A640-563B2CA92F36}" type="presOf" srcId="{34D1897E-F52D-4EB5-8FA7-1E0593492292}" destId="{FF70A579-F50F-4E20-BF5F-102C3A7BEE82}" srcOrd="0" destOrd="0" presId="urn:microsoft.com/office/officeart/2005/8/layout/cycle2"/>
    <dgm:cxn modelId="{2A415BE8-1987-4F8B-A742-56B96EB59FA7}" srcId="{8D18C6C3-60A8-4516-A370-4C9061284005}" destId="{C8951E66-B93E-44F1-8E42-5019E66F875C}" srcOrd="1" destOrd="0" parTransId="{84A439EE-3E68-468B-8F88-33D09995B7B7}" sibTransId="{5801815D-DEB9-4D1F-AD7C-78E1A5AFC74C}"/>
    <dgm:cxn modelId="{F0B7BDFA-5166-420E-93E6-6E71D1DB4B23}" type="presOf" srcId="{C8951E66-B93E-44F1-8E42-5019E66F875C}" destId="{CF2922EE-1F71-48F8-B9FB-47A30CACDD6E}" srcOrd="0" destOrd="0" presId="urn:microsoft.com/office/officeart/2005/8/layout/cycle2"/>
    <dgm:cxn modelId="{02A19E9E-7949-4546-8CAC-63456A48968F}" type="presParOf" srcId="{6F4D0B72-DFEF-4311-BB05-A1FE3F252F7B}" destId="{FF70A579-F50F-4E20-BF5F-102C3A7BEE82}" srcOrd="0" destOrd="0" presId="urn:microsoft.com/office/officeart/2005/8/layout/cycle2"/>
    <dgm:cxn modelId="{513D76F2-17A2-4AC8-8F7B-AA9ED40D480E}" type="presParOf" srcId="{6F4D0B72-DFEF-4311-BB05-A1FE3F252F7B}" destId="{F955F76A-4470-4EC6-8208-2BBD2B6338C9}" srcOrd="1" destOrd="0" presId="urn:microsoft.com/office/officeart/2005/8/layout/cycle2"/>
    <dgm:cxn modelId="{01DF880D-F956-4CC2-B3B9-96191525C892}" type="presParOf" srcId="{F955F76A-4470-4EC6-8208-2BBD2B6338C9}" destId="{AFF59622-7F2D-4973-8B93-00B4A5CC6A88}" srcOrd="0" destOrd="0" presId="urn:microsoft.com/office/officeart/2005/8/layout/cycle2"/>
    <dgm:cxn modelId="{19EAEB48-C647-4A4E-9B80-92A61A3D7A59}" type="presParOf" srcId="{6F4D0B72-DFEF-4311-BB05-A1FE3F252F7B}" destId="{CF2922EE-1F71-48F8-B9FB-47A30CACDD6E}" srcOrd="2" destOrd="0" presId="urn:microsoft.com/office/officeart/2005/8/layout/cycle2"/>
    <dgm:cxn modelId="{5FD110B7-B7FB-4CC7-9CD8-B72C37E6E187}" type="presParOf" srcId="{6F4D0B72-DFEF-4311-BB05-A1FE3F252F7B}" destId="{C860BD68-8F76-4959-B967-C15264198C42}" srcOrd="3" destOrd="0" presId="urn:microsoft.com/office/officeart/2005/8/layout/cycle2"/>
    <dgm:cxn modelId="{3AF3FE4A-2E4F-4C7D-B6CA-93A91E034E89}" type="presParOf" srcId="{C860BD68-8F76-4959-B967-C15264198C42}" destId="{D0523A3E-A5CB-4CB9-9B0A-2A25BF21AD4F}" srcOrd="0" destOrd="0" presId="urn:microsoft.com/office/officeart/2005/8/layout/cycle2"/>
    <dgm:cxn modelId="{FB9ED42D-F99C-4CB5-9816-C91120A8225D}" type="presParOf" srcId="{6F4D0B72-DFEF-4311-BB05-A1FE3F252F7B}" destId="{AE0E1D6C-7D5E-446D-8FD8-7464DDD71C10}" srcOrd="4" destOrd="0" presId="urn:microsoft.com/office/officeart/2005/8/layout/cycle2"/>
    <dgm:cxn modelId="{03EFD2B7-387B-415A-8965-CAFAEFBC36D1}" type="presParOf" srcId="{6F4D0B72-DFEF-4311-BB05-A1FE3F252F7B}" destId="{AEB656C3-92AF-4B16-A94F-C5BA26661544}" srcOrd="5" destOrd="0" presId="urn:microsoft.com/office/officeart/2005/8/layout/cycle2"/>
    <dgm:cxn modelId="{27AB76CB-CEAA-4EDE-902C-20D2C1E04C52}" type="presParOf" srcId="{AEB656C3-92AF-4B16-A94F-C5BA26661544}" destId="{E92EE0C1-2E43-4435-A4B6-F9978C80C15B}" srcOrd="0" destOrd="0" presId="urn:microsoft.com/office/officeart/2005/8/layout/cycle2"/>
    <dgm:cxn modelId="{5C9FE36B-3648-4DA7-B045-A6780480B297}" type="presParOf" srcId="{6F4D0B72-DFEF-4311-BB05-A1FE3F252F7B}" destId="{5B50F194-582A-472D-BD04-79864EEA5D6A}" srcOrd="6" destOrd="0" presId="urn:microsoft.com/office/officeart/2005/8/layout/cycle2"/>
    <dgm:cxn modelId="{80CC8E23-9FB3-41A3-923B-235EE3BEDF86}" type="presParOf" srcId="{6F4D0B72-DFEF-4311-BB05-A1FE3F252F7B}" destId="{C73A6EAA-C882-483A-8622-AAA1F5794EB4}" srcOrd="7" destOrd="0" presId="urn:microsoft.com/office/officeart/2005/8/layout/cycle2"/>
    <dgm:cxn modelId="{E6E7FFDA-DED9-4EF2-8AC3-A69F753D5888}" type="presParOf" srcId="{C73A6EAA-C882-483A-8622-AAA1F5794EB4}" destId="{3B11F32C-D19D-4DB2-838A-D1128A4BC611}" srcOrd="0" destOrd="0" presId="urn:microsoft.com/office/officeart/2005/8/layout/cycle2"/>
    <dgm:cxn modelId="{5E3125D4-A2C8-46C5-BA36-C67A31FF636B}" type="presParOf" srcId="{6F4D0B72-DFEF-4311-BB05-A1FE3F252F7B}" destId="{AFB373D1-D493-48BA-9E97-82EF7AC8F702}" srcOrd="8" destOrd="0" presId="urn:microsoft.com/office/officeart/2005/8/layout/cycle2"/>
    <dgm:cxn modelId="{DA14C441-A1E2-424F-9CB4-D5E14F7E8F3F}" type="presParOf" srcId="{6F4D0B72-DFEF-4311-BB05-A1FE3F252F7B}" destId="{1F2A5554-1EB5-4135-9A1E-64A7C847C6AF}" srcOrd="9" destOrd="0" presId="urn:microsoft.com/office/officeart/2005/8/layout/cycle2"/>
    <dgm:cxn modelId="{5EEFA7F2-FC32-40B1-9BE8-D3E8C32B7C7E}" type="presParOf" srcId="{1F2A5554-1EB5-4135-9A1E-64A7C847C6AF}" destId="{AC92401B-A996-4D9F-9088-FB52476C5E42}" srcOrd="0" destOrd="0" presId="urn:microsoft.com/office/officeart/2005/8/layout/cycle2"/>
    <dgm:cxn modelId="{2C69D70F-D547-4015-AFCE-F0CDE0C89E43}" type="presParOf" srcId="{6F4D0B72-DFEF-4311-BB05-A1FE3F252F7B}" destId="{FDB1A43B-C106-4639-88A4-D94255C2B722}" srcOrd="10" destOrd="0" presId="urn:microsoft.com/office/officeart/2005/8/layout/cycle2"/>
    <dgm:cxn modelId="{ACC0111B-872F-4974-987C-580028919B00}" type="presParOf" srcId="{6F4D0B72-DFEF-4311-BB05-A1FE3F252F7B}" destId="{704ADB73-B940-43D8-883B-50D931B88E8A}" srcOrd="11" destOrd="0" presId="urn:microsoft.com/office/officeart/2005/8/layout/cycle2"/>
    <dgm:cxn modelId="{4DC61FA0-5695-4AB7-8EE4-D31C49477589}" type="presParOf" srcId="{704ADB73-B940-43D8-883B-50D931B88E8A}" destId="{5FA918C2-4BBE-47E0-8395-5A2C7DB348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0A579-F50F-4E20-BF5F-102C3A7BEE82}">
      <dsp:nvSpPr>
        <dsp:cNvPr id="0" name=""/>
        <dsp:cNvSpPr/>
      </dsp:nvSpPr>
      <dsp:spPr>
        <a:xfrm>
          <a:off x="2405398" y="-134623"/>
          <a:ext cx="1285202" cy="128520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Algú hauria de fer alguna cosa!</a:t>
          </a:r>
        </a:p>
      </dsp:txBody>
      <dsp:txXfrm>
        <a:off x="2593611" y="53590"/>
        <a:ext cx="908776" cy="908776"/>
      </dsp:txXfrm>
    </dsp:sp>
    <dsp:sp modelId="{F955F76A-4470-4EC6-8208-2BBD2B6338C9}">
      <dsp:nvSpPr>
        <dsp:cNvPr id="0" name=""/>
        <dsp:cNvSpPr/>
      </dsp:nvSpPr>
      <dsp:spPr>
        <a:xfrm rot="1800000">
          <a:off x="3641531" y="715909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44075" y="774929"/>
        <a:ext cx="88602" cy="205539"/>
      </dsp:txXfrm>
    </dsp:sp>
    <dsp:sp modelId="{CF2922EE-1F71-48F8-B9FB-47A30CACDD6E}">
      <dsp:nvSpPr>
        <dsp:cNvPr id="0" name=""/>
        <dsp:cNvSpPr/>
      </dsp:nvSpPr>
      <dsp:spPr>
        <a:xfrm>
          <a:off x="3725240" y="627387"/>
          <a:ext cx="1285202" cy="1285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Doncs no s’hi podrà fer res</a:t>
          </a:r>
          <a:endParaRPr lang="ca-ES" sz="1400" kern="1200" noProof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3453" y="815600"/>
        <a:ext cx="908776" cy="908776"/>
      </dsp:txXfrm>
    </dsp:sp>
    <dsp:sp modelId="{C860BD68-8F76-4959-B967-C15264198C42}">
      <dsp:nvSpPr>
        <dsp:cNvPr id="0" name=""/>
        <dsp:cNvSpPr/>
      </dsp:nvSpPr>
      <dsp:spPr>
        <a:xfrm rot="5400000">
          <a:off x="4304554" y="1857135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323540" y="1906662"/>
        <a:ext cx="88602" cy="205539"/>
      </dsp:txXfrm>
    </dsp:sp>
    <dsp:sp modelId="{AE0E1D6C-7D5E-446D-8FD8-7464DDD71C10}">
      <dsp:nvSpPr>
        <dsp:cNvPr id="0" name=""/>
        <dsp:cNvSpPr/>
      </dsp:nvSpPr>
      <dsp:spPr>
        <a:xfrm>
          <a:off x="3725240" y="2151409"/>
          <a:ext cx="1285202" cy="128520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Més impostos no!</a:t>
          </a:r>
        </a:p>
      </dsp:txBody>
      <dsp:txXfrm>
        <a:off x="3913453" y="2339622"/>
        <a:ext cx="908776" cy="908776"/>
      </dsp:txXfrm>
    </dsp:sp>
    <dsp:sp modelId="{AEB656C3-92AF-4B16-A94F-C5BA26661544}">
      <dsp:nvSpPr>
        <dsp:cNvPr id="0" name=""/>
        <dsp:cNvSpPr/>
      </dsp:nvSpPr>
      <dsp:spPr>
        <a:xfrm rot="9000000">
          <a:off x="3647736" y="3001942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3683164" y="3060962"/>
        <a:ext cx="88602" cy="205539"/>
      </dsp:txXfrm>
    </dsp:sp>
    <dsp:sp modelId="{5B50F194-582A-472D-BD04-79864EEA5D6A}">
      <dsp:nvSpPr>
        <dsp:cNvPr id="0" name=""/>
        <dsp:cNvSpPr/>
      </dsp:nvSpPr>
      <dsp:spPr>
        <a:xfrm>
          <a:off x="2405398" y="2913420"/>
          <a:ext cx="1285202" cy="1285202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Intervindrem i destinarem recursos públics per ajudar a qui no els té</a:t>
          </a:r>
        </a:p>
      </dsp:txBody>
      <dsp:txXfrm>
        <a:off x="2593611" y="3101633"/>
        <a:ext cx="908776" cy="908776"/>
      </dsp:txXfrm>
    </dsp:sp>
    <dsp:sp modelId="{C73A6EAA-C882-483A-8622-AAA1F5794EB4}">
      <dsp:nvSpPr>
        <dsp:cNvPr id="0" name=""/>
        <dsp:cNvSpPr/>
      </dsp:nvSpPr>
      <dsp:spPr>
        <a:xfrm rot="12600000">
          <a:off x="2327894" y="3005525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363322" y="3083531"/>
        <a:ext cx="88602" cy="205539"/>
      </dsp:txXfrm>
    </dsp:sp>
    <dsp:sp modelId="{AFB373D1-D493-48BA-9E97-82EF7AC8F702}">
      <dsp:nvSpPr>
        <dsp:cNvPr id="0" name=""/>
        <dsp:cNvSpPr/>
      </dsp:nvSpPr>
      <dsp:spPr>
        <a:xfrm>
          <a:off x="1085556" y="2151409"/>
          <a:ext cx="1285202" cy="128520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Això no pot recaure en els individus! Que l’Administració faci alguna cosa!</a:t>
          </a:r>
        </a:p>
      </dsp:txBody>
      <dsp:txXfrm>
        <a:off x="1273769" y="2339622"/>
        <a:ext cx="908776" cy="908776"/>
      </dsp:txXfrm>
    </dsp:sp>
    <dsp:sp modelId="{1F2A5554-1EB5-4135-9A1E-64A7C847C6AF}">
      <dsp:nvSpPr>
        <dsp:cNvPr id="0" name=""/>
        <dsp:cNvSpPr/>
      </dsp:nvSpPr>
      <dsp:spPr>
        <a:xfrm rot="16200000">
          <a:off x="1664871" y="1864299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83857" y="1951798"/>
        <a:ext cx="88602" cy="205539"/>
      </dsp:txXfrm>
    </dsp:sp>
    <dsp:sp modelId="{FDB1A43B-C106-4639-88A4-D94255C2B722}">
      <dsp:nvSpPr>
        <dsp:cNvPr id="0" name=""/>
        <dsp:cNvSpPr/>
      </dsp:nvSpPr>
      <dsp:spPr>
        <a:xfrm>
          <a:off x="1085556" y="627387"/>
          <a:ext cx="1285202" cy="1285202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Establirem mecanismes per transferir recursos de qui en té a qui no en té</a:t>
          </a:r>
        </a:p>
      </dsp:txBody>
      <dsp:txXfrm>
        <a:off x="1273769" y="815600"/>
        <a:ext cx="908776" cy="908776"/>
      </dsp:txXfrm>
    </dsp:sp>
    <dsp:sp modelId="{704ADB73-B940-43D8-883B-50D931B88E8A}">
      <dsp:nvSpPr>
        <dsp:cNvPr id="0" name=""/>
        <dsp:cNvSpPr/>
      </dsp:nvSpPr>
      <dsp:spPr>
        <a:xfrm rot="19800000">
          <a:off x="2321689" y="719492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24233" y="797498"/>
        <a:ext cx="88602" cy="205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0A579-F50F-4E20-BF5F-102C3A7BEE82}">
      <dsp:nvSpPr>
        <dsp:cNvPr id="0" name=""/>
        <dsp:cNvSpPr/>
      </dsp:nvSpPr>
      <dsp:spPr>
        <a:xfrm>
          <a:off x="2405398" y="-134623"/>
          <a:ext cx="1285202" cy="128520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Podem fer-hi alguna cosa (més)?</a:t>
          </a:r>
        </a:p>
      </dsp:txBody>
      <dsp:txXfrm>
        <a:off x="2593611" y="53590"/>
        <a:ext cx="908776" cy="908776"/>
      </dsp:txXfrm>
    </dsp:sp>
    <dsp:sp modelId="{F955F76A-4470-4EC6-8208-2BBD2B6338C9}">
      <dsp:nvSpPr>
        <dsp:cNvPr id="0" name=""/>
        <dsp:cNvSpPr/>
      </dsp:nvSpPr>
      <dsp:spPr>
        <a:xfrm rot="1800000">
          <a:off x="3641531" y="715909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5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4075" y="774929"/>
        <a:ext cx="88602" cy="205539"/>
      </dsp:txXfrm>
    </dsp:sp>
    <dsp:sp modelId="{CF2922EE-1F71-48F8-B9FB-47A30CACDD6E}">
      <dsp:nvSpPr>
        <dsp:cNvPr id="0" name=""/>
        <dsp:cNvSpPr/>
      </dsp:nvSpPr>
      <dsp:spPr>
        <a:xfrm>
          <a:off x="3725240" y="627387"/>
          <a:ext cx="1285202" cy="1285202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Fem mapa d’actors i d’actius, </a:t>
          </a:r>
          <a:b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ca-ES" sz="1100" kern="1200" noProof="0" dirty="0" err="1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</a:t>
          </a:r>
          <a: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-dissenyem, </a:t>
          </a:r>
          <a:r>
            <a:rPr lang="ca-ES" sz="1100" kern="1200" noProof="0" dirty="0" err="1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</a:t>
          </a:r>
          <a: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-gestionem i avaluem</a:t>
          </a:r>
        </a:p>
      </dsp:txBody>
      <dsp:txXfrm>
        <a:off x="3913453" y="815600"/>
        <a:ext cx="908776" cy="908776"/>
      </dsp:txXfrm>
    </dsp:sp>
    <dsp:sp modelId="{C860BD68-8F76-4959-B967-C15264198C42}">
      <dsp:nvSpPr>
        <dsp:cNvPr id="0" name=""/>
        <dsp:cNvSpPr/>
      </dsp:nvSpPr>
      <dsp:spPr>
        <a:xfrm rot="5400000">
          <a:off x="4304554" y="1857135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500" kern="1200" noProof="0" dirty="0">
            <a:solidFill>
              <a:srgbClr val="F9423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3540" y="1906662"/>
        <a:ext cx="88602" cy="205539"/>
      </dsp:txXfrm>
    </dsp:sp>
    <dsp:sp modelId="{AE0E1D6C-7D5E-446D-8FD8-7464DDD71C10}">
      <dsp:nvSpPr>
        <dsp:cNvPr id="0" name=""/>
        <dsp:cNvSpPr/>
      </dsp:nvSpPr>
      <dsp:spPr>
        <a:xfrm>
          <a:off x="3725240" y="2151409"/>
          <a:ext cx="1285202" cy="128520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si no n’hi ha prou amb l’actuació comunitària i col·laborativa?</a:t>
          </a:r>
        </a:p>
      </dsp:txBody>
      <dsp:txXfrm>
        <a:off x="3913453" y="2339622"/>
        <a:ext cx="908776" cy="908776"/>
      </dsp:txXfrm>
    </dsp:sp>
    <dsp:sp modelId="{AEB656C3-92AF-4B16-A94F-C5BA26661544}">
      <dsp:nvSpPr>
        <dsp:cNvPr id="0" name=""/>
        <dsp:cNvSpPr/>
      </dsp:nvSpPr>
      <dsp:spPr>
        <a:xfrm rot="9000000">
          <a:off x="3647736" y="3001942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3683164" y="3060962"/>
        <a:ext cx="88602" cy="205539"/>
      </dsp:txXfrm>
    </dsp:sp>
    <dsp:sp modelId="{5B50F194-582A-472D-BD04-79864EEA5D6A}">
      <dsp:nvSpPr>
        <dsp:cNvPr id="0" name=""/>
        <dsp:cNvSpPr/>
      </dsp:nvSpPr>
      <dsp:spPr>
        <a:xfrm>
          <a:off x="2405398" y="2913420"/>
          <a:ext cx="1285202" cy="1285202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Allò que sigui d’interès general, proveïm col·lectivament un marc o un servei públic</a:t>
          </a:r>
        </a:p>
      </dsp:txBody>
      <dsp:txXfrm>
        <a:off x="2593611" y="3101633"/>
        <a:ext cx="908776" cy="908776"/>
      </dsp:txXfrm>
    </dsp:sp>
    <dsp:sp modelId="{C73A6EAA-C882-483A-8622-AAA1F5794EB4}">
      <dsp:nvSpPr>
        <dsp:cNvPr id="0" name=""/>
        <dsp:cNvSpPr/>
      </dsp:nvSpPr>
      <dsp:spPr>
        <a:xfrm rot="12600000">
          <a:off x="2327894" y="3005525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363322" y="3083531"/>
        <a:ext cx="88602" cy="205539"/>
      </dsp:txXfrm>
    </dsp:sp>
    <dsp:sp modelId="{AFB373D1-D493-48BA-9E97-82EF7AC8F702}">
      <dsp:nvSpPr>
        <dsp:cNvPr id="0" name=""/>
        <dsp:cNvSpPr/>
      </dsp:nvSpPr>
      <dsp:spPr>
        <a:xfrm>
          <a:off x="1085556" y="2151409"/>
          <a:ext cx="1285202" cy="128520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si hi ha diferències estructurals més profundes?</a:t>
          </a:r>
        </a:p>
      </dsp:txBody>
      <dsp:txXfrm>
        <a:off x="1273769" y="2339622"/>
        <a:ext cx="908776" cy="908776"/>
      </dsp:txXfrm>
    </dsp:sp>
    <dsp:sp modelId="{1F2A5554-1EB5-4135-9A1E-64A7C847C6AF}">
      <dsp:nvSpPr>
        <dsp:cNvPr id="0" name=""/>
        <dsp:cNvSpPr/>
      </dsp:nvSpPr>
      <dsp:spPr>
        <a:xfrm rot="16200000">
          <a:off x="1664871" y="1864299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83857" y="1951798"/>
        <a:ext cx="88602" cy="205539"/>
      </dsp:txXfrm>
    </dsp:sp>
    <dsp:sp modelId="{FDB1A43B-C106-4639-88A4-D94255C2B722}">
      <dsp:nvSpPr>
        <dsp:cNvPr id="0" name=""/>
        <dsp:cNvSpPr/>
      </dsp:nvSpPr>
      <dsp:spPr>
        <a:xfrm>
          <a:off x="1085556" y="627387"/>
          <a:ext cx="1285202" cy="1285202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Establim mecanismes per transferir capacitats de qui en té a qui no en té</a:t>
          </a:r>
        </a:p>
      </dsp:txBody>
      <dsp:txXfrm>
        <a:off x="1273769" y="815600"/>
        <a:ext cx="908776" cy="908776"/>
      </dsp:txXfrm>
    </dsp:sp>
    <dsp:sp modelId="{704ADB73-B940-43D8-883B-50D931B88E8A}">
      <dsp:nvSpPr>
        <dsp:cNvPr id="0" name=""/>
        <dsp:cNvSpPr/>
      </dsp:nvSpPr>
      <dsp:spPr>
        <a:xfrm rot="19800000">
          <a:off x="2321689" y="719492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24233" y="797498"/>
        <a:ext cx="88602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0DF6978-5970-ADED-20C2-9534561C49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6C4B11-8BB5-7624-B73B-2BD8C4E09D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8A137-F53A-4157-B979-AD3532772F49}" type="datetimeFigureOut">
              <a:rPr lang="ca-ES" smtClean="0"/>
              <a:t>9/2/2025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4FF323-5379-B76E-F8E4-21B88B89B4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8E7CC8-2701-A1D4-39C2-373642C8F8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ED4A3-1092-481B-B461-7D31862CC88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410750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2D45E223-BB8E-461A-B118-BAD1D8972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0E31E322-75A5-4A9C-8CFB-5AB6A88FE7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543D63-7007-4585-9D2A-285D8D662CB2}" type="datetimeFigureOut">
              <a:rPr lang="ca-ES"/>
              <a:pPr>
                <a:defRPr/>
              </a:pPr>
              <a:t>9/2/2025</a:t>
            </a:fld>
            <a:endParaRPr lang="ca-ES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8A7BBFEB-27E2-415F-8708-42D153234E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32C343D3-7656-4535-A372-059B5A472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6925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ca-ES" noProof="0"/>
              <a:t>Feu clic aquí per editar estils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F60A39CB-A3AA-4DF3-A929-041EADE18C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C3CC361-EA9B-4BE2-931D-DD94E1D9D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9D9259-1FBA-4730-812C-619123B7AB07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7DDF6AF-4132-4311-B3E3-679EE8037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C386F9-83F8-441F-8845-5370CBE9826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ABDDAD11-F88E-4FDF-8D87-484A46A4EC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A8A515-89F6-4B7E-BF8B-365A92D72A1E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2292" name="6 Marcador de imagen de diapositiva">
            <a:extLst>
              <a:ext uri="{FF2B5EF4-FFF2-40B4-BE49-F238E27FC236}">
                <a16:creationId xmlns:a16="http://schemas.microsoft.com/office/drawing/2014/main" id="{C995D0CE-AF4F-4A4F-AC5B-8B0F52C48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7 Marcador de notas">
            <a:extLst>
              <a:ext uri="{FF2B5EF4-FFF2-40B4-BE49-F238E27FC236}">
                <a16:creationId xmlns:a16="http://schemas.microsoft.com/office/drawing/2014/main" id="{E21C1EED-760E-4F23-8C24-248048B1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4312-B561-45FE-8A00-E66575BD4715}" type="slidenum">
              <a:rPr lang="ca-ES" smtClean="0"/>
              <a:pPr/>
              <a:t>24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8918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13940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27541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23595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3477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37932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04333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74189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07186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913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8B5FADE-1379-4FB8-BA45-C8A319FF5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653907-7A91-4844-B18B-F37957B5808F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2B2818F3-802A-41E5-9BFE-EA16BFD654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DB5B48-1EF5-47A7-A00F-C6C264A42353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28676" name="6 Marcador de imagen de diapositiva">
            <a:extLst>
              <a:ext uri="{FF2B5EF4-FFF2-40B4-BE49-F238E27FC236}">
                <a16:creationId xmlns:a16="http://schemas.microsoft.com/office/drawing/2014/main" id="{754B8518-1AFD-4DE2-884D-0C9085CFB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7 Marcador de notas">
            <a:extLst>
              <a:ext uri="{FF2B5EF4-FFF2-40B4-BE49-F238E27FC236}">
                <a16:creationId xmlns:a16="http://schemas.microsoft.com/office/drawing/2014/main" id="{1A620B2F-3168-41FC-8685-52746DEF29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47796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90986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415256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822706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936597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716583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43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90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87260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59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60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64B15AD-A922-45EE-832E-D07FA624B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2EFCFA-972C-498C-970F-3250898FFD71}" type="slidenum">
              <a:rPr lang="es-ES" altLang="ca-ES" smtClean="0"/>
              <a:pPr>
                <a:spcBef>
                  <a:spcPct val="0"/>
                </a:spcBef>
              </a:pPr>
              <a:t>14</a:t>
            </a:fld>
            <a:endParaRPr lang="es-ES" altLang="ca-ES"/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97C7F373-6760-4A57-8023-EA077B97A5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5017CA-BBEC-4851-B7DA-B98F13013A5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0724" name="6 Marcador de imagen de diapositiva">
            <a:extLst>
              <a:ext uri="{FF2B5EF4-FFF2-40B4-BE49-F238E27FC236}">
                <a16:creationId xmlns:a16="http://schemas.microsoft.com/office/drawing/2014/main" id="{2969A104-F161-43A2-9488-7606436823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7 Marcador de notas">
            <a:extLst>
              <a:ext uri="{FF2B5EF4-FFF2-40B4-BE49-F238E27FC236}">
                <a16:creationId xmlns:a16="http://schemas.microsoft.com/office/drawing/2014/main" id="{1BE50150-5E54-4E89-9790-6EB2DACA68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521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93298A9-E2BB-4D03-829A-27AFCB134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17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38ACCEC0-6F79-4FF5-98AC-1A8EED1EDC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3299B86D-021A-44A6-B8BE-067669920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A261AF8E-DE13-4886-9362-E9AC3832B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175492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Un ecosistema té una lògica inversa</a:t>
            </a:r>
            <a:r>
              <a:rPr lang="ca-ES" baseline="0" dirty="0"/>
              <a:t> a la del sistema: ordena a base de donar suport i servei als casos específics de forma transversal</a:t>
            </a:r>
          </a:p>
          <a:p>
            <a:r>
              <a:rPr lang="ca-ES" baseline="0" dirty="0"/>
              <a:t>Mentre el sistema suposa una jerarquia que mana de dalt a baix, l’ecosistema ordena fent-se útil a tots els actors</a:t>
            </a:r>
          </a:p>
          <a:p>
            <a:endParaRPr lang="ca-ES" baseline="0" dirty="0"/>
          </a:p>
          <a:p>
            <a:r>
              <a:rPr lang="ca-ES" baseline="0" dirty="0"/>
              <a:t>Ecosistema habitatge: lleis, departaments, ajuntaments, associacions, plataformes, bancs, cooperatives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D9259-1FBA-4730-812C-619123B7AB07}" type="slidenum">
              <a:rPr lang="ca-ES" altLang="ca-ES" smtClean="0"/>
              <a:pPr>
                <a:defRPr/>
              </a:pPr>
              <a:t>18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58344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19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1446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EDABE77-F3DE-4BCC-9F60-1701AD3B8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B844B0-A692-42D3-8507-E58815187807}" type="slidenum">
              <a:rPr lang="es-ES" altLang="ca-ES" smtClean="0"/>
              <a:pPr>
                <a:spcBef>
                  <a:spcPct val="0"/>
                </a:spcBef>
              </a:pPr>
              <a:t>20</a:t>
            </a:fld>
            <a:endParaRPr lang="es-ES" altLang="ca-ES"/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C6A38172-DDAF-46CD-B008-1C2078FD22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DE69B8-959B-43A1-9DB4-0642168B3C7E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8372" name="6 Marcador de imagen de diapositiva">
            <a:extLst>
              <a:ext uri="{FF2B5EF4-FFF2-40B4-BE49-F238E27FC236}">
                <a16:creationId xmlns:a16="http://schemas.microsoft.com/office/drawing/2014/main" id="{CFF06655-A9B1-47D2-8009-7089830F1E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7 Marcador de notas">
            <a:extLst>
              <a:ext uri="{FF2B5EF4-FFF2-40B4-BE49-F238E27FC236}">
                <a16:creationId xmlns:a16="http://schemas.microsoft.com/office/drawing/2014/main" id="{39B8245A-D626-46AE-A9EB-C05D693692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73050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10926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rgbClr val="FFC5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3290400"/>
            <a:ext cx="77724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7600" y="4827600"/>
            <a:ext cx="77724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número de diapositiva 5">
            <a:extLst>
              <a:ext uri="{FF2B5EF4-FFF2-40B4-BE49-F238E27FC236}">
                <a16:creationId xmlns:a16="http://schemas.microsoft.com/office/drawing/2014/main" id="{E442B49A-422D-4640-943E-93B790AF8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1F63-5DD4-4BB2-9F0D-E5FBB5DEF70A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379199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9206B8C3-F0A2-C979-9E55-BBBB1CFEFA55}"/>
              </a:ext>
            </a:extLst>
          </p:cNvPr>
          <p:cNvSpPr txBox="1">
            <a:spLocks/>
          </p:cNvSpPr>
          <p:nvPr userDrawn="1"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‹Nº›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600389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6">
            <a:extLst>
              <a:ext uri="{FF2B5EF4-FFF2-40B4-BE49-F238E27FC236}">
                <a16:creationId xmlns:a16="http://schemas.microsoft.com/office/drawing/2014/main" id="{BA55DF5A-1892-42C9-B704-DF18139B12B9}"/>
              </a:ext>
            </a:extLst>
          </p:cNvPr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410610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E9435F5A-68F6-A0E0-6AB6-38D7424A9F17}"/>
              </a:ext>
            </a:extLst>
          </p:cNvPr>
          <p:cNvSpPr txBox="1">
            <a:spLocks/>
          </p:cNvSpPr>
          <p:nvPr userDrawn="1"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‹Nº›</a:t>
            </a:fld>
            <a:endParaRPr lang="ca-ES" sz="1200" dirty="0">
              <a:latin typeface="Akkurat Pro"/>
            </a:endParaRPr>
          </a:p>
        </p:txBody>
      </p:sp>
      <p:pic>
        <p:nvPicPr>
          <p:cNvPr id="7" name="Imagen 10" descr="Texto&#10;&#10;Descripción generada automáticamente">
            <a:extLst>
              <a:ext uri="{FF2B5EF4-FFF2-40B4-BE49-F238E27FC236}">
                <a16:creationId xmlns:a16="http://schemas.microsoft.com/office/drawing/2014/main" id="{1BB20103-A95B-AAD5-A313-DBC291AEF3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714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número de diapositiva 5">
            <a:extLst>
              <a:ext uri="{FF2B5EF4-FFF2-40B4-BE49-F238E27FC236}">
                <a16:creationId xmlns:a16="http://schemas.microsoft.com/office/drawing/2014/main" id="{482D3458-3609-40F8-9CC6-F332CCE640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272D-C459-42DB-8A94-41A1F3511CD8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195094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564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19E0416-8410-4882-800A-5EDF757657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BD35-9E57-48C4-970B-F9A5FEB585F5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57628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>
            <a:extLst>
              <a:ext uri="{FF2B5EF4-FFF2-40B4-BE49-F238E27FC236}">
                <a16:creationId xmlns:a16="http://schemas.microsoft.com/office/drawing/2014/main" id="{95BEB135-925D-437E-A585-1BFAA6C78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D995-BC64-403B-B121-3C778FA69FF1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0748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C8DB-26B5-4C3F-BA76-AB2855F159D3}" type="datetime1">
              <a:rPr lang="ca-ES" smtClean="0"/>
              <a:t>9/2/2025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5007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E955-EEDB-4705-9745-C8FDA533EB00}" type="datetime1">
              <a:rPr lang="ca-ES" smtClean="0"/>
              <a:t>9/2/2025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2254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>
            <a:extLst>
              <a:ext uri="{FF2B5EF4-FFF2-40B4-BE49-F238E27FC236}">
                <a16:creationId xmlns:a16="http://schemas.microsoft.com/office/drawing/2014/main" id="{9C518831-FA87-4BA9-81D2-F8C2CABC69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</a:t>
            </a:r>
          </a:p>
        </p:txBody>
      </p:sp>
      <p:sp>
        <p:nvSpPr>
          <p:cNvPr id="1027" name="Contenidor de text 2">
            <a:extLst>
              <a:ext uri="{FF2B5EF4-FFF2-40B4-BE49-F238E27FC236}">
                <a16:creationId xmlns:a16="http://schemas.microsoft.com/office/drawing/2014/main" id="{BC112C17-2477-4BC0-8B62-6A35762891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7188" y="2058988"/>
            <a:ext cx="83835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estils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C2BFAFD-E720-4DFA-8106-A4B6D7867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444D1E-36B9-48F5-8452-2137269959E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  <p:cxnSp>
        <p:nvCxnSpPr>
          <p:cNvPr id="8" name="Connector recte 7">
            <a:extLst>
              <a:ext uri="{FF2B5EF4-FFF2-40B4-BE49-F238E27FC236}">
                <a16:creationId xmlns:a16="http://schemas.microsoft.com/office/drawing/2014/main" id="{9B21B489-6337-49B4-A5BE-BE30063839B6}"/>
              </a:ext>
            </a:extLst>
          </p:cNvPr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3" r:id="rId2"/>
    <p:sldLayoutId id="2147483917" r:id="rId3"/>
    <p:sldLayoutId id="2147483914" r:id="rId4"/>
    <p:sldLayoutId id="2147483915" r:id="rId5"/>
    <p:sldLayoutId id="2147483918" r:id="rId6"/>
    <p:sldLayoutId id="2147483919" r:id="rId7"/>
    <p:sldLayoutId id="2147483922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anose="05020102010507070707" pitchFamily="18" charset="2"/>
        <a:buChar char="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415" TargetMode="External"/><Relationship Id="rId7" Type="http://schemas.openxmlformats.org/officeDocument/2006/relationships/hyperlink" Target="http://catalunya2020.gencat.cat/web/.content/00_catalunya2020/Documents/estrategies/fitxers/guia-enfocament-sistemic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3568" TargetMode="External"/><Relationship Id="rId5" Type="http://schemas.openxmlformats.org/officeDocument/2006/relationships/hyperlink" Target="https://ictlogy.net/bibliography/reports/projects.php?idp=3412" TargetMode="External"/><Relationship Id="rId4" Type="http://schemas.openxmlformats.org/officeDocument/2006/relationships/hyperlink" Target="https://ictlogy.net/bibliography/reports/projects.php?idp=425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3636" TargetMode="External"/><Relationship Id="rId7" Type="http://schemas.openxmlformats.org/officeDocument/2006/relationships/hyperlink" Target="https://ictlogy.net/bibliography/reports/projects.php?idp=411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4256" TargetMode="External"/><Relationship Id="rId5" Type="http://schemas.openxmlformats.org/officeDocument/2006/relationships/hyperlink" Target="http://economia.gencat.cat/web/.content/70_economia_catalana/arxius/publicacions_periodiques/nota_d_economia/ne-105/NE-105-c14.pdf" TargetMode="External"/><Relationship Id="rId4" Type="http://schemas.openxmlformats.org/officeDocument/2006/relationships/hyperlink" Target="https://ictlogy.net/bibliography/reports/projects.php?idp=3772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6F3D26AA-A584-4C27-97CF-2EABD63F6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6363"/>
            <a:ext cx="9144000" cy="2808287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s-ES" altLang="ca-ES" sz="4800" b="1" dirty="0" err="1">
                <a:solidFill>
                  <a:srgbClr val="C00000"/>
                </a:solidFill>
              </a:rPr>
              <a:t>Conflictes</a:t>
            </a:r>
            <a:r>
              <a:rPr lang="es-ES" altLang="ca-ES" sz="4800" b="1" dirty="0">
                <a:solidFill>
                  <a:srgbClr val="C00000"/>
                </a:solidFill>
              </a:rPr>
              <a:t> </a:t>
            </a:r>
            <a:r>
              <a:rPr lang="es-ES" altLang="ca-ES" sz="4800" b="1" dirty="0" err="1">
                <a:solidFill>
                  <a:srgbClr val="C00000"/>
                </a:solidFill>
              </a:rPr>
              <a:t>Públics</a:t>
            </a:r>
            <a:r>
              <a:rPr lang="es-ES" altLang="ca-ES" sz="4800" b="1" dirty="0">
                <a:solidFill>
                  <a:srgbClr val="C00000"/>
                </a:solidFill>
              </a:rPr>
              <a:t> i </a:t>
            </a:r>
            <a:r>
              <a:rPr lang="es-ES" altLang="ca-ES" sz="4800" b="1" dirty="0" err="1">
                <a:solidFill>
                  <a:srgbClr val="C00000"/>
                </a:solidFill>
              </a:rPr>
              <a:t>àmbits</a:t>
            </a:r>
            <a:r>
              <a:rPr lang="es-ES" altLang="ca-ES" sz="4800" b="1" dirty="0">
                <a:solidFill>
                  <a:srgbClr val="C00000"/>
                </a:solidFill>
              </a:rPr>
              <a:t> </a:t>
            </a:r>
            <a:r>
              <a:rPr lang="es-ES" altLang="ca-ES" sz="4800" b="1" dirty="0" err="1">
                <a:solidFill>
                  <a:srgbClr val="C00000"/>
                </a:solidFill>
              </a:rPr>
              <a:t>d'actuació</a:t>
            </a:r>
            <a:r>
              <a:rPr lang="es-ES" altLang="ca-ES" sz="4800" b="1" dirty="0">
                <a:solidFill>
                  <a:srgbClr val="C00000"/>
                </a:solidFill>
              </a:rPr>
              <a:t>: </a:t>
            </a:r>
            <a:r>
              <a:rPr lang="es-ES" altLang="ca-ES" sz="4800" b="1" dirty="0" err="1">
                <a:solidFill>
                  <a:srgbClr val="C00000"/>
                </a:solidFill>
              </a:rPr>
              <a:t>Xarxes</a:t>
            </a:r>
            <a:r>
              <a:rPr lang="es-ES" altLang="ca-ES" sz="4800" b="1" dirty="0">
                <a:solidFill>
                  <a:srgbClr val="C00000"/>
                </a:solidFill>
              </a:rPr>
              <a:t>, política i </a:t>
            </a:r>
            <a:r>
              <a:rPr lang="es-ES" altLang="ca-ES" sz="4800" b="1" dirty="0" err="1">
                <a:solidFill>
                  <a:srgbClr val="C00000"/>
                </a:solidFill>
              </a:rPr>
              <a:t>conflictes</a:t>
            </a:r>
            <a:br>
              <a:rPr lang="es-ES" altLang="ca-ES" sz="4800" b="1" dirty="0">
                <a:solidFill>
                  <a:srgbClr val="C00000"/>
                </a:solidFill>
              </a:rPr>
            </a:br>
            <a:r>
              <a:rPr lang="es-ES" altLang="ca-ES" sz="3600" b="1" dirty="0">
                <a:solidFill>
                  <a:srgbClr val="C00000"/>
                </a:solidFill>
              </a:rPr>
              <a:t>El cas de les </a:t>
            </a:r>
            <a:r>
              <a:rPr lang="es-ES" altLang="ca-ES" sz="3600" b="1" dirty="0" err="1">
                <a:solidFill>
                  <a:srgbClr val="C00000"/>
                </a:solidFill>
              </a:rPr>
              <a:t>Eleccions</a:t>
            </a:r>
            <a:r>
              <a:rPr lang="es-ES" altLang="ca-ES" sz="3600" b="1" dirty="0">
                <a:solidFill>
                  <a:srgbClr val="C00000"/>
                </a:solidFill>
              </a:rPr>
              <a:t> al</a:t>
            </a:r>
            <a:br>
              <a:rPr lang="es-ES" altLang="ca-ES" sz="3600" b="1" dirty="0">
                <a:solidFill>
                  <a:srgbClr val="C00000"/>
                </a:solidFill>
              </a:rPr>
            </a:br>
            <a:r>
              <a:rPr lang="es-ES" altLang="ca-ES" sz="3600" b="1" dirty="0" err="1">
                <a:solidFill>
                  <a:srgbClr val="C00000"/>
                </a:solidFill>
              </a:rPr>
              <a:t>Parlament</a:t>
            </a:r>
            <a:r>
              <a:rPr lang="es-ES" altLang="ca-ES" sz="3600" b="1" dirty="0">
                <a:solidFill>
                  <a:srgbClr val="C00000"/>
                </a:solidFill>
              </a:rPr>
              <a:t> de Catalunya 2021</a:t>
            </a:r>
            <a:endParaRPr lang="ca-ES" altLang="ca-ES" b="1" dirty="0">
              <a:solidFill>
                <a:srgbClr val="C000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95C27FE-415D-4B41-B4A1-A2FE419E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2963"/>
            <a:ext cx="91440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2400" noProof="1"/>
              <a:t>Ismael Peña</a:t>
            </a:r>
            <a:r>
              <a:rPr lang="es-ES" altLang="ca-ES" sz="2400"/>
              <a:t>-</a:t>
            </a:r>
            <a:r>
              <a:rPr lang="es-ES" altLang="ca-ES" sz="2400" noProof="1"/>
              <a:t>López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400" noProof="1"/>
              <a:t>@ictlogist</a:t>
            </a:r>
            <a:br>
              <a:rPr lang="es-ES" altLang="ca-ES" sz="2400" noProof="1"/>
            </a:br>
            <a:endParaRPr lang="es-ES" altLang="ca-ES" sz="2400" noProof="1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893E7CF-7AD9-4C06-88CA-69006FE8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9588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1800" dirty="0" err="1"/>
              <a:t>Postgrau</a:t>
            </a:r>
            <a:r>
              <a:rPr lang="es-ES" altLang="ca-ES" sz="1800" dirty="0"/>
              <a:t> de </a:t>
            </a:r>
            <a:r>
              <a:rPr lang="es-ES" altLang="ca-ES" sz="1800" dirty="0" err="1"/>
              <a:t>Resolució</a:t>
            </a:r>
            <a:r>
              <a:rPr lang="es-ES" altLang="ca-ES" sz="1800" dirty="0"/>
              <a:t> de </a:t>
            </a:r>
            <a:r>
              <a:rPr lang="es-ES" altLang="ca-ES" sz="1800" dirty="0" err="1"/>
              <a:t>Conflictes</a:t>
            </a:r>
            <a:r>
              <a:rPr lang="es-ES" altLang="ca-ES" sz="1800" dirty="0"/>
              <a:t> </a:t>
            </a:r>
            <a:r>
              <a:rPr lang="es-ES" altLang="ca-ES" sz="1800" dirty="0" err="1"/>
              <a:t>Públics</a:t>
            </a:r>
            <a:r>
              <a:rPr lang="es-ES" altLang="ca-ES" sz="1800" dirty="0"/>
              <a:t> i </a:t>
            </a:r>
            <a:r>
              <a:rPr lang="es-ES" altLang="ca-ES" sz="1800" dirty="0" err="1"/>
              <a:t>Mediació</a:t>
            </a:r>
            <a:r>
              <a:rPr lang="es-ES" altLang="ca-ES" sz="1800" dirty="0"/>
              <a:t> </a:t>
            </a:r>
            <a:r>
              <a:rPr lang="es-ES" altLang="ca-ES" sz="1800" dirty="0" err="1"/>
              <a:t>Comunitària</a:t>
            </a:r>
            <a:endParaRPr lang="es-ES" altLang="ca-E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1800" dirty="0"/>
              <a:t>Barcelona, 8 de </a:t>
            </a:r>
            <a:r>
              <a:rPr lang="es-ES" altLang="ca-ES" sz="1800" dirty="0" err="1"/>
              <a:t>març</a:t>
            </a:r>
            <a:r>
              <a:rPr lang="es-ES" altLang="ca-ES" sz="1800" dirty="0"/>
              <a:t>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6BB4-3930-B619-89A6-3FE62EB9F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3200" dirty="0" err="1"/>
              <a:t>Govern</a:t>
            </a:r>
            <a:r>
              <a:rPr lang="es-ES" sz="3200" dirty="0"/>
              <a:t> </a:t>
            </a:r>
            <a:r>
              <a:rPr lang="es-ES" sz="3200" dirty="0" err="1"/>
              <a:t>Obert</a:t>
            </a:r>
            <a:br>
              <a:rPr lang="es-ES" sz="3200" dirty="0"/>
            </a:br>
            <a:r>
              <a:rPr lang="es-ES" sz="3200" dirty="0" err="1"/>
              <a:t>Què</a:t>
            </a:r>
            <a:r>
              <a:rPr lang="es-ES" sz="3200" dirty="0"/>
              <a:t> </a:t>
            </a:r>
            <a:r>
              <a:rPr lang="es-ES" sz="3200" dirty="0" err="1"/>
              <a:t>diu</a:t>
            </a:r>
            <a:r>
              <a:rPr lang="es-ES" sz="3200" dirty="0"/>
              <a:t> la teoría?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B5CD4E71-3F0D-003B-E08E-0380B7A28896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10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98862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Del procediment a la política pública (oberta)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2"/>
            <a:ext cx="8532812" cy="5159820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Teoria del Canvi</a:t>
            </a:r>
          </a:p>
          <a:p>
            <a:pPr lvl="1"/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Recursos </a:t>
            </a:r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Actuacions </a:t>
            </a:r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Resultats </a:t>
            </a:r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Impactes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Mapa </a:t>
            </a:r>
          </a:p>
          <a:p>
            <a:pPr lvl="1"/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d’actors</a:t>
            </a:r>
          </a:p>
          <a:p>
            <a:pPr lvl="1"/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d’espais</a:t>
            </a:r>
          </a:p>
          <a:p>
            <a:pPr lvl="1"/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d’instruments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Disseny i implantació</a:t>
            </a:r>
          </a:p>
          <a:p>
            <a:pPr lvl="1"/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política pública</a:t>
            </a:r>
          </a:p>
          <a:p>
            <a:pPr lvl="1"/>
            <a:r>
              <a:rPr lang="ca-E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dels dispositius</a:t>
            </a:r>
          </a:p>
          <a:p>
            <a:pPr lvl="1"/>
            <a:r>
              <a:rPr lang="ca-ES" sz="2200" dirty="0">
                <a:solidFill>
                  <a:srgbClr val="000000"/>
                </a:solidFill>
                <a:ea typeface="Calibri" panose="020F0502020204030204" pitchFamily="34" charset="0"/>
              </a:rPr>
              <a:t>de les actuacions</a:t>
            </a:r>
            <a:endParaRPr lang="ca-E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Avaluació, retiment de comptes, transparència</a:t>
            </a:r>
          </a:p>
          <a:p>
            <a:pPr marL="0" indent="0">
              <a:buNone/>
            </a:pPr>
            <a:endParaRPr lang="ca-E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600"/>
              </a:spcAft>
              <a:buNone/>
            </a:pPr>
            <a:endParaRPr lang="ca-ES" altLang="ca-ES" sz="28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684837-7A8A-8856-4D59-FC3C26EB8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51027"/>
              </p:ext>
            </p:extLst>
          </p:nvPr>
        </p:nvGraphicFramePr>
        <p:xfrm>
          <a:off x="5367909" y="2648790"/>
          <a:ext cx="2646878" cy="2409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899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549979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</a:tblGrid>
              <a:tr h="81475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 Obert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Transparència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7974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  <a:tr h="7974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Col·laboració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8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593871-55EE-43B9-B03E-282277BE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ca-ES" sz="2400" dirty="0" err="1"/>
              <a:t>Canvis</a:t>
            </a:r>
            <a:endParaRPr lang="es-ES" altLang="ca-ES" sz="2400" dirty="0">
              <a:sym typeface="Symbol" panose="05050102010706020507" pitchFamily="18" charset="2"/>
            </a:endParaRPr>
          </a:p>
        </p:txBody>
      </p:sp>
      <p:sp>
        <p:nvSpPr>
          <p:cNvPr id="11267" name="Subtítulo 2">
            <a:extLst>
              <a:ext uri="{FF2B5EF4-FFF2-40B4-BE49-F238E27FC236}">
                <a16:creationId xmlns:a16="http://schemas.microsoft.com/office/drawing/2014/main" id="{4F45C1F1-5B6F-4C72-9B8A-5C16CA81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/>
          <a:lstStyle/>
          <a:p>
            <a:pPr marL="0" indent="0" algn="just">
              <a:buNone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</a:rPr>
              <a:t>De 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fons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Descentralització</a:t>
            </a: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distribució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Individualització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Granularització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es-ES" altLang="ca-ES" sz="240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</a:rPr>
              <a:t>De formes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latin typeface="Arial" panose="020B0604020202020204" pitchFamily="34" charset="0"/>
              </a:rPr>
              <a:t>Processos</a:t>
            </a:r>
            <a:r>
              <a:rPr lang="es-ES" altLang="ca-ES" sz="2400" dirty="0">
                <a:latin typeface="Arial" panose="020B0604020202020204" pitchFamily="34" charset="0"/>
              </a:rPr>
              <a:t>, </a:t>
            </a:r>
            <a:r>
              <a:rPr lang="es-ES" altLang="ca-ES" sz="2400" dirty="0" err="1">
                <a:latin typeface="Arial" panose="020B0604020202020204" pitchFamily="34" charset="0"/>
              </a:rPr>
              <a:t>protocols</a:t>
            </a:r>
            <a:r>
              <a:rPr lang="es-ES" altLang="ca-ES" sz="2400" dirty="0">
                <a:latin typeface="Arial" panose="020B0604020202020204" pitchFamily="34" charset="0"/>
              </a:rPr>
              <a:t>, </a:t>
            </a:r>
            <a:r>
              <a:rPr lang="es-ES" altLang="ca-ES" sz="2400" dirty="0" err="1">
                <a:latin typeface="Arial" panose="020B0604020202020204" pitchFamily="34" charset="0"/>
              </a:rPr>
              <a:t>eines</a:t>
            </a:r>
            <a:endParaRPr lang="es-ES" altLang="ca-ES" sz="2400" dirty="0"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latin typeface="Arial" panose="020B0604020202020204" pitchFamily="34" charset="0"/>
              </a:rPr>
              <a:t>Codiseny</a:t>
            </a:r>
            <a:r>
              <a:rPr lang="es-ES" altLang="ca-ES" sz="2400" dirty="0">
                <a:latin typeface="Arial" panose="020B0604020202020204" pitchFamily="34" charset="0"/>
              </a:rPr>
              <a:t>, </a:t>
            </a:r>
            <a:r>
              <a:rPr lang="es-ES" altLang="ca-ES" sz="2400" dirty="0" err="1">
                <a:latin typeface="Arial" panose="020B0604020202020204" pitchFamily="34" charset="0"/>
              </a:rPr>
              <a:t>co-decisió</a:t>
            </a:r>
            <a:endParaRPr lang="es-ES" altLang="ca-ES" sz="2400" dirty="0"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latin typeface="Arial" panose="020B0604020202020204" pitchFamily="34" charset="0"/>
              </a:rPr>
              <a:t>Subsidiarietat</a:t>
            </a:r>
            <a:r>
              <a:rPr lang="es-ES" altLang="ca-ES" sz="2400" dirty="0">
                <a:latin typeface="Arial" panose="020B0604020202020204" pitchFamily="34" charset="0"/>
              </a:rPr>
              <a:t> radical</a:t>
            </a:r>
          </a:p>
          <a:p>
            <a:pPr algn="just"/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F1C782E-859C-4E2F-AB0C-9A64DA54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ca-ES" dirty="0"/>
              <a:t>Resultats</a:t>
            </a:r>
            <a:endParaRPr lang="es-ES" altLang="ca-ES" dirty="0">
              <a:sym typeface="Symbol" panose="05050102010706020507" pitchFamily="18" charset="2"/>
            </a:endParaRPr>
          </a:p>
        </p:txBody>
      </p:sp>
      <p:sp>
        <p:nvSpPr>
          <p:cNvPr id="27651" name="Subtítulo 2">
            <a:extLst>
              <a:ext uri="{FF2B5EF4-FFF2-40B4-BE49-F238E27FC236}">
                <a16:creationId xmlns:a16="http://schemas.microsoft.com/office/drawing/2014/main" id="{A0C0B52E-89E4-4B91-8AE1-CF756CDA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08" y="1304925"/>
            <a:ext cx="8464072" cy="36740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altLang="ca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ES" altLang="ca-ES" sz="2400" dirty="0" err="1">
                <a:solidFill>
                  <a:schemeClr val="tx1"/>
                </a:solidFill>
              </a:rPr>
              <a:t>deliberació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com</a:t>
            </a:r>
            <a:r>
              <a:rPr lang="es-ES" altLang="ca-ES" sz="2400" dirty="0">
                <a:solidFill>
                  <a:schemeClr val="tx1"/>
                </a:solidFill>
              </a:rPr>
              <a:t> a </a:t>
            </a:r>
            <a:r>
              <a:rPr lang="es-ES" altLang="ca-ES" sz="2400" dirty="0" err="1">
                <a:solidFill>
                  <a:schemeClr val="tx1"/>
                </a:solidFill>
              </a:rPr>
              <a:t>nou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estàndard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democràtic</a:t>
            </a:r>
            <a:r>
              <a:rPr lang="es-ES" altLang="ca-ES" sz="2400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solidFill>
                  <a:schemeClr val="tx1"/>
                </a:solidFill>
              </a:rPr>
              <a:t>L'obertura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com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pre-requisit</a:t>
            </a:r>
            <a:r>
              <a:rPr lang="es-ES" altLang="ca-ES" sz="2400" dirty="0">
                <a:solidFill>
                  <a:schemeClr val="tx1"/>
                </a:solidFill>
              </a:rPr>
              <a:t> de la </a:t>
            </a:r>
            <a:r>
              <a:rPr lang="es-ES" altLang="ca-ES" sz="2400" dirty="0" err="1">
                <a:solidFill>
                  <a:schemeClr val="tx1"/>
                </a:solidFill>
              </a:rPr>
              <a:t>deliberació</a:t>
            </a:r>
            <a:r>
              <a:rPr lang="es-ES" altLang="ca-ES" sz="2400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solidFill>
                  <a:schemeClr val="tx1"/>
                </a:solidFill>
              </a:rPr>
              <a:t>Retiment</a:t>
            </a:r>
            <a:r>
              <a:rPr lang="es-ES" altLang="ca-ES" sz="2400" dirty="0">
                <a:solidFill>
                  <a:schemeClr val="tx1"/>
                </a:solidFill>
              </a:rPr>
              <a:t> de </a:t>
            </a:r>
            <a:r>
              <a:rPr lang="es-ES" altLang="ca-ES" sz="2400" dirty="0" err="1">
                <a:solidFill>
                  <a:schemeClr val="tx1"/>
                </a:solidFill>
              </a:rPr>
              <a:t>comptes</a:t>
            </a:r>
            <a:r>
              <a:rPr lang="es-ES" altLang="ca-ES" sz="2400" dirty="0">
                <a:solidFill>
                  <a:schemeClr val="tx1"/>
                </a:solidFill>
              </a:rPr>
              <a:t> i </a:t>
            </a:r>
            <a:r>
              <a:rPr lang="es-ES" altLang="ca-ES" sz="2400" dirty="0" err="1">
                <a:solidFill>
                  <a:schemeClr val="tx1"/>
                </a:solidFill>
              </a:rPr>
              <a:t>petjada</a:t>
            </a:r>
            <a:r>
              <a:rPr lang="es-ES" altLang="ca-ES" sz="2400" dirty="0">
                <a:solidFill>
                  <a:schemeClr val="tx1"/>
                </a:solidFill>
              </a:rPr>
              <a:t> legislativa per a </a:t>
            </a:r>
            <a:r>
              <a:rPr lang="es-ES" altLang="ca-ES" sz="2400" dirty="0" err="1">
                <a:solidFill>
                  <a:schemeClr val="tx1"/>
                </a:solidFill>
              </a:rPr>
              <a:t>major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legitimitat</a:t>
            </a:r>
            <a:r>
              <a:rPr lang="es-ES" altLang="ca-ES" sz="2400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solidFill>
                  <a:schemeClr val="tx1"/>
                </a:solidFill>
              </a:rPr>
              <a:t>Participació</a:t>
            </a:r>
            <a:r>
              <a:rPr lang="es-ES" altLang="ca-ES" sz="2400" dirty="0">
                <a:solidFill>
                  <a:schemeClr val="tx1"/>
                </a:solidFill>
              </a:rPr>
              <a:t> per a </a:t>
            </a:r>
            <a:r>
              <a:rPr lang="es-ES" altLang="ca-ES" sz="2400" dirty="0" err="1">
                <a:solidFill>
                  <a:schemeClr val="tx1"/>
                </a:solidFill>
              </a:rPr>
              <a:t>major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pluralisme</a:t>
            </a:r>
            <a:r>
              <a:rPr lang="es-ES" altLang="ca-ES" sz="2400" dirty="0">
                <a:solidFill>
                  <a:schemeClr val="tx1"/>
                </a:solidFill>
              </a:rPr>
              <a:t> i </a:t>
            </a:r>
            <a:r>
              <a:rPr lang="es-ES" altLang="ca-ES" sz="2400" dirty="0" err="1">
                <a:solidFill>
                  <a:schemeClr val="tx1"/>
                </a:solidFill>
              </a:rPr>
              <a:t>més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fort</a:t>
            </a:r>
            <a:r>
              <a:rPr lang="es-ES" altLang="ca-ES" sz="2400" dirty="0">
                <a:solidFill>
                  <a:schemeClr val="tx1"/>
                </a:solidFill>
              </a:rPr>
              <a:t> capital social.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ca-ES" sz="2400" dirty="0">
                <a:solidFill>
                  <a:schemeClr val="tx1"/>
                </a:solidFill>
              </a:rPr>
              <a:t>“</a:t>
            </a:r>
            <a:r>
              <a:rPr lang="es-ES" altLang="ca-ES" sz="2400" dirty="0" err="1">
                <a:solidFill>
                  <a:schemeClr val="tx1"/>
                </a:solidFill>
              </a:rPr>
              <a:t>Circularització</a:t>
            </a:r>
            <a:r>
              <a:rPr lang="es-ES" altLang="ca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” de la política.</a:t>
            </a:r>
          </a:p>
          <a:p>
            <a:pPr algn="just"/>
            <a:endParaRPr lang="es-ES" altLang="ca-E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Marcador de número de diapositiva 2">
            <a:extLst>
              <a:ext uri="{FF2B5EF4-FFF2-40B4-BE49-F238E27FC236}">
                <a16:creationId xmlns:a16="http://schemas.microsoft.com/office/drawing/2014/main" id="{C93D0D57-A9BF-4BEB-E5C5-A945E9ED60BB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13</a:t>
            </a:fld>
            <a:endParaRPr lang="ca-ES" sz="1200" dirty="0">
              <a:latin typeface="Akkurat Pro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D9150D-D571-4054-B8C0-03DE8008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ca-ES" dirty="0"/>
              <a:t>Impactes</a:t>
            </a:r>
            <a:endParaRPr lang="es-ES" altLang="ca-ES" dirty="0">
              <a:sym typeface="Symbol" panose="05050102010706020507" pitchFamily="18" charset="2"/>
            </a:endParaRPr>
          </a:p>
        </p:txBody>
      </p:sp>
      <p:sp>
        <p:nvSpPr>
          <p:cNvPr id="29699" name="Subtítulo 2">
            <a:extLst>
              <a:ext uri="{FF2B5EF4-FFF2-40B4-BE49-F238E27FC236}">
                <a16:creationId xmlns:a16="http://schemas.microsoft.com/office/drawing/2014/main" id="{F1321F31-30C9-4D13-A46C-3E261C0BE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08" y="1304925"/>
            <a:ext cx="8464072" cy="36740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altLang="ca-ES" sz="2400" dirty="0">
                <a:solidFill>
                  <a:schemeClr val="tx1"/>
                </a:solidFill>
              </a:rPr>
              <a:t>Menor rol de la </a:t>
            </a:r>
            <a:r>
              <a:rPr lang="es-ES" altLang="ca-ES" sz="2400" dirty="0" err="1">
                <a:solidFill>
                  <a:schemeClr val="tx1"/>
                </a:solidFill>
              </a:rPr>
              <a:t>intermediació</a:t>
            </a:r>
            <a:r>
              <a:rPr lang="es-ES" altLang="ca-ES" sz="2400" dirty="0">
                <a:solidFill>
                  <a:schemeClr val="tx1"/>
                </a:solidFill>
              </a:rPr>
              <a:t> i les </a:t>
            </a:r>
            <a:r>
              <a:rPr lang="es-ES" altLang="ca-ES" sz="2400" dirty="0" err="1">
                <a:solidFill>
                  <a:schemeClr val="tx1"/>
                </a:solidFill>
              </a:rPr>
              <a:t>institucions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tradicionals</a:t>
            </a:r>
            <a:r>
              <a:rPr lang="es-ES" altLang="ca-ES" sz="2400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solidFill>
                  <a:schemeClr val="tx1"/>
                </a:solidFill>
              </a:rPr>
              <a:t>Major</a:t>
            </a:r>
            <a:r>
              <a:rPr lang="es-ES" altLang="ca-ES" sz="2400" dirty="0">
                <a:solidFill>
                  <a:schemeClr val="tx1"/>
                </a:solidFill>
              </a:rPr>
              <a:t> rol de la </a:t>
            </a:r>
            <a:r>
              <a:rPr lang="es-ES" altLang="ca-ES" sz="2400" dirty="0" err="1">
                <a:solidFill>
                  <a:schemeClr val="tx1"/>
                </a:solidFill>
              </a:rPr>
              <a:t>deliberació</a:t>
            </a:r>
            <a:r>
              <a:rPr lang="es-ES" altLang="ca-ES" sz="2400" dirty="0">
                <a:solidFill>
                  <a:schemeClr val="tx1"/>
                </a:solidFill>
              </a:rPr>
              <a:t> informada.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ca-ES" sz="2400" dirty="0" err="1">
                <a:solidFill>
                  <a:schemeClr val="tx1"/>
                </a:solidFill>
              </a:rPr>
              <a:t>Equilibri</a:t>
            </a:r>
            <a:r>
              <a:rPr lang="es-ES" altLang="ca-ES" sz="2400" dirty="0">
                <a:solidFill>
                  <a:schemeClr val="tx1"/>
                </a:solidFill>
              </a:rPr>
              <a:t> entre </a:t>
            </a:r>
            <a:r>
              <a:rPr lang="es-ES" altLang="ca-ES" sz="2400" dirty="0" err="1">
                <a:solidFill>
                  <a:schemeClr val="tx1"/>
                </a:solidFill>
              </a:rPr>
              <a:t>institucions</a:t>
            </a:r>
            <a:r>
              <a:rPr lang="es-ES" altLang="ca-ES" sz="2400" dirty="0">
                <a:solidFill>
                  <a:schemeClr val="tx1"/>
                </a:solidFill>
              </a:rPr>
              <a:t>, </a:t>
            </a:r>
            <a:r>
              <a:rPr lang="es-ES" altLang="ca-ES" sz="2400" dirty="0" err="1">
                <a:solidFill>
                  <a:schemeClr val="tx1"/>
                </a:solidFill>
              </a:rPr>
              <a:t>experts</a:t>
            </a:r>
            <a:r>
              <a:rPr lang="es-ES" altLang="ca-ES" sz="2400" dirty="0">
                <a:solidFill>
                  <a:schemeClr val="tx1"/>
                </a:solidFill>
              </a:rPr>
              <a:t>/</a:t>
            </a:r>
            <a:r>
              <a:rPr lang="es-ES" altLang="ca-ES" sz="2400" dirty="0" err="1">
                <a:solidFill>
                  <a:schemeClr val="tx1"/>
                </a:solidFill>
              </a:rPr>
              <a:t>líders</a:t>
            </a:r>
            <a:r>
              <a:rPr lang="es-ES" altLang="ca-ES" sz="2400" dirty="0">
                <a:solidFill>
                  <a:schemeClr val="tx1"/>
                </a:solidFill>
              </a:rPr>
              <a:t> i </a:t>
            </a:r>
            <a:r>
              <a:rPr lang="es-ES" altLang="ca-ES" sz="2400" dirty="0" err="1">
                <a:solidFill>
                  <a:schemeClr val="tx1"/>
                </a:solidFill>
              </a:rPr>
              <a:t>ciutadans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individuals</a:t>
            </a:r>
            <a:r>
              <a:rPr lang="es-ES" altLang="ca-ES" sz="2400" dirty="0">
                <a:solidFill>
                  <a:schemeClr val="tx1"/>
                </a:solidFill>
              </a:rPr>
              <a:t> en un </a:t>
            </a:r>
            <a:r>
              <a:rPr lang="es-ES" altLang="ca-ES" sz="2400" dirty="0" err="1">
                <a:solidFill>
                  <a:schemeClr val="tx1"/>
                </a:solidFill>
              </a:rPr>
              <a:t>nou</a:t>
            </a:r>
            <a:r>
              <a:rPr lang="es-ES" altLang="ca-ES" sz="2400" dirty="0">
                <a:solidFill>
                  <a:schemeClr val="tx1"/>
                </a:solidFill>
              </a:rPr>
              <a:t> ecosistema </a:t>
            </a:r>
            <a:r>
              <a:rPr lang="es-ES" altLang="ca-ES" sz="2400" dirty="0" err="1">
                <a:solidFill>
                  <a:schemeClr val="tx1"/>
                </a:solidFill>
              </a:rPr>
              <a:t>d'actors</a:t>
            </a:r>
            <a:r>
              <a:rPr lang="es-ES" altLang="ca-ES" sz="2400" dirty="0">
                <a:solidFill>
                  <a:schemeClr val="tx1"/>
                </a:solidFill>
              </a:rPr>
              <a:t>, </a:t>
            </a:r>
            <a:r>
              <a:rPr lang="es-ES" altLang="ca-ES" sz="2400" dirty="0" err="1">
                <a:solidFill>
                  <a:schemeClr val="tx1"/>
                </a:solidFill>
              </a:rPr>
              <a:t>rols</a:t>
            </a:r>
            <a:r>
              <a:rPr lang="es-ES" altLang="ca-ES" sz="2400" dirty="0">
                <a:solidFill>
                  <a:schemeClr val="tx1"/>
                </a:solidFill>
              </a:rPr>
              <a:t> i </a:t>
            </a:r>
            <a:r>
              <a:rPr lang="es-ES" altLang="ca-ES" sz="2400" dirty="0" err="1">
                <a:solidFill>
                  <a:schemeClr val="tx1"/>
                </a:solidFill>
              </a:rPr>
              <a:t>relacions</a:t>
            </a:r>
            <a:r>
              <a:rPr lang="es-ES" altLang="ca-ES" sz="2400" dirty="0">
                <a:solidFill>
                  <a:schemeClr val="tx1"/>
                </a:solidFill>
              </a:rPr>
              <a:t>: </a:t>
            </a:r>
            <a:r>
              <a:rPr lang="es-ES" altLang="ca-ES" sz="2400" dirty="0" err="1">
                <a:solidFill>
                  <a:schemeClr val="tx1"/>
                </a:solidFill>
              </a:rPr>
              <a:t>xarxes</a:t>
            </a:r>
            <a:r>
              <a:rPr lang="es-ES" altLang="ca-ES" sz="2400" dirty="0">
                <a:solidFill>
                  <a:schemeClr val="tx1"/>
                </a:solidFill>
              </a:rPr>
              <a:t> i </a:t>
            </a:r>
            <a:r>
              <a:rPr lang="es-ES" altLang="ca-ES" sz="2400" dirty="0" err="1">
                <a:solidFill>
                  <a:schemeClr val="tx1"/>
                </a:solidFill>
              </a:rPr>
              <a:t>comunitats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amb</a:t>
            </a:r>
            <a:r>
              <a:rPr lang="es-ES" altLang="ca-ES" sz="2400" dirty="0">
                <a:solidFill>
                  <a:schemeClr val="tx1"/>
                </a:solidFill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</a:rPr>
              <a:t>filiació</a:t>
            </a:r>
            <a:r>
              <a:rPr lang="es-ES" altLang="ca-ES" sz="2400" dirty="0">
                <a:solidFill>
                  <a:schemeClr val="tx1"/>
                </a:solidFill>
              </a:rPr>
              <a:t> líquida i reconfigurable.</a:t>
            </a:r>
          </a:p>
        </p:txBody>
      </p:sp>
      <p:sp>
        <p:nvSpPr>
          <p:cNvPr id="21" name="Marcador de número de diapositiva 2">
            <a:extLst>
              <a:ext uri="{FF2B5EF4-FFF2-40B4-BE49-F238E27FC236}">
                <a16:creationId xmlns:a16="http://schemas.microsoft.com/office/drawing/2014/main" id="{F882B1E4-D39F-703C-C905-D4DDC6C81DDD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14</a:t>
            </a:fld>
            <a:endParaRPr lang="ca-ES" sz="1200" dirty="0">
              <a:latin typeface="Akkurat Pro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alt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Tecnopolítica</a:t>
            </a:r>
            <a:r>
              <a:rPr lang="ca-ES" altLang="ca-ES" b="1" dirty="0">
                <a:latin typeface="Arial" panose="020B0604020202020204" pitchFamily="34" charset="0"/>
                <a:cs typeface="Arial" panose="020B0604020202020204" pitchFamily="34" charset="0"/>
              </a:rPr>
              <a:t>: una definició</a:t>
            </a:r>
            <a:endParaRPr lang="ca-ES" altLang="ca-ES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08" y="1319594"/>
            <a:ext cx="8464072" cy="36740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un nou context, habilitat i potenciat per les </a:t>
            </a:r>
            <a:r>
              <a:rPr lang="es-ES" altLang="ca-E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els seus actors apunten a majors cotes de llibertat, apoderament i </a:t>
            </a:r>
            <a:r>
              <a:rPr lang="es-ES" altLang="ca-E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transforma les </a:t>
            </a:r>
            <a:r>
              <a:rPr lang="es-ES" altLang="ca-E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pràctiques democràtiques </a:t>
            </a: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tradicionals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manera d'abordar la política a </a:t>
            </a:r>
            <a:r>
              <a:rPr lang="es-ES" altLang="ca-E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escales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profundament arrelada en la </a:t>
            </a:r>
            <a:r>
              <a:rPr lang="es-ES" altLang="ca-E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</a:t>
            </a: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objectius intermedis que afecten el </a:t>
            </a:r>
            <a:r>
              <a:rPr lang="es-ES" altLang="ca-E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</a:t>
            </a: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 de protocols i processos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concurrència de </a:t>
            </a:r>
            <a:r>
              <a:rPr lang="es-ES" altLang="ca-E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actors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disseny altament </a:t>
            </a:r>
            <a:r>
              <a:rPr lang="es-ES" altLang="ca-E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granular</a:t>
            </a: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 de tasques i nivells de participació</a:t>
            </a: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837635" y="6367036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1000" dirty="0" err="1">
                <a:latin typeface="Arial" panose="020B0604020202020204" pitchFamily="34" charset="0"/>
              </a:rPr>
              <a:t>Kurban</a:t>
            </a:r>
            <a:r>
              <a:rPr lang="es-ES" altLang="ca-ES" sz="1000" dirty="0">
                <a:latin typeface="Arial" panose="020B0604020202020204" pitchFamily="34" charset="0"/>
              </a:rPr>
              <a:t>, Peña-López, </a:t>
            </a:r>
            <a:r>
              <a:rPr lang="es-ES" altLang="ca-ES" sz="1000" dirty="0" err="1">
                <a:latin typeface="Arial" panose="020B0604020202020204" pitchFamily="34" charset="0"/>
              </a:rPr>
              <a:t>Haberer</a:t>
            </a:r>
            <a:r>
              <a:rPr lang="es-ES" altLang="ca-ES" sz="1000" dirty="0">
                <a:latin typeface="Arial" panose="020B0604020202020204" pitchFamily="34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41830658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a-ES" sz="2400" dirty="0" err="1"/>
              <a:t>Tecnopolítica</a:t>
            </a:r>
            <a:r>
              <a:rPr lang="ca-ES" sz="2400" dirty="0"/>
              <a:t> i estat com a plataforma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</a:rPr>
              <a:t>Infraestructures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Informació, dades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Instruments, utillatge, protocols, estàndards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Espais, finançament, recursos materials</a:t>
            </a:r>
          </a:p>
          <a:p>
            <a:pPr marL="0" indent="0" algn="l">
              <a:buNone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</a:rPr>
              <a:t>Estat plataforma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Disseny centralitzat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Execució descentralitzada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Eines de coordinació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Eines de seguiment i avaluació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Facilitar la interacció, articular la xarxa</a:t>
            </a:r>
            <a:endParaRPr lang="ca-ES" altLang="ca-E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1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941080-BE40-4D6B-95D9-91136C62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</a:rPr>
              <a:t>L'Estat com a plataforma</a:t>
            </a:r>
            <a:endParaRPr lang="es-ES" altLang="ca-ES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7AB64DD9-428A-4375-993C-2BB8138A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Tecnologies de cooperació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dissenyar sistemes a proveir plataformes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Implicar i comprometre a la comunitat en el disseny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Reconèixer els recursos desaprofitats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llindars clau per a aconseguir punts d'inflexió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Monitorar i promoure els diversos cicles de </a:t>
            </a:r>
            <a:r>
              <a:rPr lang="es-ES" alt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realimentació</a:t>
            </a:r>
            <a:endParaRPr lang="es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Convertir el coneixement present en patrimoni històric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 suport a identitats participatives</a:t>
            </a:r>
          </a:p>
          <a:p>
            <a:pPr algn="just">
              <a:defRPr/>
            </a:pPr>
            <a:endParaRPr lang="es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 multinivell que tingui eines que actuïn des de la «atenció primària» fins als més alts nivells d'especialització.</a:t>
            </a:r>
          </a:p>
          <a:p>
            <a:pPr algn="just">
              <a:defRPr/>
            </a:pPr>
            <a:endParaRPr lang="es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Subtítulo 2">
            <a:extLst>
              <a:ext uri="{FF2B5EF4-FFF2-40B4-BE49-F238E27FC236}">
                <a16:creationId xmlns:a16="http://schemas.microsoft.com/office/drawing/2014/main" id="{DD09467B-FED2-4D18-8C07-9962E6DA57E7}"/>
              </a:ext>
            </a:extLst>
          </p:cNvPr>
          <p:cNvSpPr txBox="1">
            <a:spLocks/>
          </p:cNvSpPr>
          <p:nvPr/>
        </p:nvSpPr>
        <p:spPr bwMode="auto">
          <a:xfrm>
            <a:off x="5837635" y="6284912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1000" dirty="0">
                <a:latin typeface="Arial" panose="020B0604020202020204" pitchFamily="34" charset="0"/>
              </a:rPr>
              <a:t>Fuster, a Peña-López (2020)</a:t>
            </a:r>
          </a:p>
        </p:txBody>
      </p:sp>
    </p:spTree>
    <p:extLst>
      <p:ext uri="{BB962C8B-B14F-4D97-AF65-F5344CB8AC3E}">
        <p14:creationId xmlns:p14="http://schemas.microsoft.com/office/powerpoint/2010/main" val="14941872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ca-ES" dirty="0"/>
              <a:t>Sistema vs. Ecosistema (bis)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F44065A-A21F-4D8E-B2E8-FB137B83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4608512" cy="367405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ca-ES" altLang="ca-ES" sz="2000" b="1" dirty="0">
                <a:solidFill>
                  <a:srgbClr val="C00000"/>
                </a:solidFill>
              </a:rPr>
              <a:t>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Conjunt d’elements estructurats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Sota unes normes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Que funcionen com un tot</a:t>
            </a:r>
          </a:p>
          <a:p>
            <a:pPr marL="0" indent="0" algn="just">
              <a:buNone/>
              <a:defRPr/>
            </a:pPr>
            <a:endParaRPr lang="ca-ES" altLang="ca-ES" sz="2000" dirty="0"/>
          </a:p>
          <a:p>
            <a:pPr marL="0" indent="0" algn="just">
              <a:buNone/>
              <a:defRPr/>
            </a:pPr>
            <a:r>
              <a:rPr lang="ca-ES" altLang="ca-ES" sz="2000" b="1" dirty="0">
                <a:solidFill>
                  <a:srgbClr val="C00000"/>
                </a:solidFill>
              </a:rPr>
              <a:t>Ecosistema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Entorn/infraestructura de suport comú, amb serveis bàsics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Serveis, solucions i components especialitzats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Instàncies/aplicacions especifiques</a:t>
            </a:r>
            <a:endParaRPr lang="ca-ES" altLang="ca-E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7"/>
          <p:cNvGraphicFramePr>
            <a:graphicFrameLocks noGrp="1"/>
          </p:cNvGraphicFramePr>
          <p:nvPr/>
        </p:nvGraphicFramePr>
        <p:xfrm>
          <a:off x="4928616" y="1458909"/>
          <a:ext cx="3999484" cy="373368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99742">
                  <a:extLst>
                    <a:ext uri="{9D8B030D-6E8A-4147-A177-3AD203B41FA5}">
                      <a16:colId xmlns:a16="http://schemas.microsoft.com/office/drawing/2014/main" val="1658667980"/>
                    </a:ext>
                  </a:extLst>
                </a:gridCol>
                <a:gridCol w="1999742">
                  <a:extLst>
                    <a:ext uri="{9D8B030D-6E8A-4147-A177-3AD203B41FA5}">
                      <a16:colId xmlns:a16="http://schemas.microsoft.com/office/drawing/2014/main" val="3860939287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33795"/>
                  </a:ext>
                </a:extLst>
              </a:tr>
              <a:tr h="69972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Jerarquia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73703"/>
                  </a:ext>
                </a:extLst>
              </a:tr>
              <a:tr h="69972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Serveis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20385"/>
                  </a:ext>
                </a:extLst>
              </a:tr>
              <a:tr h="69972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Instàncies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93304"/>
                  </a:ext>
                </a:extLst>
              </a:tr>
              <a:tr h="69972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sanitari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educatiu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habitatge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93625"/>
                  </a:ext>
                </a:extLst>
              </a:tr>
            </a:tbl>
          </a:graphicData>
        </a:graphic>
      </p:graphicFrame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8269933D-0A83-6E6B-DF43-21A9D4444663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18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2376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</a:rPr>
              <a:t>L'ecosistema de governança pública</a:t>
            </a:r>
            <a:endParaRPr lang="es-ES" altLang="ca-ES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B6307E2D-1168-4DF7-8634-09A3FEF3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ecosistema de governança pública és un sistema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auto-organitzat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autopoiètic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replicable i escalable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articula actors, espais i instruments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voltant d'un conjunt d'infraestructures obertes i distribuïdes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riques en coneixement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 la presa de decisions col·lectives.</a:t>
            </a:r>
          </a:p>
        </p:txBody>
      </p:sp>
      <p:sp>
        <p:nvSpPr>
          <p:cNvPr id="55300" name="6 Marcador de número de diapositiva">
            <a:extLst>
              <a:ext uri="{FF2B5EF4-FFF2-40B4-BE49-F238E27FC236}">
                <a16:creationId xmlns:a16="http://schemas.microsoft.com/office/drawing/2014/main" id="{702BEC15-937A-416C-9D08-728081D48D66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BF9556-627E-47FA-84B8-452ABEA4DF0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24106556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E64C1-55B6-5041-F12B-4FB9774B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DC5EA-5A67-64DE-F41A-D6FCD5CAD7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3200" dirty="0"/>
              <a:t>Del </a:t>
            </a:r>
            <a:r>
              <a:rPr lang="es-ES" sz="3200" dirty="0" err="1"/>
              <a:t>govern</a:t>
            </a:r>
            <a:r>
              <a:rPr lang="es-ES" sz="3200" dirty="0"/>
              <a:t> a la governança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B0B4600F-18F1-72D2-913D-9354E8215D23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2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224385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E1173B-7ABB-46E8-9D77-4D2569B7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-ES" altLang="ca-ES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De la jerarquia a la xarxa</a:t>
            </a:r>
            <a:endParaRPr lang="es-ES" altLang="ca-ES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0F17F2FA-95E4-4124-AFF4-EB2DE1441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77492"/>
            <a:ext cx="8464072" cy="5370196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Qui </a:t>
            </a:r>
            <a:r>
              <a:rPr lang="es-ES" altLang="ca-ES" sz="1800" b="1" dirty="0" err="1">
                <a:solidFill>
                  <a:srgbClr val="C00000"/>
                </a:solidFill>
              </a:rPr>
              <a:t>construeix</a:t>
            </a:r>
            <a:r>
              <a:rPr lang="es-ES" altLang="ca-ES" sz="1800" b="1" dirty="0">
                <a:solidFill>
                  <a:srgbClr val="C00000"/>
                </a:solidFill>
              </a:rPr>
              <a:t> la </a:t>
            </a:r>
            <a:r>
              <a:rPr lang="es-ES" altLang="ca-ES" sz="1800" b="1" dirty="0" err="1">
                <a:solidFill>
                  <a:srgbClr val="C00000"/>
                </a:solidFill>
              </a:rPr>
              <a:t>xarxa</a:t>
            </a:r>
            <a:r>
              <a:rPr lang="es-ES" altLang="ca-ES" sz="1800" dirty="0">
                <a:solidFill>
                  <a:schemeClr val="tx1"/>
                </a:solidFill>
              </a:rPr>
              <a:t> determina els codis, els canals, els protocols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Si no hi </a:t>
            </a:r>
            <a:r>
              <a:rPr lang="es-ES" altLang="ca-ES" sz="1800" dirty="0" err="1">
                <a:solidFill>
                  <a:schemeClr val="tx1"/>
                </a:solidFill>
              </a:rPr>
              <a:t>som</a:t>
            </a:r>
            <a:r>
              <a:rPr lang="es-ES" altLang="ca-ES" sz="1800" dirty="0">
                <a:solidFill>
                  <a:schemeClr val="tx1"/>
                </a:solidFill>
              </a:rPr>
              <a:t>, la xarxa serà i funcionarà igualment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Si hi </a:t>
            </a:r>
            <a:r>
              <a:rPr lang="es-ES" altLang="ca-ES" sz="1800" dirty="0" err="1">
                <a:solidFill>
                  <a:schemeClr val="tx1"/>
                </a:solidFill>
              </a:rPr>
              <a:t>som</a:t>
            </a:r>
            <a:r>
              <a:rPr lang="es-ES" altLang="ca-ES" sz="1800" dirty="0">
                <a:solidFill>
                  <a:schemeClr val="tx1"/>
                </a:solidFill>
              </a:rPr>
              <a:t>, podrem incidir en el seu disseny, en la seva orientació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Podem aportar recursos, equitat, neutralitat, garanties</a:t>
            </a:r>
          </a:p>
          <a:p>
            <a:pPr algn="just">
              <a:defRPr/>
            </a:pPr>
            <a:endParaRPr lang="es-ES" altLang="ca-ES" sz="18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Donar </a:t>
            </a:r>
            <a:r>
              <a:rPr lang="es-ES" altLang="ca-ES" sz="1800" b="1" dirty="0">
                <a:solidFill>
                  <a:srgbClr val="C00000"/>
                </a:solidFill>
              </a:rPr>
              <a:t>context</a:t>
            </a:r>
            <a:r>
              <a:rPr lang="es-ES" altLang="ca-ES" sz="1800" dirty="0">
                <a:solidFill>
                  <a:schemeClr val="tx1"/>
                </a:solidFill>
              </a:rPr>
              <a:t>, crear infraestructura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Infraestructures obertes: dades, informació, tecnologia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Coneixement obert: metodologia, processos, protocols</a:t>
            </a:r>
          </a:p>
          <a:p>
            <a:pPr algn="just">
              <a:defRPr/>
            </a:pPr>
            <a:endParaRPr lang="es-ES" altLang="ca-ES" sz="18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Identificar àgores, crear </a:t>
            </a:r>
            <a:r>
              <a:rPr lang="es-ES" altLang="ca-ES" sz="1800" b="1" dirty="0">
                <a:solidFill>
                  <a:srgbClr val="C00000"/>
                </a:solidFill>
              </a:rPr>
              <a:t>comunitat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Formació, capacitació: en democràcia, política, participació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Donar veu a tots els actors, democratitzar els actors col·lectius</a:t>
            </a:r>
          </a:p>
          <a:p>
            <a:pPr algn="just">
              <a:defRPr/>
            </a:pPr>
            <a:endParaRPr lang="es-ES" altLang="ca-ES" sz="18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Facilitar </a:t>
            </a:r>
            <a:r>
              <a:rPr lang="es-ES" altLang="ca-ES" sz="1800" b="1" dirty="0">
                <a:solidFill>
                  <a:srgbClr val="C00000"/>
                </a:solidFill>
              </a:rPr>
              <a:t>interacció</a:t>
            </a:r>
            <a:r>
              <a:rPr lang="es-ES" altLang="ca-ES" sz="1800" dirty="0">
                <a:solidFill>
                  <a:schemeClr val="tx1"/>
                </a:solidFill>
              </a:rPr>
              <a:t>, nodrir comunitat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Donar legitimitat a tots els espais, ordenar la conversa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ES" altLang="ca-ES" sz="1800" dirty="0">
                <a:solidFill>
                  <a:schemeClr val="tx1"/>
                </a:solidFill>
              </a:rPr>
              <a:t>Fer que passin coses, facilitar, apoderar, acompanyar</a:t>
            </a:r>
          </a:p>
        </p:txBody>
      </p:sp>
    </p:spTree>
    <p:extLst>
      <p:ext uri="{BB962C8B-B14F-4D97-AF65-F5344CB8AC3E}">
        <p14:creationId xmlns:p14="http://schemas.microsoft.com/office/powerpoint/2010/main" val="35616619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6BB4-3930-B619-89A6-3FE62EB9F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/>
              <a:t>Resolució</a:t>
            </a:r>
            <a:r>
              <a:rPr lang="es-ES" dirty="0"/>
              <a:t> </a:t>
            </a:r>
            <a:r>
              <a:rPr lang="es-ES" dirty="0" err="1"/>
              <a:t>d’un</a:t>
            </a:r>
            <a:r>
              <a:rPr lang="es-ES" dirty="0"/>
              <a:t> problema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aplicant</a:t>
            </a:r>
            <a:r>
              <a:rPr lang="es-ES" dirty="0"/>
              <a:t> el paradigma del </a:t>
            </a:r>
            <a:r>
              <a:rPr lang="es-ES" dirty="0" err="1"/>
              <a:t>Govern</a:t>
            </a:r>
            <a:r>
              <a:rPr lang="es-ES" dirty="0"/>
              <a:t> </a:t>
            </a:r>
            <a:r>
              <a:rPr lang="es-ES" dirty="0" err="1"/>
              <a:t>Obert</a:t>
            </a:r>
            <a:r>
              <a:rPr lang="es-ES" dirty="0"/>
              <a:t> </a:t>
            </a:r>
            <a:br>
              <a:rPr lang="es-ES" sz="3200" dirty="0"/>
            </a:br>
            <a:br>
              <a:rPr lang="es-ES" sz="3200" dirty="0"/>
            </a:br>
            <a:r>
              <a:rPr lang="es-ES" sz="3200" dirty="0" err="1"/>
              <a:t>Eleccions</a:t>
            </a:r>
            <a:r>
              <a:rPr lang="es-ES" sz="3200" dirty="0"/>
              <a:t> al </a:t>
            </a:r>
            <a:r>
              <a:rPr lang="es-ES" sz="3200" dirty="0" err="1"/>
              <a:t>Parlament</a:t>
            </a:r>
            <a:r>
              <a:rPr lang="es-ES" sz="3200" dirty="0"/>
              <a:t> de Catalunya 2021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84BE25F9-CC98-4AFA-8FC6-287CCE3F397C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21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2476725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ca-ES" dirty="0" err="1">
                <a:sym typeface="Symbol" panose="05050102010706020507" pitchFamily="18" charset="2"/>
              </a:rPr>
              <a:t>Problemes</a:t>
            </a:r>
            <a:r>
              <a:rPr lang="es-ES" altLang="ca-ES" dirty="0">
                <a:sym typeface="Symbol" panose="05050102010706020507" pitchFamily="18" charset="2"/>
              </a:rPr>
              <a:t> complexos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08" y="1304925"/>
            <a:ext cx="8464072" cy="367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altLang="ca-ES" sz="2000" dirty="0"/>
              <a:t>De quin tipus de repte es tracta?</a:t>
            </a:r>
          </a:p>
          <a:p>
            <a:pPr marL="0" indent="0">
              <a:buNone/>
            </a:pPr>
            <a:r>
              <a:rPr lang="ca-ES" altLang="ca-ES" sz="2000" dirty="0"/>
              <a:t>De quines maneres es pot definir?</a:t>
            </a:r>
          </a:p>
          <a:p>
            <a:pPr marL="0" indent="0">
              <a:buNone/>
            </a:pPr>
            <a:endParaRPr lang="ca-ES" altLang="ca-ES" sz="2000" dirty="0"/>
          </a:p>
          <a:p>
            <a:pPr marL="0" indent="0">
              <a:buNone/>
            </a:pPr>
            <a:r>
              <a:rPr lang="ca-ES" altLang="ca-ES" sz="2000" dirty="0"/>
              <a:t>Quines causes es poden identificar?</a:t>
            </a:r>
          </a:p>
          <a:p>
            <a:pPr marL="0" indent="0">
              <a:buNone/>
            </a:pPr>
            <a:r>
              <a:rPr lang="ca-ES" altLang="ca-ES" sz="2000" dirty="0"/>
              <a:t>Com és l’entorn?</a:t>
            </a:r>
          </a:p>
          <a:p>
            <a:pPr marL="0" indent="0">
              <a:buNone/>
            </a:pPr>
            <a:endParaRPr lang="ca-ES" altLang="ca-ES" sz="2000" dirty="0"/>
          </a:p>
          <a:p>
            <a:pPr marL="0" indent="0">
              <a:buNone/>
            </a:pPr>
            <a:r>
              <a:rPr lang="ca-ES" altLang="ca-ES" sz="2000" dirty="0"/>
              <a:t>Com s’està afrontant ara el repte?</a:t>
            </a:r>
          </a:p>
          <a:p>
            <a:pPr marL="0" indent="0">
              <a:buNone/>
            </a:pPr>
            <a:r>
              <a:rPr lang="ca-ES" altLang="ca-ES" sz="2000" dirty="0"/>
              <a:t>Quines línies d’acció hi ha?</a:t>
            </a:r>
          </a:p>
          <a:p>
            <a:pPr marL="0" indent="0">
              <a:buNone/>
            </a:pPr>
            <a:r>
              <a:rPr lang="ca-ES" altLang="ca-ES" sz="2000" dirty="0"/>
              <a:t>Quina mena d’objectiu es pretén assolir?</a:t>
            </a:r>
          </a:p>
          <a:p>
            <a:pPr>
              <a:buFont typeface="+mj-lt"/>
              <a:buAutoNum type="arabicPeriod"/>
            </a:pPr>
            <a:endParaRPr lang="ca-ES" altLang="ca-ES" sz="2000" dirty="0"/>
          </a:p>
        </p:txBody>
      </p:sp>
    </p:spTree>
    <p:extLst>
      <p:ext uri="{BB962C8B-B14F-4D97-AF65-F5344CB8AC3E}">
        <p14:creationId xmlns:p14="http://schemas.microsoft.com/office/powerpoint/2010/main" val="20337689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a-ES" dirty="0"/>
              <a:t>Un problema retorçat (</a:t>
            </a:r>
            <a:r>
              <a:rPr lang="ca-ES" i="1" dirty="0" err="1"/>
              <a:t>wicked</a:t>
            </a:r>
            <a:r>
              <a:rPr lang="ca-ES" i="1" dirty="0"/>
              <a:t> </a:t>
            </a:r>
            <a:r>
              <a:rPr lang="ca-ES" i="1" dirty="0" err="1"/>
              <a:t>problems</a:t>
            </a:r>
            <a:r>
              <a:rPr lang="ca-ES" dirty="0"/>
              <a:t>)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382652" y="1304924"/>
            <a:ext cx="8464072" cy="5087765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No hi ha una formulació definitiva d'un problema retorçat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Els problemes retorçats no tenen temps d'espera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Les solucions a un problema retorçat no són del tipus vertader o fals, sinó millor o pitjor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No hi ha cap prova immediata i definitiva d'una solució a un problema retorçat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Cada solució a un problema retorçat és una "operació única"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Els problemes retorçats no tenen un conjunt de solucions potencials enumerables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Cada problema retorçat és essencialment únic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Cada problema retorçat pot considerar-se com símptoma d'un altre problema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L'existència d'una discrepància representant a un problema retorçat pot explicar-se en diverses formes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1900" dirty="0"/>
              <a:t>El polític no té dret a equivocar-se</a:t>
            </a:r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90C62A32-91BF-E145-C7E1-C86380766DE6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23</a:t>
            </a:fld>
            <a:endParaRPr lang="ca-ES" sz="1200" dirty="0">
              <a:latin typeface="Akkurat Pro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76F32E-6EEE-1AE1-3550-315DA38A0CBF}"/>
              </a:ext>
            </a:extLst>
          </p:cNvPr>
          <p:cNvSpPr txBox="1"/>
          <p:nvPr/>
        </p:nvSpPr>
        <p:spPr>
          <a:xfrm>
            <a:off x="5292080" y="6254190"/>
            <a:ext cx="3554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noProof="1">
                <a:solidFill>
                  <a:srgbClr val="000000"/>
                </a:solidFill>
                <a:latin typeface="Akkurat Pro"/>
              </a:rPr>
              <a:t>Rittel, H.W.J. &amp; Webber, M.M. (1973)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81741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El context del 14F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A65E57-8369-07A3-14D7-AB3F753B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4" name="Imagen 1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FE517F7-B293-614D-F890-E2AEA295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251520" y="1730917"/>
            <a:ext cx="8649268" cy="5049821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EEF90CEF-8F8A-0804-4C53-B6B0492ACA1A}"/>
              </a:ext>
            </a:extLst>
          </p:cNvPr>
          <p:cNvSpPr txBox="1">
            <a:spLocks/>
          </p:cNvSpPr>
          <p:nvPr/>
        </p:nvSpPr>
        <p:spPr bwMode="auto">
          <a:xfrm>
            <a:off x="3534686" y="1258963"/>
            <a:ext cx="5574525" cy="3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Nous </a:t>
            </a:r>
            <a:r>
              <a:rPr lang="en-GB" altLang="ca-ES" sz="900" dirty="0" err="1">
                <a:latin typeface="Arial" panose="020B0604020202020204" pitchFamily="34" charset="0"/>
              </a:rPr>
              <a:t>casos</a:t>
            </a:r>
            <a:r>
              <a:rPr lang="en-GB" altLang="ca-ES" sz="900" dirty="0">
                <a:latin typeface="Arial" panose="020B0604020202020204" pitchFamily="34" charset="0"/>
              </a:rPr>
              <a:t> </a:t>
            </a:r>
            <a:r>
              <a:rPr lang="en-GB" altLang="ca-ES" sz="900" dirty="0" err="1">
                <a:latin typeface="Arial" panose="020B0604020202020204" pitchFamily="34" charset="0"/>
              </a:rPr>
              <a:t>diaris</a:t>
            </a:r>
            <a:r>
              <a:rPr lang="en-GB" altLang="ca-ES" sz="900" dirty="0">
                <a:latin typeface="Arial" panose="020B0604020202020204" pitchFamily="34" charset="0"/>
              </a:rPr>
              <a:t> de COVID-19 </a:t>
            </a:r>
            <a:r>
              <a:rPr lang="en-GB" altLang="ca-ES" sz="900" dirty="0" err="1">
                <a:latin typeface="Arial" panose="020B0604020202020204" pitchFamily="34" charset="0"/>
              </a:rPr>
              <a:t>confirmats</a:t>
            </a:r>
            <a:r>
              <a:rPr lang="en-GB" altLang="ca-ES" sz="900" dirty="0">
                <a:latin typeface="Arial" panose="020B0604020202020204" pitchFamily="34" charset="0"/>
              </a:rPr>
              <a:t>, </a:t>
            </a:r>
            <a:r>
              <a:rPr lang="en-GB" altLang="ca-ES" sz="900" dirty="0" err="1">
                <a:latin typeface="Arial" panose="020B0604020202020204" pitchFamily="34" charset="0"/>
              </a:rPr>
              <a:t>mitjana</a:t>
            </a:r>
            <a:r>
              <a:rPr lang="en-GB" altLang="ca-ES" sz="900" dirty="0">
                <a:latin typeface="Arial" panose="020B0604020202020204" pitchFamily="34" charset="0"/>
              </a:rPr>
              <a:t> a 7 dies</a:t>
            </a:r>
          </a:p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Font: </a:t>
            </a:r>
            <a:r>
              <a:rPr lang="en-GB" altLang="ca-ES" sz="900" dirty="0" err="1">
                <a:latin typeface="Arial" panose="020B0604020202020204" pitchFamily="34" charset="0"/>
              </a:rPr>
              <a:t>OurWorld</a:t>
            </a:r>
            <a:r>
              <a:rPr lang="en-GB" altLang="ca-ES" sz="900" dirty="0"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F043971-689E-B89E-FE63-EC9A71EFEB4A}"/>
              </a:ext>
            </a:extLst>
          </p:cNvPr>
          <p:cNvSpPr txBox="1"/>
          <p:nvPr/>
        </p:nvSpPr>
        <p:spPr>
          <a:xfrm>
            <a:off x="944589" y="2357645"/>
            <a:ext cx="2845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</a:rPr>
              <a:t>Confinament</a:t>
            </a:r>
          </a:p>
          <a:p>
            <a:r>
              <a:rPr lang="ca-ES" sz="1050" dirty="0">
                <a:latin typeface="Arial" panose="020B0604020202020204" pitchFamily="34" charset="0"/>
              </a:rPr>
              <a:t>S’ajornen les eleccions basques i gallegues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E088BDD-620E-D66B-FCB2-7EAFD2C10822}"/>
              </a:ext>
            </a:extLst>
          </p:cNvPr>
          <p:cNvCxnSpPr>
            <a:cxnSpLocks/>
          </p:cNvCxnSpPr>
          <p:nvPr/>
        </p:nvCxnSpPr>
        <p:spPr>
          <a:xfrm>
            <a:off x="1016296" y="2836697"/>
            <a:ext cx="0" cy="343998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98ECE0-EE5A-F550-29EF-6435687BF12D}"/>
              </a:ext>
            </a:extLst>
          </p:cNvPr>
          <p:cNvSpPr txBox="1"/>
          <p:nvPr/>
        </p:nvSpPr>
        <p:spPr>
          <a:xfrm>
            <a:off x="1488848" y="3831363"/>
            <a:ext cx="2154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latin typeface="Arial" panose="020B0604020202020204" pitchFamily="34" charset="0"/>
              </a:rPr>
              <a:t>Eleccions basques i gallegues</a:t>
            </a:r>
          </a:p>
          <a:p>
            <a:pPr algn="ctr"/>
            <a:r>
              <a:rPr lang="ca-ES" sz="1050" dirty="0">
                <a:latin typeface="Arial" panose="020B0604020202020204" pitchFamily="34" charset="0"/>
              </a:rPr>
              <a:t>nova convocatòria      eleccions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71D9A0A-40EF-CE2A-8C77-76C3C6A694E2}"/>
              </a:ext>
            </a:extLst>
          </p:cNvPr>
          <p:cNvCxnSpPr>
            <a:cxnSpLocks/>
          </p:cNvCxnSpPr>
          <p:nvPr/>
        </p:nvCxnSpPr>
        <p:spPr>
          <a:xfrm flipH="1">
            <a:off x="2156061" y="4218015"/>
            <a:ext cx="180" cy="211274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92BDCA0-8919-8D8A-2D83-242D8AE0F887}"/>
              </a:ext>
            </a:extLst>
          </p:cNvPr>
          <p:cNvCxnSpPr>
            <a:cxnSpLocks/>
          </p:cNvCxnSpPr>
          <p:nvPr/>
        </p:nvCxnSpPr>
        <p:spPr>
          <a:xfrm>
            <a:off x="3104528" y="4218593"/>
            <a:ext cx="0" cy="2141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4C830CB-5FC2-E65D-E870-54E3FB26D121}"/>
              </a:ext>
            </a:extLst>
          </p:cNvPr>
          <p:cNvCxnSpPr>
            <a:cxnSpLocks/>
          </p:cNvCxnSpPr>
          <p:nvPr/>
        </p:nvCxnSpPr>
        <p:spPr>
          <a:xfrm>
            <a:off x="4544688" y="2323817"/>
            <a:ext cx="0" cy="271189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295AA9-C45D-1002-5451-65461A5F53D9}"/>
              </a:ext>
            </a:extLst>
          </p:cNvPr>
          <p:cNvSpPr txBox="1"/>
          <p:nvPr/>
        </p:nvSpPr>
        <p:spPr>
          <a:xfrm>
            <a:off x="2744779" y="1886744"/>
            <a:ext cx="18947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El President de la Generalitat inhabilitat pel Tribunal Suprem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A5325E7-6844-2911-13EE-EB97AE3089A1}"/>
              </a:ext>
            </a:extLst>
          </p:cNvPr>
          <p:cNvCxnSpPr>
            <a:cxnSpLocks/>
          </p:cNvCxnSpPr>
          <p:nvPr/>
        </p:nvCxnSpPr>
        <p:spPr>
          <a:xfrm>
            <a:off x="5993813" y="3683340"/>
            <a:ext cx="0" cy="153694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6BFFA59-6A9A-AD38-A8FB-EB93774CD953}"/>
              </a:ext>
            </a:extLst>
          </p:cNvPr>
          <p:cNvSpPr txBox="1"/>
          <p:nvPr/>
        </p:nvSpPr>
        <p:spPr>
          <a:xfrm>
            <a:off x="4895703" y="3269382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Convocatòria d’eleccions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C85BD61-B52D-F233-06B4-029D8FED9D2A}"/>
              </a:ext>
            </a:extLst>
          </p:cNvPr>
          <p:cNvSpPr txBox="1"/>
          <p:nvPr/>
        </p:nvSpPr>
        <p:spPr>
          <a:xfrm>
            <a:off x="6935475" y="3077409"/>
            <a:ext cx="13089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14 Febrer 2021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9BB9A4A-4DA7-2D5C-7BD3-0563F3178903}"/>
              </a:ext>
            </a:extLst>
          </p:cNvPr>
          <p:cNvCxnSpPr>
            <a:cxnSpLocks/>
          </p:cNvCxnSpPr>
          <p:nvPr/>
        </p:nvCxnSpPr>
        <p:spPr>
          <a:xfrm>
            <a:off x="6992960" y="3483899"/>
            <a:ext cx="0" cy="85359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40DD1C4-A091-24EE-E85E-26E9DAB9576F}"/>
              </a:ext>
            </a:extLst>
          </p:cNvPr>
          <p:cNvSpPr txBox="1"/>
          <p:nvPr/>
        </p:nvSpPr>
        <p:spPr>
          <a:xfrm>
            <a:off x="7172823" y="2149810"/>
            <a:ext cx="1850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Comença la campanya electoral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3238DEC-756B-C030-C5E4-08A850E84C8A}"/>
              </a:ext>
            </a:extLst>
          </p:cNvPr>
          <p:cNvCxnSpPr>
            <a:cxnSpLocks/>
          </p:cNvCxnSpPr>
          <p:nvPr/>
        </p:nvCxnSpPr>
        <p:spPr>
          <a:xfrm>
            <a:off x="8859766" y="4499646"/>
            <a:ext cx="0" cy="131130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4A4D949-D458-FD13-494C-6AFAF4724D59}"/>
              </a:ext>
            </a:extLst>
          </p:cNvPr>
          <p:cNvSpPr txBox="1"/>
          <p:nvPr/>
        </p:nvSpPr>
        <p:spPr>
          <a:xfrm>
            <a:off x="7524330" y="3898834"/>
            <a:ext cx="1424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Nova data electoral proposada a l’ajornament </a:t>
            </a:r>
            <a:br>
              <a:rPr lang="ca-ES" sz="1050" dirty="0">
                <a:latin typeface="Arial" panose="020B0604020202020204" pitchFamily="34" charset="0"/>
              </a:rPr>
            </a:br>
            <a:r>
              <a:rPr lang="ca-ES" sz="1050" dirty="0">
                <a:latin typeface="Arial" panose="020B0604020202020204" pitchFamily="34" charset="0"/>
              </a:rPr>
              <a:t>(no va passar)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2EB8AA0-6A86-6822-8C2B-2EB7F3096B29}"/>
              </a:ext>
            </a:extLst>
          </p:cNvPr>
          <p:cNvCxnSpPr>
            <a:cxnSpLocks/>
          </p:cNvCxnSpPr>
          <p:nvPr/>
        </p:nvCxnSpPr>
        <p:spPr>
          <a:xfrm>
            <a:off x="6018490" y="2768556"/>
            <a:ext cx="43001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247924C-CFBC-0AEE-A1DE-6BC65FE7FA01}"/>
              </a:ext>
            </a:extLst>
          </p:cNvPr>
          <p:cNvSpPr txBox="1"/>
          <p:nvPr/>
        </p:nvSpPr>
        <p:spPr>
          <a:xfrm>
            <a:off x="4814818" y="2634366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Ajornament de les eleccions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8FF8D4E-AAA9-E5B2-60D0-EBEDEB22C076}"/>
              </a:ext>
            </a:extLst>
          </p:cNvPr>
          <p:cNvCxnSpPr>
            <a:cxnSpLocks/>
          </p:cNvCxnSpPr>
          <p:nvPr/>
        </p:nvCxnSpPr>
        <p:spPr>
          <a:xfrm>
            <a:off x="6115018" y="2157771"/>
            <a:ext cx="43001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B284C7-9D6C-4152-E002-D7E4A7313410}"/>
              </a:ext>
            </a:extLst>
          </p:cNvPr>
          <p:cNvSpPr txBox="1"/>
          <p:nvPr/>
        </p:nvSpPr>
        <p:spPr>
          <a:xfrm>
            <a:off x="4711545" y="1895404"/>
            <a:ext cx="13971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El TSJC suspèn l’ajornament </a:t>
            </a:r>
            <a:r>
              <a:rPr lang="ca-ES" sz="1050" dirty="0" err="1">
                <a:latin typeface="Arial" panose="020B0604020202020204" pitchFamily="34" charset="0"/>
              </a:rPr>
              <a:t>cautelaríssimament</a:t>
            </a:r>
            <a:endParaRPr lang="ca-ES" sz="1050" dirty="0">
              <a:latin typeface="Arial" panose="020B0604020202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BCC395D-CE74-58B8-BB19-9096CBBCAC2E}"/>
              </a:ext>
            </a:extLst>
          </p:cNvPr>
          <p:cNvCxnSpPr>
            <a:cxnSpLocks/>
          </p:cNvCxnSpPr>
          <p:nvPr/>
        </p:nvCxnSpPr>
        <p:spPr>
          <a:xfrm>
            <a:off x="6722695" y="1996005"/>
            <a:ext cx="43001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CFF2D6A-7593-B3DA-5DD7-09B1BD1813A1}"/>
              </a:ext>
            </a:extLst>
          </p:cNvPr>
          <p:cNvSpPr txBox="1"/>
          <p:nvPr/>
        </p:nvSpPr>
        <p:spPr>
          <a:xfrm>
            <a:off x="7187579" y="1782701"/>
            <a:ext cx="1761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</a:rPr>
              <a:t>El TSJC sentencia la no validesa de l’ajornament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69FB221-4CCA-CE86-92DC-928FC4B7B3E0}"/>
              </a:ext>
            </a:extLst>
          </p:cNvPr>
          <p:cNvCxnSpPr>
            <a:cxnSpLocks/>
          </p:cNvCxnSpPr>
          <p:nvPr/>
        </p:nvCxnSpPr>
        <p:spPr>
          <a:xfrm>
            <a:off x="6777521" y="2031536"/>
            <a:ext cx="439881" cy="23856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EA361E6-04B5-E427-BBEC-3225319DEA5B}"/>
              </a:ext>
            </a:extLst>
          </p:cNvPr>
          <p:cNvSpPr txBox="1"/>
          <p:nvPr/>
        </p:nvSpPr>
        <p:spPr>
          <a:xfrm>
            <a:off x="3578482" y="6110913"/>
            <a:ext cx="5357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latin typeface="Arial" panose="020B0604020202020204" pitchFamily="34" charset="0"/>
              </a:rPr>
              <a:t>Gran part de les eleccions al món van aprofitar per celebrar-se entre la 1a i la 2a onades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D9C7733-A95B-E820-F1B9-D28434A895BA}"/>
              </a:ext>
            </a:extLst>
          </p:cNvPr>
          <p:cNvSpPr txBox="1"/>
          <p:nvPr/>
        </p:nvSpPr>
        <p:spPr>
          <a:xfrm>
            <a:off x="1259632" y="5949280"/>
            <a:ext cx="6930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1a onada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C5B9283-98BB-87EC-D506-D59C60D3ED57}"/>
              </a:ext>
            </a:extLst>
          </p:cNvPr>
          <p:cNvSpPr txBox="1"/>
          <p:nvPr/>
        </p:nvSpPr>
        <p:spPr>
          <a:xfrm>
            <a:off x="4654302" y="5301643"/>
            <a:ext cx="72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2a onada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2558A90-2393-C466-FD2C-154CDF97C4ED}"/>
              </a:ext>
            </a:extLst>
          </p:cNvPr>
          <p:cNvSpPr txBox="1"/>
          <p:nvPr/>
        </p:nvSpPr>
        <p:spPr>
          <a:xfrm>
            <a:off x="6356257" y="5305828"/>
            <a:ext cx="702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3a onada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99CD61C-5D3B-50EE-D12C-FB04D7A5C420}"/>
              </a:ext>
            </a:extLst>
          </p:cNvPr>
          <p:cNvSpPr txBox="1"/>
          <p:nvPr/>
        </p:nvSpPr>
        <p:spPr>
          <a:xfrm>
            <a:off x="7876147" y="5735966"/>
            <a:ext cx="6977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4a onada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73AE48F-5E3B-6B56-3758-0D5DCF67A601}"/>
              </a:ext>
            </a:extLst>
          </p:cNvPr>
          <p:cNvSpPr txBox="1"/>
          <p:nvPr/>
        </p:nvSpPr>
        <p:spPr>
          <a:xfrm>
            <a:off x="1294989" y="2887089"/>
            <a:ext cx="19893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</a:rPr>
              <a:t>Jornada electoral inicialment programada per les eleccions basques i gallegues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37B8D7E-92F1-AE12-0162-42352885668F}"/>
              </a:ext>
            </a:extLst>
          </p:cNvPr>
          <p:cNvCxnSpPr>
            <a:cxnSpLocks/>
          </p:cNvCxnSpPr>
          <p:nvPr/>
        </p:nvCxnSpPr>
        <p:spPr>
          <a:xfrm>
            <a:off x="1385301" y="3505308"/>
            <a:ext cx="0" cy="193436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A8E87CA-67DD-4C4D-A971-2511A079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No hi ha una formulació definitiva d'un problema retorçat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08" y="1304925"/>
            <a:ext cx="8464072" cy="3674056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</a:rPr>
              <a:t>Què prioritzem: la Salut o la Democràcia?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</a:rPr>
              <a:t>Quin és el millor moment per votar? En funció de què?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</a:rPr>
              <a:t>Podem privar de dret a vot a un determinat col·lectiu? En funció de què?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</a:rPr>
              <a:t>Què és més legítim, mantenir un Govern en funcions, o precipitar un nou Govern a tota costa?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</a:rPr>
              <a:t>Quin és EL problema exactament?</a:t>
            </a:r>
          </a:p>
        </p:txBody>
      </p:sp>
    </p:spTree>
    <p:extLst>
      <p:ext uri="{BB962C8B-B14F-4D97-AF65-F5344CB8AC3E}">
        <p14:creationId xmlns:p14="http://schemas.microsoft.com/office/powerpoint/2010/main" val="74581730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92622C-5D81-4DC8-B87D-2AE06AAE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Els problemes retorçats no tenen temps d'espera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08" y="1304925"/>
            <a:ext cx="8464072" cy="367405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Posar data invalida aquest aspecte.</a:t>
            </a:r>
          </a:p>
          <a:p>
            <a:pPr marL="0" indent="0" algn="l">
              <a:buNone/>
            </a:pPr>
            <a:r>
              <a:rPr lang="ca-ES" altLang="ca-ES" sz="2800" b="1" dirty="0">
                <a:solidFill>
                  <a:schemeClr val="tx1"/>
                </a:solidFill>
              </a:rPr>
              <a:t>PERÒ</a:t>
            </a:r>
          </a:p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Com i quan arribem a la data?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800" dirty="0"/>
              <a:t>Quan volem que siguin les eleccions?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800" dirty="0"/>
              <a:t>Quan poden ser les eleccions?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800" dirty="0"/>
              <a:t>Podem ajornar les eleccions?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800" dirty="0"/>
              <a:t>Què passa si hi ha un recurs a l’ajornament?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800" dirty="0"/>
              <a:t>Què passa mentre </a:t>
            </a:r>
            <a:r>
              <a:rPr lang="ca-ES" altLang="ca-ES" sz="2400" dirty="0">
                <a:solidFill>
                  <a:schemeClr val="tx1"/>
                </a:solidFill>
              </a:rPr>
              <a:t>no es resol?</a:t>
            </a:r>
          </a:p>
        </p:txBody>
      </p:sp>
    </p:spTree>
    <p:extLst>
      <p:ext uri="{BB962C8B-B14F-4D97-AF65-F5344CB8AC3E}">
        <p14:creationId xmlns:p14="http://schemas.microsoft.com/office/powerpoint/2010/main" val="24321210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D73CC27-BD87-4A8A-9F11-4B235D0A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0350"/>
            <a:ext cx="8570912" cy="8191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solucions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a un problema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retorçat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són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tipus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vertader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fals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sinó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millor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pitjor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Què permet l’àmbit normatiu?</a:t>
            </a:r>
          </a:p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Podem canviar l’àmbit normatiu?</a:t>
            </a:r>
          </a:p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Tensions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400" dirty="0">
                <a:solidFill>
                  <a:schemeClr val="tx1"/>
                </a:solidFill>
              </a:rPr>
              <a:t>De </a:t>
            </a:r>
            <a:r>
              <a:rPr lang="ca-ES" altLang="ca-ES" sz="2600" dirty="0"/>
              <a:t>salut individual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De salut pública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Pressupostàries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Operatives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De legitimitat</a:t>
            </a:r>
          </a:p>
        </p:txBody>
      </p:sp>
    </p:spTree>
    <p:extLst>
      <p:ext uri="{BB962C8B-B14F-4D97-AF65-F5344CB8AC3E}">
        <p14:creationId xmlns:p14="http://schemas.microsoft.com/office/powerpoint/2010/main" val="33291797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0350"/>
            <a:ext cx="8570912" cy="8191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it-IT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 hi ha cap prova immediata i definitiva d'una solució a un problema retorçat</a:t>
            </a:r>
            <a:endParaRPr lang="es-ES" altLang="ca-ES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Aquesta qüestió es resol de dues maneres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400" dirty="0">
                <a:solidFill>
                  <a:schemeClr val="tx1"/>
                </a:solidFill>
              </a:rPr>
              <a:t>Amb </a:t>
            </a:r>
            <a:r>
              <a:rPr lang="ca-ES" altLang="ca-ES" sz="2600" dirty="0"/>
              <a:t>l’acceptació dels resultats la nit del 14F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Amb la constatació </a:t>
            </a:r>
            <a:r>
              <a:rPr lang="ca-ES" altLang="ca-ES" sz="2400" dirty="0">
                <a:solidFill>
                  <a:schemeClr val="tx1"/>
                </a:solidFill>
              </a:rPr>
              <a:t>de l’impacte zero en salut</a:t>
            </a:r>
          </a:p>
          <a:p>
            <a:pPr marL="0" indent="0" algn="l">
              <a:buNone/>
            </a:pPr>
            <a:r>
              <a:rPr lang="ca-ES" altLang="ca-ES" sz="2800" b="1" dirty="0">
                <a:solidFill>
                  <a:schemeClr val="tx1"/>
                </a:solidFill>
              </a:rPr>
              <a:t>PERÒ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Podíem haver millorat la participació?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Ha estat un procediment just per tothom?</a:t>
            </a:r>
          </a:p>
          <a:p>
            <a:pPr marL="914400" lvl="2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altLang="ca-ES" sz="2600" dirty="0"/>
              <a:t>Confinades, membres de les meses, gent gran...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Estem </a:t>
            </a:r>
            <a:r>
              <a:rPr lang="ca-ES" altLang="ca-ES" sz="2800" dirty="0">
                <a:solidFill>
                  <a:schemeClr val="tx1"/>
                </a:solidFill>
              </a:rPr>
              <a:t>en condicions de repetir les eleccions?</a:t>
            </a:r>
          </a:p>
        </p:txBody>
      </p:sp>
    </p:spTree>
    <p:extLst>
      <p:ext uri="{BB962C8B-B14F-4D97-AF65-F5344CB8AC3E}">
        <p14:creationId xmlns:p14="http://schemas.microsoft.com/office/powerpoint/2010/main" val="15324694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0350"/>
            <a:ext cx="8570912" cy="8191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solució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un problema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és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una "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operació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única"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Si ajornem, què canviaria?</a:t>
            </a:r>
          </a:p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Quines conseqüències si fracassem?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400" dirty="0">
                <a:solidFill>
                  <a:schemeClr val="tx1"/>
                </a:solidFill>
              </a:rPr>
              <a:t>Per la </a:t>
            </a:r>
            <a:r>
              <a:rPr lang="ca-ES" altLang="ca-ES" sz="2600" dirty="0"/>
              <a:t>salut, individual i pública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Pel dret de vot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Per la legitimitat</a:t>
            </a:r>
          </a:p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Què pot succeir “l’endemà”?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Què volem</a:t>
            </a:r>
          </a:p>
          <a:p>
            <a:pPr marL="285750" lvl="1">
              <a:buClr>
                <a:srgbClr val="C00000"/>
              </a:buClr>
            </a:pPr>
            <a:r>
              <a:rPr lang="ca-ES" altLang="ca-ES" sz="2600" dirty="0"/>
              <a:t>Què </a:t>
            </a:r>
            <a:r>
              <a:rPr lang="ca-ES" altLang="ca-ES" sz="2400" dirty="0">
                <a:solidFill>
                  <a:schemeClr val="tx1"/>
                </a:solidFill>
              </a:rPr>
              <a:t>volem evitar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ca-ES" altLang="ca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240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05CE14E-B8CB-54F0-9D4D-31D70E24E1B5}"/>
              </a:ext>
            </a:extLst>
          </p:cNvPr>
          <p:cNvGrpSpPr/>
          <p:nvPr/>
        </p:nvGrpSpPr>
        <p:grpSpPr>
          <a:xfrm>
            <a:off x="1413312" y="1741264"/>
            <a:ext cx="6096000" cy="4064000"/>
            <a:chOff x="2032000" y="719666"/>
            <a:chExt cx="8128000" cy="5418667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66747484-B2EA-9242-6830-B2A824AF3A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38189852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4F4CDC4-318B-0280-75A9-06755FDA83C7}"/>
                </a:ext>
              </a:extLst>
            </p:cNvPr>
            <p:cNvSpPr txBox="1"/>
            <p:nvPr/>
          </p:nvSpPr>
          <p:spPr>
            <a:xfrm>
              <a:off x="4977864" y="2940959"/>
              <a:ext cx="2255319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</a:rPr>
                <a:t>Actitud</a:t>
              </a:r>
            </a:p>
            <a:p>
              <a:pPr algn="ctr"/>
              <a:r>
                <a:rPr lang="es-ES" sz="2400" dirty="0">
                  <a:latin typeface="Arial" panose="020B0604020202020204" pitchFamily="34" charset="0"/>
                </a:rPr>
                <a:t>Antipolítica</a:t>
              </a:r>
            </a:p>
          </p:txBody>
        </p: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014CABD7-71DC-F33A-F5C5-6C6B2157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573088"/>
            <a:ext cx="6731769" cy="506412"/>
          </a:xfrm>
        </p:spPr>
        <p:txBody>
          <a:bodyPr/>
          <a:lstStyle/>
          <a:p>
            <a:r>
              <a:rPr lang="ca-ES" dirty="0"/>
              <a:t>L’actitud antipolítica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8793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0350"/>
            <a:ext cx="8570912" cy="8191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Els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no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tenen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un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conjunt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de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solucions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potencials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enumerables</a:t>
            </a:r>
            <a:endParaRPr lang="es-ES" altLang="ca-ES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/>
          <a:lstStyle/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Factors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De salut individual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De salut pública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Pressupostàries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Operatives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D</a:t>
            </a:r>
            <a:r>
              <a:rPr lang="ca-ES" altLang="ca-ES" sz="2400" dirty="0">
                <a:solidFill>
                  <a:schemeClr val="tx1"/>
                </a:solidFill>
              </a:rPr>
              <a:t>e legitimitat</a:t>
            </a:r>
          </a:p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Actors i actitud</a:t>
            </a:r>
            <a:endParaRPr lang="ca-ES" altLang="ca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3397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problema </a:t>
            </a:r>
            <a:r>
              <a:rPr lang="pt-BR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pt-BR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és </a:t>
            </a:r>
            <a:r>
              <a:rPr lang="pt-BR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essencialment</a:t>
            </a:r>
            <a:r>
              <a:rPr lang="pt-BR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t-BR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únic</a:t>
            </a:r>
            <a:endParaRPr lang="es-ES" altLang="ca-ES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08" y="1304925"/>
            <a:ext cx="8464072" cy="3674056"/>
          </a:xfrm>
        </p:spPr>
        <p:txBody>
          <a:bodyPr/>
          <a:lstStyle/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Podem replicar l’experiència d’altres comunitats autònomes?</a:t>
            </a:r>
          </a:p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</a:rPr>
              <a:t>Podem replicar l’experiència d’altres països?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400" dirty="0">
                <a:solidFill>
                  <a:schemeClr val="tx1"/>
                </a:solidFill>
              </a:rPr>
              <a:t>Quan s’ha </a:t>
            </a:r>
            <a:r>
              <a:rPr lang="ca-ES" altLang="ca-ES" sz="2600" dirty="0"/>
              <a:t>ajornat i perquè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Quan s’ha c</a:t>
            </a:r>
            <a:r>
              <a:rPr lang="ca-ES" altLang="ca-ES" sz="2400" dirty="0">
                <a:solidFill>
                  <a:schemeClr val="tx1"/>
                </a:solidFill>
              </a:rPr>
              <a:t>elebrat, perquè i com</a:t>
            </a:r>
          </a:p>
        </p:txBody>
      </p:sp>
    </p:spTree>
    <p:extLst>
      <p:ext uri="{BB962C8B-B14F-4D97-AF65-F5344CB8AC3E}">
        <p14:creationId xmlns:p14="http://schemas.microsoft.com/office/powerpoint/2010/main" val="155602617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0350"/>
            <a:ext cx="8570912" cy="8191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problema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pot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considerar-se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un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símptoma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d'un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altre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problema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/>
          <a:lstStyle/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800" dirty="0">
                <a:solidFill>
                  <a:schemeClr val="tx1"/>
                </a:solidFill>
              </a:rPr>
              <a:t>Gestió </a:t>
            </a:r>
            <a:r>
              <a:rPr lang="ca-ES" altLang="ca-ES" sz="2600" dirty="0"/>
              <a:t>de la pandèmia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Cultura democràtica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Model territorial i competencial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Obsolescència de l’Administració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Fractura social i politització de la gestió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Fractura </a:t>
            </a:r>
            <a:r>
              <a:rPr lang="ca-ES" altLang="ca-ES" sz="2800" dirty="0">
                <a:solidFill>
                  <a:schemeClr val="tx1"/>
                </a:solidFill>
              </a:rPr>
              <a:t>política i </a:t>
            </a:r>
            <a:r>
              <a:rPr lang="ca-ES" altLang="ca-ES" sz="2800" dirty="0" err="1">
                <a:solidFill>
                  <a:schemeClr val="tx1"/>
                </a:solidFill>
              </a:rPr>
              <a:t>judicialització</a:t>
            </a:r>
            <a:r>
              <a:rPr lang="ca-ES" altLang="ca-ES" sz="2800" dirty="0">
                <a:solidFill>
                  <a:schemeClr val="tx1"/>
                </a:solidFill>
              </a:rPr>
              <a:t> de la política</a:t>
            </a:r>
          </a:p>
        </p:txBody>
      </p:sp>
    </p:spTree>
    <p:extLst>
      <p:ext uri="{BB962C8B-B14F-4D97-AF65-F5344CB8AC3E}">
        <p14:creationId xmlns:p14="http://schemas.microsoft.com/office/powerpoint/2010/main" val="418162286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0350"/>
            <a:ext cx="8570912" cy="8191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L'existència</a:t>
            </a:r>
            <a:r>
              <a:rPr lang="es-ES" alt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d'una</a:t>
            </a:r>
            <a:r>
              <a:rPr lang="es-ES" alt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discrepància</a:t>
            </a:r>
            <a:r>
              <a:rPr lang="es-ES" alt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representant</a:t>
            </a:r>
            <a:r>
              <a:rPr lang="es-ES" alt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un problema </a:t>
            </a:r>
            <a:r>
              <a:rPr lang="es-ES" altLang="ca-E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pot</a:t>
            </a:r>
            <a:r>
              <a:rPr lang="es-ES" alt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explicar-se en </a:t>
            </a:r>
            <a:r>
              <a:rPr lang="es-ES" altLang="ca-E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diverses</a:t>
            </a:r>
            <a:r>
              <a:rPr lang="es-ES" alt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formes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/>
          <a:lstStyle/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800" dirty="0">
                <a:solidFill>
                  <a:schemeClr val="tx1"/>
                </a:solidFill>
              </a:rPr>
              <a:t>LOREG i </a:t>
            </a:r>
            <a:r>
              <a:rPr lang="ca-ES" altLang="ca-ES" sz="2600" dirty="0"/>
              <a:t>juntes electorals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Llei electoral catalana 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Llei de vot electrònic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TSCJ i ajornament electoral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600" dirty="0"/>
              <a:t>Avaluació de </a:t>
            </a:r>
            <a:r>
              <a:rPr lang="ca-ES" altLang="ca-ES" sz="2800" dirty="0">
                <a:solidFill>
                  <a:schemeClr val="tx1"/>
                </a:solidFill>
              </a:rPr>
              <a:t>l’estat de la pandèmia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altLang="ca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2274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polític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no té </a:t>
            </a:r>
            <a:r>
              <a:rPr lang="es-ES" altLang="ca-ES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dret</a:t>
            </a:r>
            <a:r>
              <a:rPr lang="es-ES" altLang="ca-ES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equivocar-se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8464072" cy="3674056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</a:rPr>
              <a:t>Les eleccions tenen molt mala correcció si surten “malament”.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</a:rPr>
              <a:t>Les eleccions podien sortir </a:t>
            </a:r>
            <a:r>
              <a:rPr lang="ca-ES" altLang="ca-ES" sz="2400" i="1" dirty="0">
                <a:solidFill>
                  <a:schemeClr val="tx1"/>
                </a:solidFill>
              </a:rPr>
              <a:t>molt</a:t>
            </a:r>
            <a:r>
              <a:rPr lang="ca-ES" altLang="ca-ES" sz="2400" dirty="0">
                <a:solidFill>
                  <a:schemeClr val="tx1"/>
                </a:solidFill>
              </a:rPr>
              <a:t> malament.</a:t>
            </a:r>
          </a:p>
        </p:txBody>
      </p:sp>
    </p:spTree>
    <p:extLst>
      <p:ext uri="{BB962C8B-B14F-4D97-AF65-F5344CB8AC3E}">
        <p14:creationId xmlns:p14="http://schemas.microsoft.com/office/powerpoint/2010/main" val="30353345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6ADD0C1B-423A-469B-BF0F-B46A1B9A9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altLang="ca-ES" sz="3200" dirty="0" err="1"/>
              <a:t>L’estratègia</a:t>
            </a:r>
            <a:endParaRPr lang="es-ES_tradnl" altLang="ca-ES" sz="3200" dirty="0"/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BE40A307-3036-1211-A422-E0CB5961BBDC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35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224285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altLang="ca-ES" b="1" noProof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Límits i reptes de l’organització</a:t>
            </a:r>
          </a:p>
        </p:txBody>
      </p:sp>
      <p:sp>
        <p:nvSpPr>
          <p:cNvPr id="6" name="Subtítol 5">
            <a:extLst>
              <a:ext uri="{FF2B5EF4-FFF2-40B4-BE49-F238E27FC236}">
                <a16:creationId xmlns:a16="http://schemas.microsoft.com/office/drawing/2014/main" id="{DE5A1AF5-7871-65E3-20B2-10B72651BFBE}"/>
              </a:ext>
            </a:extLst>
          </p:cNvPr>
          <p:cNvSpPr txBox="1">
            <a:spLocks/>
          </p:cNvSpPr>
          <p:nvPr/>
        </p:nvSpPr>
        <p:spPr bwMode="auto">
          <a:xfrm>
            <a:off x="410608" y="1268412"/>
            <a:ext cx="873339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ca-ES" sz="2400" b="1" dirty="0">
                <a:solidFill>
                  <a:srgbClr val="C00000"/>
                </a:solidFill>
              </a:rPr>
              <a:t>Limitació del control </a:t>
            </a:r>
            <a:r>
              <a:rPr lang="ca-ES" altLang="ca-ES" sz="2400" dirty="0"/>
              <a:t>sobre els actors que prenen part de les eleccions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200" dirty="0"/>
              <a:t>El control sobre els actors de l’organització és molt parcial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200" dirty="0"/>
              <a:t>El control en els actors que hi participen és (gairebé) nul</a:t>
            </a:r>
          </a:p>
          <a:p>
            <a:pPr marL="0" indent="0">
              <a:buNone/>
            </a:pPr>
            <a:r>
              <a:rPr lang="ca-ES" altLang="ca-ES" sz="2400" dirty="0"/>
              <a:t>Informació i comunicació en </a:t>
            </a:r>
            <a:r>
              <a:rPr lang="ca-ES" altLang="ca-ES" sz="2400" b="1" dirty="0">
                <a:solidFill>
                  <a:srgbClr val="C00000"/>
                </a:solidFill>
              </a:rPr>
              <a:t>context advers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200" dirty="0"/>
              <a:t>Gran incertesa sobre la crisi de la COVID-19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200" dirty="0"/>
              <a:t>Desconeixement generalitzat sobre organització electoral</a:t>
            </a:r>
          </a:p>
          <a:p>
            <a:pPr marL="0" indent="0">
              <a:buNone/>
            </a:pPr>
            <a:r>
              <a:rPr lang="ca-ES" altLang="ca-ES" sz="2400" dirty="0"/>
              <a:t>Varietat de </a:t>
            </a:r>
            <a:r>
              <a:rPr lang="ca-ES" altLang="ca-ES" sz="2400" b="1" dirty="0">
                <a:solidFill>
                  <a:srgbClr val="C00000"/>
                </a:solidFill>
              </a:rPr>
              <a:t>narratives</a:t>
            </a:r>
            <a:r>
              <a:rPr lang="ca-ES" altLang="ca-ES" sz="2400" dirty="0"/>
              <a:t> que determinen el desenvolupament electoral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200" dirty="0"/>
              <a:t>Abans: qualitat tècnica, organització, campanya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200" dirty="0"/>
              <a:t>Durant: organització, legitimitat</a:t>
            </a:r>
          </a:p>
          <a:p>
            <a:pPr marL="285750" lvl="1">
              <a:lnSpc>
                <a:spcPct val="90000"/>
              </a:lnSpc>
              <a:buClr>
                <a:srgbClr val="C00000"/>
              </a:buClr>
            </a:pPr>
            <a:r>
              <a:rPr lang="ca-ES" altLang="ca-ES" sz="2200" dirty="0"/>
              <a:t>Després: legitimitat, impacte en salut</a:t>
            </a:r>
          </a:p>
          <a:p>
            <a:endParaRPr lang="ca-ES" altLang="ca-ES" sz="2400" dirty="0"/>
          </a:p>
        </p:txBody>
      </p:sp>
    </p:spTree>
    <p:extLst>
      <p:ext uri="{BB962C8B-B14F-4D97-AF65-F5344CB8AC3E}">
        <p14:creationId xmlns:p14="http://schemas.microsoft.com/office/powerpoint/2010/main" val="184486165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Problema complex, components “simples”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410608" y="1268413"/>
            <a:ext cx="8464072" cy="367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altLang="ca-ES" sz="2400" noProof="0" dirty="0">
                <a:solidFill>
                  <a:schemeClr val="tx1"/>
                </a:solidFill>
              </a:rPr>
              <a:t>Reduir el problema retorçat a una suma de problemes “simples”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riscos sobre la </a:t>
            </a:r>
            <a:r>
              <a:rPr lang="ca-ES" altLang="ca-E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</a:p>
          <a:p>
            <a:pPr lvl="1"/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el risc de contagis</a:t>
            </a:r>
            <a:endParaRPr lang="ca-ES" altLang="ca-E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el </a:t>
            </a:r>
            <a:r>
              <a:rPr lang="ca-ES" altLang="ca-E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dret a vot</a:t>
            </a:r>
          </a:p>
          <a:p>
            <a:pPr lvl="1"/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sobre la seguretat per prevenir l’abstenció deguda a dubtes sobre salut</a:t>
            </a:r>
          </a:p>
          <a:p>
            <a:pPr lvl="1"/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votants afectats per incidències/excepcions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Protegir la </a:t>
            </a:r>
            <a:r>
              <a:rPr lang="ca-ES" altLang="ca-E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procés</a:t>
            </a:r>
          </a:p>
          <a:p>
            <a:pPr lvl="1"/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Maximitzar la transparència i nivell de consens sobre el procés</a:t>
            </a:r>
          </a:p>
          <a:p>
            <a:pPr lvl="1"/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comportaments de boicot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sz="2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2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altLang="ca-ES" b="1" noProof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moments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2"/>
            <a:ext cx="8820150" cy="4968899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noProof="0" dirty="0">
                <a:solidFill>
                  <a:schemeClr val="tx1"/>
                </a:solidFill>
              </a:rPr>
              <a:t>Diagnosi: maig-juliol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Què està passant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Què cal fer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Com cal fer-ho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noProof="0" dirty="0">
                <a:solidFill>
                  <a:schemeClr val="tx1"/>
                </a:solidFill>
              </a:rPr>
              <a:t>Recursos: agost-novembre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Disseny institucional i normatiu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Equips i tasques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Pressupost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noProof="0" dirty="0">
                <a:solidFill>
                  <a:schemeClr val="tx1"/>
                </a:solidFill>
              </a:rPr>
              <a:t>Implantació </a:t>
            </a:r>
            <a:r>
              <a:rPr lang="ca-ES" altLang="ca-ES" sz="2400" dirty="0"/>
              <a:t>i</a:t>
            </a:r>
            <a:r>
              <a:rPr lang="ca-ES" altLang="ca-ES" sz="2400" noProof="0" dirty="0">
                <a:solidFill>
                  <a:schemeClr val="tx1"/>
                </a:solidFill>
              </a:rPr>
              <a:t> seguiment del dispositiu: desembre-febrer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Desplegament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Explicació, pedagogia i defensa de l’estratègia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Correccions al disseny</a:t>
            </a:r>
          </a:p>
        </p:txBody>
      </p:sp>
    </p:spTree>
    <p:extLst>
      <p:ext uri="{BB962C8B-B14F-4D97-AF65-F5344CB8AC3E}">
        <p14:creationId xmlns:p14="http://schemas.microsoft.com/office/powerpoint/2010/main" val="194861550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altLang="ca-ES" b="1" noProof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mapa d’actors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10" y="1154485"/>
            <a:ext cx="4226798" cy="5232176"/>
          </a:xfrm>
        </p:spPr>
        <p:txBody>
          <a:bodyPr/>
          <a:lstStyle/>
          <a:p>
            <a:pPr marL="0" indent="0" algn="l">
              <a:buNone/>
            </a:pPr>
            <a:r>
              <a:rPr lang="ca-ES" altLang="ca-ES" sz="2000" noProof="0" dirty="0"/>
              <a:t>Institucionals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noProof="0" dirty="0">
                <a:solidFill>
                  <a:schemeClr val="tx1"/>
                </a:solidFill>
              </a:rPr>
              <a:t>Administracions</a:t>
            </a:r>
          </a:p>
          <a:p>
            <a:pPr lvl="1"/>
            <a:r>
              <a:rPr lang="ca-ES" altLang="ca-ES" sz="2000" noProof="0" dirty="0">
                <a:solidFill>
                  <a:schemeClr val="tx1"/>
                </a:solidFill>
              </a:rPr>
              <a:t>Convocant</a:t>
            </a:r>
          </a:p>
          <a:p>
            <a:pPr lvl="1"/>
            <a:r>
              <a:rPr lang="ca-ES" altLang="ca-ES" sz="2000" noProof="0" dirty="0">
                <a:solidFill>
                  <a:schemeClr val="tx1"/>
                </a:solidFill>
              </a:rPr>
              <a:t>Estatal</a:t>
            </a:r>
          </a:p>
          <a:p>
            <a:pPr lvl="1"/>
            <a:r>
              <a:rPr lang="ca-ES" altLang="ca-ES" sz="2000" noProof="0" dirty="0">
                <a:solidFill>
                  <a:schemeClr val="tx1"/>
                </a:solidFill>
              </a:rPr>
              <a:t>Municipal</a:t>
            </a:r>
          </a:p>
          <a:p>
            <a:pPr lvl="1"/>
            <a:r>
              <a:rPr lang="ca-ES" altLang="ca-ES" sz="2000" noProof="0" dirty="0">
                <a:solidFill>
                  <a:schemeClr val="tx1"/>
                </a:solidFill>
              </a:rPr>
              <a:t>Juntes electorals (3 nivells)</a:t>
            </a:r>
          </a:p>
          <a:p>
            <a:pPr lvl="1"/>
            <a:r>
              <a:rPr lang="ca-ES" altLang="ca-ES" sz="2000" noProof="0" dirty="0">
                <a:solidFill>
                  <a:schemeClr val="tx1"/>
                </a:solidFill>
              </a:rPr>
              <a:t>Judicials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noProof="0" dirty="0">
                <a:solidFill>
                  <a:schemeClr val="tx1"/>
                </a:solidFill>
              </a:rPr>
              <a:t>Polítiques</a:t>
            </a:r>
          </a:p>
          <a:p>
            <a:pPr lvl="1"/>
            <a:r>
              <a:rPr lang="ca-ES" altLang="ca-ES" sz="2000" dirty="0"/>
              <a:t>Grups parlamentaris</a:t>
            </a:r>
          </a:p>
          <a:p>
            <a:pPr lvl="1"/>
            <a:r>
              <a:rPr lang="ca-ES" altLang="ca-ES" sz="2000" noProof="0" dirty="0"/>
              <a:t>Candidatures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</a:rPr>
              <a:t>Societat civil</a:t>
            </a:r>
          </a:p>
          <a:p>
            <a:pPr lvl="1"/>
            <a:r>
              <a:rPr lang="ca-ES" altLang="ca-ES" sz="2000" noProof="0" dirty="0">
                <a:solidFill>
                  <a:schemeClr val="tx1"/>
                </a:solidFill>
              </a:rPr>
              <a:t>Acadèmia</a:t>
            </a:r>
            <a:endParaRPr lang="ca-ES" altLang="ca-ES" sz="2000" dirty="0"/>
          </a:p>
          <a:p>
            <a:pPr lvl="1"/>
            <a:r>
              <a:rPr lang="ca-ES" altLang="ca-ES" sz="2000" noProof="0" dirty="0">
                <a:solidFill>
                  <a:schemeClr val="tx1"/>
                </a:solidFill>
              </a:rPr>
              <a:t>Sociedad civil organitzada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5590AE-4E41-F2EA-669B-B3D99A44A38B}"/>
              </a:ext>
            </a:extLst>
          </p:cNvPr>
          <p:cNvSpPr txBox="1">
            <a:spLocks/>
          </p:cNvSpPr>
          <p:nvPr/>
        </p:nvSpPr>
        <p:spPr bwMode="auto">
          <a:xfrm>
            <a:off x="4787820" y="1154485"/>
            <a:ext cx="4226798" cy="430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ca-ES" altLang="ca-ES" sz="2000" dirty="0"/>
              <a:t>Ciutadania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Gestió electoral</a:t>
            </a:r>
          </a:p>
          <a:p>
            <a:pPr lvl="1"/>
            <a:r>
              <a:rPr lang="ca-ES" altLang="ca-ES" sz="2000" dirty="0" err="1"/>
              <a:t>Membros</a:t>
            </a:r>
            <a:r>
              <a:rPr lang="ca-ES" altLang="ca-ES" sz="2000" dirty="0"/>
              <a:t> mesa</a:t>
            </a:r>
          </a:p>
          <a:p>
            <a:pPr lvl="1"/>
            <a:r>
              <a:rPr lang="ca-ES" altLang="ca-ES" sz="2000" dirty="0"/>
              <a:t>Interventors i apoderats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Mitjans de comunicació</a:t>
            </a:r>
          </a:p>
          <a:p>
            <a:pPr lvl="1"/>
            <a:r>
              <a:rPr lang="ca-ES" altLang="ca-ES" sz="2000" dirty="0"/>
              <a:t>Tradicionals</a:t>
            </a:r>
          </a:p>
          <a:p>
            <a:pPr lvl="1"/>
            <a:r>
              <a:rPr lang="ca-ES" altLang="ca-ES" sz="2000" dirty="0"/>
              <a:t>Xarxes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Votants</a:t>
            </a:r>
          </a:p>
          <a:p>
            <a:pPr lvl="1"/>
            <a:r>
              <a:rPr lang="ca-ES" altLang="ca-ES" sz="2000" dirty="0"/>
              <a:t>Sans</a:t>
            </a:r>
          </a:p>
          <a:p>
            <a:pPr lvl="1"/>
            <a:r>
              <a:rPr lang="ca-ES" altLang="ca-ES" sz="2000" dirty="0"/>
              <a:t>Risc</a:t>
            </a:r>
          </a:p>
          <a:p>
            <a:pPr lvl="1"/>
            <a:r>
              <a:rPr lang="ca-ES" altLang="ca-ES" sz="2000" dirty="0"/>
              <a:t>Contagiat i contactes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8DC0731-C988-D136-4606-09A0E7DA2447}"/>
              </a:ext>
            </a:extLst>
          </p:cNvPr>
          <p:cNvSpPr txBox="1">
            <a:spLocks/>
          </p:cNvSpPr>
          <p:nvPr/>
        </p:nvSpPr>
        <p:spPr bwMode="auto">
          <a:xfrm>
            <a:off x="4668540" y="5373316"/>
            <a:ext cx="4337873" cy="129614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Àmbit informal/oficiós d’entorns institucionals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dirty="0"/>
              <a:t>Extra-institucionals i informals</a:t>
            </a:r>
          </a:p>
        </p:txBody>
      </p:sp>
    </p:spTree>
    <p:extLst>
      <p:ext uri="{BB962C8B-B14F-4D97-AF65-F5344CB8AC3E}">
        <p14:creationId xmlns:p14="http://schemas.microsoft.com/office/powerpoint/2010/main" val="11723353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F9B73F3C-C141-927F-CE66-C18EE6C15EE7}"/>
              </a:ext>
            </a:extLst>
          </p:cNvPr>
          <p:cNvGrpSpPr/>
          <p:nvPr/>
        </p:nvGrpSpPr>
        <p:grpSpPr>
          <a:xfrm>
            <a:off x="1413311" y="1757086"/>
            <a:ext cx="6096000" cy="4064000"/>
            <a:chOff x="2032000" y="719666"/>
            <a:chExt cx="8128000" cy="5418667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5A8E1FE6-8096-C5C7-9198-ED8D1507C0D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7450155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AEBD5B9-F026-204B-B08E-75835944B348}"/>
                </a:ext>
              </a:extLst>
            </p:cNvPr>
            <p:cNvSpPr txBox="1"/>
            <p:nvPr/>
          </p:nvSpPr>
          <p:spPr>
            <a:xfrm>
              <a:off x="5309151" y="2955473"/>
              <a:ext cx="15927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</a:rPr>
                <a:t>Actitud</a:t>
              </a:r>
              <a:endParaRPr lang="es-ES" sz="2400" dirty="0">
                <a:latin typeface="Arial" panose="020B0604020202020204" pitchFamily="34" charset="0"/>
              </a:endParaRPr>
            </a:p>
            <a:p>
              <a:pPr algn="ctr"/>
              <a:r>
                <a:rPr lang="es-ES" sz="2400" dirty="0">
                  <a:latin typeface="Arial" panose="020B0604020202020204" pitchFamily="34" charset="0"/>
                </a:rPr>
                <a:t>Política</a:t>
              </a: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7878581D-3EDB-5D28-5212-FFB68A9E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L’actitud política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9128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altLang="ca-ES" b="1" noProof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els escenaris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42" y="1268412"/>
            <a:ext cx="8464072" cy="4824883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noProof="0" dirty="0">
                <a:solidFill>
                  <a:schemeClr val="tx1"/>
                </a:solidFill>
              </a:rPr>
              <a:t>Instituciones y partits: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Consens</a:t>
            </a:r>
            <a:endParaRPr lang="ca-ES" altLang="ca-ES" sz="2200" dirty="0"/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Utilitat</a:t>
            </a:r>
            <a:endParaRPr lang="ca-ES" altLang="ca-ES" sz="2200" dirty="0"/>
          </a:p>
          <a:p>
            <a:pPr lvl="1"/>
            <a:r>
              <a:rPr lang="ca-ES" altLang="ca-ES" sz="2200" i="1" noProof="0" dirty="0" err="1">
                <a:solidFill>
                  <a:schemeClr val="tx1"/>
                </a:solidFill>
              </a:rPr>
              <a:t>Auctoritas</a:t>
            </a:r>
            <a:endParaRPr lang="ca-ES" altLang="ca-ES" sz="2200" i="1" noProof="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noProof="0" dirty="0">
                <a:solidFill>
                  <a:schemeClr val="tx1"/>
                </a:solidFill>
              </a:rPr>
              <a:t>Mitjans: </a:t>
            </a:r>
          </a:p>
          <a:p>
            <a:pPr lvl="1"/>
            <a:r>
              <a:rPr lang="ca-ES" altLang="ca-ES" sz="2200" dirty="0"/>
              <a:t>U</a:t>
            </a:r>
            <a:r>
              <a:rPr lang="ca-ES" altLang="ca-ES" sz="2200" noProof="0" dirty="0" err="1">
                <a:solidFill>
                  <a:schemeClr val="tx1"/>
                </a:solidFill>
              </a:rPr>
              <a:t>tilitat</a:t>
            </a:r>
            <a:endParaRPr lang="ca-ES" altLang="ca-ES" sz="2200" noProof="0" dirty="0">
              <a:solidFill>
                <a:schemeClr val="tx1"/>
              </a:solidFill>
            </a:endParaRP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Agilitat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noProof="0" dirty="0">
                <a:solidFill>
                  <a:schemeClr val="tx1"/>
                </a:solidFill>
              </a:rPr>
              <a:t>Ciutadania: xarxes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Informació clara</a:t>
            </a:r>
          </a:p>
          <a:p>
            <a:pPr lvl="1"/>
            <a:r>
              <a:rPr lang="ca-ES" altLang="ca-ES" sz="2200" dirty="0"/>
              <a:t>Prescripció</a:t>
            </a:r>
            <a:endParaRPr lang="ca-ES" altLang="ca-ES" sz="2200" noProof="0" dirty="0">
              <a:solidFill>
                <a:schemeClr val="tx1"/>
              </a:solidFill>
            </a:endParaRP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Desintermediació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Referencia ràpida</a:t>
            </a:r>
          </a:p>
          <a:p>
            <a:pPr algn="l"/>
            <a:endParaRPr lang="ca-ES" altLang="ca-ES" sz="24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3026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altLang="ca-ES" b="1" noProof="0" dirty="0">
                <a:solidFill>
                  <a:srgbClr val="C00000"/>
                </a:solidFill>
                <a:sym typeface="Symbol" panose="05050102010706020507" pitchFamily="18" charset="2"/>
              </a:rPr>
              <a:t>Estratègia: </a:t>
            </a:r>
            <a:r>
              <a:rPr lang="ca-ES" altLang="ca-ES" dirty="0">
                <a:sym typeface="Symbol" panose="05050102010706020507" pitchFamily="18" charset="2"/>
              </a:rPr>
              <a:t>els dispositius</a:t>
            </a:r>
            <a:endParaRPr lang="ca-ES" altLang="ca-ES" b="1" noProof="0" dirty="0">
              <a:solidFill>
                <a:srgbClr val="C00000"/>
              </a:solidFill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42" y="1268412"/>
            <a:ext cx="8464072" cy="4824883"/>
          </a:xfrm>
        </p:spPr>
        <p:txBody>
          <a:bodyPr/>
          <a:lstStyle/>
          <a:p>
            <a:pPr marL="0" indent="0" algn="l">
              <a:buNone/>
            </a:pPr>
            <a:r>
              <a:rPr lang="ca-ES" altLang="ca-ES" sz="2400" noProof="0" dirty="0">
                <a:solidFill>
                  <a:schemeClr val="tx1"/>
                </a:solidFill>
              </a:rPr>
              <a:t>Per cada objectiu, actor y escenari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noProof="0" dirty="0">
                <a:solidFill>
                  <a:schemeClr val="tx1"/>
                </a:solidFill>
              </a:rPr>
              <a:t>Quina és la </a:t>
            </a:r>
            <a:r>
              <a:rPr lang="ca-ES" altLang="ca-ES" sz="2400" b="1" noProof="0" dirty="0">
                <a:solidFill>
                  <a:srgbClr val="C00000"/>
                </a:solidFill>
              </a:rPr>
              <a:t>pregunta</a:t>
            </a:r>
            <a:r>
              <a:rPr lang="ca-ES" altLang="ca-ES" sz="2400" noProof="0" dirty="0">
                <a:solidFill>
                  <a:schemeClr val="tx1"/>
                </a:solidFill>
              </a:rPr>
              <a:t> central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dirty="0"/>
              <a:t>Quins són els </a:t>
            </a:r>
            <a:r>
              <a:rPr lang="ca-ES" altLang="ca-ES" sz="2400" b="1" noProof="0" dirty="0">
                <a:solidFill>
                  <a:srgbClr val="C00000"/>
                </a:solidFill>
              </a:rPr>
              <a:t>components</a:t>
            </a:r>
            <a:r>
              <a:rPr lang="ca-ES" altLang="ca-ES" sz="2400" b="1" noProof="0" dirty="0">
                <a:solidFill>
                  <a:srgbClr val="F9423A"/>
                </a:solidFill>
              </a:rPr>
              <a:t> </a:t>
            </a:r>
            <a:r>
              <a:rPr lang="ca-ES" altLang="ca-ES" sz="2400" noProof="0" dirty="0">
                <a:solidFill>
                  <a:schemeClr val="tx1"/>
                </a:solidFill>
              </a:rPr>
              <a:t>del sistema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Anomenat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Emmarcat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Interrelacions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400" noProof="0" dirty="0">
                <a:solidFill>
                  <a:schemeClr val="tx1"/>
                </a:solidFill>
              </a:rPr>
              <a:t>Amb quins </a:t>
            </a:r>
            <a:r>
              <a:rPr lang="ca-ES" altLang="ca-ES" sz="2400" b="1" noProof="0" dirty="0">
                <a:solidFill>
                  <a:srgbClr val="C00000"/>
                </a:solidFill>
              </a:rPr>
              <a:t>equips</a:t>
            </a:r>
            <a:r>
              <a:rPr lang="ca-ES" altLang="ca-ES" sz="2400" noProof="0" dirty="0">
                <a:solidFill>
                  <a:srgbClr val="C00000"/>
                </a:solidFill>
              </a:rPr>
              <a:t> </a:t>
            </a:r>
            <a:r>
              <a:rPr lang="ca-ES" altLang="ca-ES" sz="2400" noProof="0" dirty="0">
                <a:solidFill>
                  <a:schemeClr val="tx1"/>
                </a:solidFill>
              </a:rPr>
              <a:t>treballem</a:t>
            </a:r>
          </a:p>
          <a:p>
            <a:pPr lvl="1"/>
            <a:r>
              <a:rPr lang="ca-ES" altLang="ca-ES" sz="2200" dirty="0"/>
              <a:t>Els actors com a variable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Els actors com o recurs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400" dirty="0"/>
              <a:t>Com </a:t>
            </a:r>
            <a:r>
              <a:rPr lang="ca-ES" altLang="ca-ES" sz="2400" b="1" noProof="0" dirty="0">
                <a:solidFill>
                  <a:srgbClr val="C00000"/>
                </a:solidFill>
              </a:rPr>
              <a:t>organitzem</a:t>
            </a:r>
            <a:r>
              <a:rPr lang="ca-ES" altLang="ca-ES" sz="2400" noProof="0" dirty="0">
                <a:solidFill>
                  <a:schemeClr val="tx1"/>
                </a:solidFill>
              </a:rPr>
              <a:t> els equips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400" noProof="0" dirty="0">
                <a:solidFill>
                  <a:schemeClr val="tx1"/>
                </a:solidFill>
              </a:rPr>
              <a:t>El </a:t>
            </a:r>
            <a:r>
              <a:rPr lang="ca-ES" altLang="ca-ES" sz="2400" b="1" noProof="0" dirty="0">
                <a:solidFill>
                  <a:srgbClr val="C00000"/>
                </a:solidFill>
              </a:rPr>
              <a:t>relat</a:t>
            </a:r>
          </a:p>
          <a:p>
            <a:pPr algn="l"/>
            <a:endParaRPr lang="es-ES_tradnl" altLang="ca-ES" sz="24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8928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Dispositius sectorials i transversals</a:t>
            </a:r>
          </a:p>
        </p:txBody>
      </p:sp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88955DC3-624D-4D6E-84B0-2C30633D536D}"/>
              </a:ext>
            </a:extLst>
          </p:cNvPr>
          <p:cNvCxnSpPr>
            <a:cxnSpLocks/>
            <a:stCxn id="19" idx="3"/>
            <a:endCxn id="21" idx="2"/>
          </p:cNvCxnSpPr>
          <p:nvPr/>
        </p:nvCxnSpPr>
        <p:spPr bwMode="auto">
          <a:xfrm flipV="1">
            <a:off x="4302439" y="2367994"/>
            <a:ext cx="1298575" cy="609226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QuadreDeText 110">
            <a:extLst>
              <a:ext uri="{FF2B5EF4-FFF2-40B4-BE49-F238E27FC236}">
                <a16:creationId xmlns:a16="http://schemas.microsoft.com/office/drawing/2014/main" id="{DA068DE9-E58D-8E41-49A0-566315332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464" y="1518682"/>
            <a:ext cx="1449387" cy="8651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Contractacions</a:t>
            </a:r>
          </a:p>
          <a:p>
            <a:r>
              <a:rPr lang="ca-ES" altLang="ca-ES" dirty="0"/>
              <a:t>Compres</a:t>
            </a:r>
          </a:p>
          <a:p>
            <a:r>
              <a:rPr lang="ca-ES" altLang="ca-ES" dirty="0"/>
              <a:t>Serveis</a:t>
            </a:r>
          </a:p>
        </p:txBody>
      </p: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FFC57A94-01F8-89BB-D17B-DB6E3B56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51" y="4672592"/>
            <a:ext cx="1449388" cy="55406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Dispositiu COVID-19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CB731B99-34E7-CEC4-B4C6-145FD8B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51" y="2719174"/>
            <a:ext cx="1449388" cy="51609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Dept. Exteriors</a:t>
            </a:r>
          </a:p>
          <a:p>
            <a:r>
              <a:rPr lang="ca-ES" altLang="ca-ES"/>
              <a:t>Oficina Electoral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B11ED0AC-6853-D2F2-5FCB-9B0BD6B8B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76" y="2546174"/>
            <a:ext cx="1450975" cy="865188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Dispositiu de dades i informació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2AA21767-9527-AB97-E932-A2AF78B59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26" y="1852849"/>
            <a:ext cx="1450975" cy="51514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Dispositius de comunicació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1C2B669B-9231-247E-1E27-01D3CCAC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114" y="4335319"/>
            <a:ext cx="1450975" cy="55304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Locals electorals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C32CB28E-C6DA-A609-1FDA-B0679110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114" y="4936314"/>
            <a:ext cx="1450975" cy="5530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Ajuntaments</a:t>
            </a:r>
          </a:p>
        </p:txBody>
      </p:sp>
      <p:grpSp>
        <p:nvGrpSpPr>
          <p:cNvPr id="24" name="Grupo 7">
            <a:extLst>
              <a:ext uri="{FF2B5EF4-FFF2-40B4-BE49-F238E27FC236}">
                <a16:creationId xmlns:a16="http://schemas.microsoft.com/office/drawing/2014/main" id="{FC0CF0C2-8F08-4102-C426-275BAB6CF3B9}"/>
              </a:ext>
            </a:extLst>
          </p:cNvPr>
          <p:cNvGrpSpPr>
            <a:grpSpLocks/>
          </p:cNvGrpSpPr>
          <p:nvPr/>
        </p:nvGrpSpPr>
        <p:grpSpPr bwMode="auto">
          <a:xfrm>
            <a:off x="652776" y="4026060"/>
            <a:ext cx="1450975" cy="863600"/>
            <a:chOff x="374794" y="4666688"/>
            <a:chExt cx="1296143" cy="864000"/>
          </a:xfrm>
        </p:grpSpPr>
        <p:pic>
          <p:nvPicPr>
            <p:cNvPr id="25" name="Picture 81" descr="PROCICAT: pla d'actuació per pandèmies">
              <a:extLst>
                <a:ext uri="{FF2B5EF4-FFF2-40B4-BE49-F238E27FC236}">
                  <a16:creationId xmlns:a16="http://schemas.microsoft.com/office/drawing/2014/main" id="{14BF0EC7-1CB0-98D4-FF61-ACBCA91F5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8"/>
              <a:ext cx="1293839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ángulo 6">
              <a:extLst>
                <a:ext uri="{FF2B5EF4-FFF2-40B4-BE49-F238E27FC236}">
                  <a16:creationId xmlns:a16="http://schemas.microsoft.com/office/drawing/2014/main" id="{F6DE555D-7C42-63F7-BC9C-C988E54D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897279"/>
              <a:ext cx="12938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b="1">
                  <a:solidFill>
                    <a:schemeClr val="bg1"/>
                  </a:solidFill>
                  <a:latin typeface="OpenSansRegular"/>
                </a:rPr>
                <a:t>PROCICAT</a:t>
              </a:r>
            </a:p>
          </p:txBody>
        </p:sp>
      </p:grpSp>
      <p:cxnSp>
        <p:nvCxnSpPr>
          <p:cNvPr id="27" name="Conector recto de flecha 157">
            <a:extLst>
              <a:ext uri="{FF2B5EF4-FFF2-40B4-BE49-F238E27FC236}">
                <a16:creationId xmlns:a16="http://schemas.microsoft.com/office/drawing/2014/main" id="{4C47D8AA-01A4-47AC-F8B0-8CDE6CB2CE1A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 bwMode="auto">
          <a:xfrm flipH="1">
            <a:off x="2103751" y="2977220"/>
            <a:ext cx="749300" cy="1548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Conector recto de flecha 157">
            <a:extLst>
              <a:ext uri="{FF2B5EF4-FFF2-40B4-BE49-F238E27FC236}">
                <a16:creationId xmlns:a16="http://schemas.microsoft.com/office/drawing/2014/main" id="{D29A8FB8-C052-5A55-109D-606868CE288E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 bwMode="auto">
          <a:xfrm>
            <a:off x="3577745" y="3235266"/>
            <a:ext cx="0" cy="1437326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de flecha 157">
            <a:extLst>
              <a:ext uri="{FF2B5EF4-FFF2-40B4-BE49-F238E27FC236}">
                <a16:creationId xmlns:a16="http://schemas.microsoft.com/office/drawing/2014/main" id="{11E8F9C6-17E3-47AE-459B-E6FEF87988E8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>
            <a:off x="2101172" y="4910292"/>
            <a:ext cx="751879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A596D1AE-9B2B-6A29-7D62-437E23CEE45E}"/>
              </a:ext>
            </a:extLst>
          </p:cNvPr>
          <p:cNvCxnSpPr>
            <a:cxnSpLocks/>
            <a:stCxn id="19" idx="0"/>
            <a:endCxn id="17" idx="2"/>
          </p:cNvCxnSpPr>
          <p:nvPr/>
        </p:nvCxnSpPr>
        <p:spPr bwMode="auto">
          <a:xfrm flipH="1" flipV="1">
            <a:off x="3576158" y="2383870"/>
            <a:ext cx="1587" cy="335304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onector: angular 218">
            <a:extLst>
              <a:ext uri="{FF2B5EF4-FFF2-40B4-BE49-F238E27FC236}">
                <a16:creationId xmlns:a16="http://schemas.microsoft.com/office/drawing/2014/main" id="{3C2CF3C2-9F0F-F02A-701C-901D06F16D18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 bwMode="auto">
          <a:xfrm rot="16200000" flipH="1">
            <a:off x="4040147" y="2772863"/>
            <a:ext cx="1100053" cy="2024857"/>
          </a:xfrm>
          <a:prstGeom prst="bentConnector3">
            <a:avLst>
              <a:gd name="adj1" fmla="val 69118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 recto de flecha 157">
            <a:extLst>
              <a:ext uri="{FF2B5EF4-FFF2-40B4-BE49-F238E27FC236}">
                <a16:creationId xmlns:a16="http://schemas.microsoft.com/office/drawing/2014/main" id="{23A15FD5-51D5-6A66-FC64-7AC5C524078B}"/>
              </a:ext>
            </a:extLst>
          </p:cNvPr>
          <p:cNvCxnSpPr>
            <a:cxnSpLocks/>
            <a:stCxn id="18" idx="3"/>
          </p:cNvCxnSpPr>
          <p:nvPr/>
        </p:nvCxnSpPr>
        <p:spPr bwMode="auto">
          <a:xfrm flipV="1">
            <a:off x="4302439" y="4910292"/>
            <a:ext cx="573087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cto de flecha 157">
            <a:extLst>
              <a:ext uri="{FF2B5EF4-FFF2-40B4-BE49-F238E27FC236}">
                <a16:creationId xmlns:a16="http://schemas.microsoft.com/office/drawing/2014/main" id="{76EC2A80-C45A-FD96-5774-A59A527338EC}"/>
              </a:ext>
            </a:extLst>
          </p:cNvPr>
          <p:cNvCxnSpPr>
            <a:cxnSpLocks/>
            <a:stCxn id="19" idx="3"/>
            <a:endCxn id="34" idx="1"/>
          </p:cNvCxnSpPr>
          <p:nvPr/>
        </p:nvCxnSpPr>
        <p:spPr bwMode="auto">
          <a:xfrm>
            <a:off x="4302439" y="2977220"/>
            <a:ext cx="2646362" cy="1270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QuadreDeText 110">
            <a:extLst>
              <a:ext uri="{FF2B5EF4-FFF2-40B4-BE49-F238E27FC236}">
                <a16:creationId xmlns:a16="http://schemas.microsoft.com/office/drawing/2014/main" id="{63A264CA-ED65-2E55-8AC7-1F830AD4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801" y="2731874"/>
            <a:ext cx="1449388" cy="51609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 pel vot exterior</a:t>
            </a:r>
          </a:p>
        </p:txBody>
      </p:sp>
      <p:sp>
        <p:nvSpPr>
          <p:cNvPr id="35" name="QuadreDeText 110">
            <a:extLst>
              <a:ext uri="{FF2B5EF4-FFF2-40B4-BE49-F238E27FC236}">
                <a16:creationId xmlns:a16="http://schemas.microsoft.com/office/drawing/2014/main" id="{F0F4B7C9-A454-B81E-5EB9-6A402999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76" y="4959510"/>
            <a:ext cx="1450975" cy="71958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000" b="1" dirty="0"/>
              <a:t>Comissió Tècnica Pla </a:t>
            </a:r>
            <a:r>
              <a:rPr lang="ca-ES" altLang="ca-ES" sz="1000" b="1" dirty="0" err="1"/>
              <a:t>Desconfinament</a:t>
            </a:r>
            <a:r>
              <a:rPr lang="ca-ES" altLang="ca-ES" sz="1000" b="1" dirty="0"/>
              <a:t> Administracions Locals</a:t>
            </a:r>
          </a:p>
        </p:txBody>
      </p:sp>
      <p:sp>
        <p:nvSpPr>
          <p:cNvPr id="36" name="QuadreDeText 110">
            <a:extLst>
              <a:ext uri="{FF2B5EF4-FFF2-40B4-BE49-F238E27FC236}">
                <a16:creationId xmlns:a16="http://schemas.microsoft.com/office/drawing/2014/main" id="{E0EB9DCE-EB30-B9C6-8FE2-D06F09A64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764" y="4472102"/>
            <a:ext cx="14954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Juntes electorals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Oficina del Cens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Correus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Delegació Govern</a:t>
            </a:r>
          </a:p>
        </p:txBody>
      </p:sp>
      <p:cxnSp>
        <p:nvCxnSpPr>
          <p:cNvPr id="37" name="Conector: angular 218">
            <a:extLst>
              <a:ext uri="{FF2B5EF4-FFF2-40B4-BE49-F238E27FC236}">
                <a16:creationId xmlns:a16="http://schemas.microsoft.com/office/drawing/2014/main" id="{FB62EDA2-5D16-0A38-EE9C-6174D5B6F53C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 bwMode="auto">
          <a:xfrm rot="16200000" flipH="1">
            <a:off x="4995693" y="1817318"/>
            <a:ext cx="1236836" cy="4072732"/>
          </a:xfrm>
          <a:prstGeom prst="bentConnector3">
            <a:avLst>
              <a:gd name="adj1" fmla="val 6109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ector recto de flecha 157">
            <a:extLst>
              <a:ext uri="{FF2B5EF4-FFF2-40B4-BE49-F238E27FC236}">
                <a16:creationId xmlns:a16="http://schemas.microsoft.com/office/drawing/2014/main" id="{36D7D981-1C44-7A28-C521-FC59836BAF82}"/>
              </a:ext>
            </a:extLst>
          </p:cNvPr>
          <p:cNvCxnSpPr>
            <a:cxnSpLocks/>
            <a:stCxn id="36" idx="1"/>
          </p:cNvCxnSpPr>
          <p:nvPr/>
        </p:nvCxnSpPr>
        <p:spPr bwMode="auto">
          <a:xfrm flipH="1">
            <a:off x="6326502" y="4903902"/>
            <a:ext cx="576262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QuadreDeText 110">
            <a:extLst>
              <a:ext uri="{FF2B5EF4-FFF2-40B4-BE49-F238E27FC236}">
                <a16:creationId xmlns:a16="http://schemas.microsoft.com/office/drawing/2014/main" id="{AFD49368-1D0A-B02B-5230-A0E8061B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26" y="3312134"/>
            <a:ext cx="1450975" cy="51514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Taula de Partits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Parlament</a:t>
            </a:r>
          </a:p>
        </p:txBody>
      </p:sp>
      <p:cxnSp>
        <p:nvCxnSpPr>
          <p:cNvPr id="40" name="Conector: angular 218">
            <a:extLst>
              <a:ext uri="{FF2B5EF4-FFF2-40B4-BE49-F238E27FC236}">
                <a16:creationId xmlns:a16="http://schemas.microsoft.com/office/drawing/2014/main" id="{873EDC83-FB4C-909C-8A34-8EFB11CF4CF9}"/>
              </a:ext>
            </a:extLst>
          </p:cNvPr>
          <p:cNvCxnSpPr>
            <a:cxnSpLocks/>
            <a:stCxn id="19" idx="3"/>
            <a:endCxn id="39" idx="0"/>
          </p:cNvCxnSpPr>
          <p:nvPr/>
        </p:nvCxnSpPr>
        <p:spPr bwMode="auto">
          <a:xfrm>
            <a:off x="4302439" y="2977220"/>
            <a:ext cx="1298575" cy="334914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25077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6" name="Conector: angular 218">
            <a:extLst>
              <a:ext uri="{FF2B5EF4-FFF2-40B4-BE49-F238E27FC236}">
                <a16:creationId xmlns:a16="http://schemas.microsoft.com/office/drawing/2014/main" id="{3CF0FE95-511E-48AA-A7F6-2AA90850FFD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001776" y="2429875"/>
            <a:ext cx="494780" cy="364247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" name="Títol 1">
            <a:extLst>
              <a:ext uri="{FF2B5EF4-FFF2-40B4-BE49-F238E27FC236}">
                <a16:creationId xmlns:a16="http://schemas.microsoft.com/office/drawing/2014/main" id="{7585E9DD-CF22-4FF5-B3B0-163F5D7A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altLang="ca-E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COVID-19</a:t>
            </a:r>
            <a:endParaRPr lang="es-ES" altLang="ca-E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QuadreDeText 110">
            <a:extLst>
              <a:ext uri="{FF2B5EF4-FFF2-40B4-BE49-F238E27FC236}">
                <a16:creationId xmlns:a16="http://schemas.microsoft.com/office/drawing/2014/main" id="{B702213C-F836-4BBB-8A0F-1F01BFB3D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2264296"/>
            <a:ext cx="1582737" cy="46831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Vot presencial segur</a:t>
            </a:r>
          </a:p>
        </p:txBody>
      </p:sp>
      <p:sp>
        <p:nvSpPr>
          <p:cNvPr id="10245" name="QuadreDeText 110">
            <a:extLst>
              <a:ext uri="{FF2B5EF4-FFF2-40B4-BE49-F238E27FC236}">
                <a16:creationId xmlns:a16="http://schemas.microsoft.com/office/drawing/2014/main" id="{F901121D-0C12-413F-B102-9822830E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087" y="1579959"/>
            <a:ext cx="1582738" cy="46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Oficina del Cens Electoral</a:t>
            </a:r>
          </a:p>
        </p:txBody>
      </p:sp>
      <p:sp>
        <p:nvSpPr>
          <p:cNvPr id="10246" name="QuadreDeText 110">
            <a:extLst>
              <a:ext uri="{FF2B5EF4-FFF2-40B4-BE49-F238E27FC236}">
                <a16:creationId xmlns:a16="http://schemas.microsoft.com/office/drawing/2014/main" id="{613128E3-E152-4633-85D5-413667ED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662" y="5240809"/>
            <a:ext cx="1582738" cy="358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Juntes Electorals</a:t>
            </a:r>
          </a:p>
        </p:txBody>
      </p:sp>
      <p:sp>
        <p:nvSpPr>
          <p:cNvPr id="10247" name="QuadreDeText 110">
            <a:extLst>
              <a:ext uri="{FF2B5EF4-FFF2-40B4-BE49-F238E27FC236}">
                <a16:creationId xmlns:a16="http://schemas.microsoft.com/office/drawing/2014/main" id="{C4E54D34-BBB4-45F8-92B2-5A780F546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3535412"/>
            <a:ext cx="1584325" cy="4683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PROCICAT</a:t>
            </a:r>
          </a:p>
        </p:txBody>
      </p:sp>
      <p:sp>
        <p:nvSpPr>
          <p:cNvPr id="10248" name="QuadreDeText 110">
            <a:extLst>
              <a:ext uri="{FF2B5EF4-FFF2-40B4-BE49-F238E27FC236}">
                <a16:creationId xmlns:a16="http://schemas.microsoft.com/office/drawing/2014/main" id="{CF3DE689-BB85-4622-BE44-BAE34AAE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2887712"/>
            <a:ext cx="1584325" cy="46672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Oficina de seguretat</a:t>
            </a:r>
          </a:p>
        </p:txBody>
      </p:sp>
      <p:sp>
        <p:nvSpPr>
          <p:cNvPr id="10249" name="QuadreDeText 110">
            <a:extLst>
              <a:ext uri="{FF2B5EF4-FFF2-40B4-BE49-F238E27FC236}">
                <a16:creationId xmlns:a16="http://schemas.microsoft.com/office/drawing/2014/main" id="{50F55120-6368-4316-8496-AEF656FF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2820590"/>
            <a:ext cx="1584325" cy="46672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Centre Recollida Informació</a:t>
            </a:r>
          </a:p>
        </p:txBody>
      </p:sp>
      <p:sp>
        <p:nvSpPr>
          <p:cNvPr id="10250" name="QuadreDeText 110">
            <a:extLst>
              <a:ext uri="{FF2B5EF4-FFF2-40B4-BE49-F238E27FC236}">
                <a16:creationId xmlns:a16="http://schemas.microsoft.com/office/drawing/2014/main" id="{DFE690D7-8CBA-45AE-9B49-3258E14D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2887712"/>
            <a:ext cx="1584325" cy="111601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Sub-direcció general de Processos Electorals</a:t>
            </a:r>
          </a:p>
        </p:txBody>
      </p:sp>
      <p:sp>
        <p:nvSpPr>
          <p:cNvPr id="10251" name="QuadreDeText 110">
            <a:extLst>
              <a:ext uri="{FF2B5EF4-FFF2-40B4-BE49-F238E27FC236}">
                <a16:creationId xmlns:a16="http://schemas.microsoft.com/office/drawing/2014/main" id="{ED25CCAC-325C-48DE-8C08-705EF415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072285"/>
            <a:ext cx="1582737" cy="36036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Vot per correu</a:t>
            </a:r>
          </a:p>
        </p:txBody>
      </p:sp>
      <p:sp>
        <p:nvSpPr>
          <p:cNvPr id="10252" name="QuadreDeText 110">
            <a:extLst>
              <a:ext uri="{FF2B5EF4-FFF2-40B4-BE49-F238E27FC236}">
                <a16:creationId xmlns:a16="http://schemas.microsoft.com/office/drawing/2014/main" id="{D3BCEFC6-D246-48AA-B3C8-46926D05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00" y="1633934"/>
            <a:ext cx="1584325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Ajuntaments</a:t>
            </a:r>
          </a:p>
        </p:txBody>
      </p:sp>
      <p:sp>
        <p:nvSpPr>
          <p:cNvPr id="10253" name="QuadreDeText 110">
            <a:extLst>
              <a:ext uri="{FF2B5EF4-FFF2-40B4-BE49-F238E27FC236}">
                <a16:creationId xmlns:a16="http://schemas.microsoft.com/office/drawing/2014/main" id="{A92B4D48-233C-4A6B-B318-168524A6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37" y="2264296"/>
            <a:ext cx="1584325" cy="468313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Auditoria de seguretat</a:t>
            </a:r>
          </a:p>
        </p:txBody>
      </p:sp>
      <p:sp>
        <p:nvSpPr>
          <p:cNvPr id="10254" name="QuadreDeText 110">
            <a:extLst>
              <a:ext uri="{FF2B5EF4-FFF2-40B4-BE49-F238E27FC236}">
                <a16:creationId xmlns:a16="http://schemas.microsoft.com/office/drawing/2014/main" id="{E2B568E8-6580-406A-AD5D-DD8711EB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75" y="4498504"/>
            <a:ext cx="1584325" cy="468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Partits Polítics</a:t>
            </a:r>
          </a:p>
        </p:txBody>
      </p:sp>
      <p:sp>
        <p:nvSpPr>
          <p:cNvPr id="10255" name="QuadreDeText 110">
            <a:extLst>
              <a:ext uri="{FF2B5EF4-FFF2-40B4-BE49-F238E27FC236}">
                <a16:creationId xmlns:a16="http://schemas.microsoft.com/office/drawing/2014/main" id="{2E169C73-92CF-4343-AB0B-F94DC366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4498504"/>
            <a:ext cx="1582737" cy="46831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Informació a partits</a:t>
            </a:r>
          </a:p>
        </p:txBody>
      </p:sp>
      <p:sp>
        <p:nvSpPr>
          <p:cNvPr id="10256" name="QuadreDeText 110">
            <a:extLst>
              <a:ext uri="{FF2B5EF4-FFF2-40B4-BE49-F238E27FC236}">
                <a16:creationId xmlns:a16="http://schemas.microsoft.com/office/drawing/2014/main" id="{205A4A9E-822B-4C57-9FD3-8F065AA5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3355578"/>
            <a:ext cx="1582737" cy="46831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Dispositiu Escrutini General</a:t>
            </a:r>
          </a:p>
        </p:txBody>
      </p:sp>
      <p:sp>
        <p:nvSpPr>
          <p:cNvPr id="10257" name="QuadreDeText 110">
            <a:extLst>
              <a:ext uri="{FF2B5EF4-FFF2-40B4-BE49-F238E27FC236}">
                <a16:creationId xmlns:a16="http://schemas.microsoft.com/office/drawing/2014/main" id="{0F0A820D-DD67-49B7-94E0-D9D5088D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3884215"/>
            <a:ext cx="1582737" cy="468313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Dispositiu al Parlament</a:t>
            </a:r>
          </a:p>
        </p:txBody>
      </p:sp>
      <p:cxnSp>
        <p:nvCxnSpPr>
          <p:cNvPr id="10258" name="Conector recto de flecha 2">
            <a:extLst>
              <a:ext uri="{FF2B5EF4-FFF2-40B4-BE49-F238E27FC236}">
                <a16:creationId xmlns:a16="http://schemas.microsoft.com/office/drawing/2014/main" id="{F4F43361-704D-4AB1-BC61-E3DDF2C3B6E8}"/>
              </a:ext>
            </a:extLst>
          </p:cNvPr>
          <p:cNvCxnSpPr>
            <a:cxnSpLocks/>
            <a:stCxn id="10250" idx="3"/>
            <a:endCxn id="10267" idx="1"/>
          </p:cNvCxnSpPr>
          <p:nvPr/>
        </p:nvCxnSpPr>
        <p:spPr bwMode="auto">
          <a:xfrm>
            <a:off x="2198678" y="3445718"/>
            <a:ext cx="2058947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Conector: angular 5">
            <a:extLst>
              <a:ext uri="{FF2B5EF4-FFF2-40B4-BE49-F238E27FC236}">
                <a16:creationId xmlns:a16="http://schemas.microsoft.com/office/drawing/2014/main" id="{2870DD4D-85DE-4765-82D9-F4A55B745C01}"/>
              </a:ext>
            </a:extLst>
          </p:cNvPr>
          <p:cNvCxnSpPr>
            <a:cxnSpLocks/>
            <a:stCxn id="10247" idx="0"/>
            <a:endCxn id="10267" idx="1"/>
          </p:cNvCxnSpPr>
          <p:nvPr/>
        </p:nvCxnSpPr>
        <p:spPr bwMode="auto">
          <a:xfrm rot="5400000" flipH="1" flipV="1">
            <a:off x="3663503" y="2941290"/>
            <a:ext cx="89694" cy="1098550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Conector: angular 57">
            <a:extLst>
              <a:ext uri="{FF2B5EF4-FFF2-40B4-BE49-F238E27FC236}">
                <a16:creationId xmlns:a16="http://schemas.microsoft.com/office/drawing/2014/main" id="{5FE504A8-119B-4623-B317-AAD50C3F122B}"/>
              </a:ext>
            </a:extLst>
          </p:cNvPr>
          <p:cNvCxnSpPr>
            <a:cxnSpLocks/>
            <a:stCxn id="10248" idx="2"/>
            <a:endCxn id="10267" idx="1"/>
          </p:cNvCxnSpPr>
          <p:nvPr/>
        </p:nvCxnSpPr>
        <p:spPr bwMode="auto">
          <a:xfrm rot="16200000" flipH="1">
            <a:off x="3662710" y="2850802"/>
            <a:ext cx="91281" cy="1098550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Conector recto de flecha 58">
            <a:extLst>
              <a:ext uri="{FF2B5EF4-FFF2-40B4-BE49-F238E27FC236}">
                <a16:creationId xmlns:a16="http://schemas.microsoft.com/office/drawing/2014/main" id="{A8819E30-AB10-43D9-9655-A2EE02E72C4F}"/>
              </a:ext>
            </a:extLst>
          </p:cNvPr>
          <p:cNvCxnSpPr>
            <a:cxnSpLocks/>
            <a:stCxn id="10267" idx="0"/>
            <a:endCxn id="10253" idx="2"/>
          </p:cNvCxnSpPr>
          <p:nvPr/>
        </p:nvCxnSpPr>
        <p:spPr bwMode="auto">
          <a:xfrm flipH="1" flipV="1">
            <a:off x="5048200" y="2732609"/>
            <a:ext cx="794" cy="317028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Conector recto de flecha 59">
            <a:extLst>
              <a:ext uri="{FF2B5EF4-FFF2-40B4-BE49-F238E27FC236}">
                <a16:creationId xmlns:a16="http://schemas.microsoft.com/office/drawing/2014/main" id="{88E1579F-F930-470D-9CD2-0EAF986E26D1}"/>
              </a:ext>
            </a:extLst>
          </p:cNvPr>
          <p:cNvCxnSpPr>
            <a:cxnSpLocks/>
            <a:stCxn id="10253" idx="3"/>
            <a:endCxn id="10244" idx="1"/>
          </p:cNvCxnSpPr>
          <p:nvPr/>
        </p:nvCxnSpPr>
        <p:spPr bwMode="auto">
          <a:xfrm>
            <a:off x="5840362" y="2498453"/>
            <a:ext cx="722313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Conector recto de flecha 60">
            <a:extLst>
              <a:ext uri="{FF2B5EF4-FFF2-40B4-BE49-F238E27FC236}">
                <a16:creationId xmlns:a16="http://schemas.microsoft.com/office/drawing/2014/main" id="{EF491087-A1A7-47F9-B7BC-2EB56D619591}"/>
              </a:ext>
            </a:extLst>
          </p:cNvPr>
          <p:cNvCxnSpPr>
            <a:cxnSpLocks/>
            <a:stCxn id="10252" idx="2"/>
            <a:endCxn id="10253" idx="0"/>
          </p:cNvCxnSpPr>
          <p:nvPr/>
        </p:nvCxnSpPr>
        <p:spPr bwMode="auto">
          <a:xfrm>
            <a:off x="5040263" y="1994297"/>
            <a:ext cx="7937" cy="2699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Conector: angular 61">
            <a:extLst>
              <a:ext uri="{FF2B5EF4-FFF2-40B4-BE49-F238E27FC236}">
                <a16:creationId xmlns:a16="http://schemas.microsoft.com/office/drawing/2014/main" id="{D447E2D3-48B8-419B-9664-F76DA20BDF9D}"/>
              </a:ext>
            </a:extLst>
          </p:cNvPr>
          <p:cNvCxnSpPr>
            <a:cxnSpLocks/>
            <a:stCxn id="10267" idx="3"/>
            <a:endCxn id="10249" idx="1"/>
          </p:cNvCxnSpPr>
          <p:nvPr/>
        </p:nvCxnSpPr>
        <p:spPr bwMode="auto">
          <a:xfrm flipV="1">
            <a:off x="5840362" y="3053953"/>
            <a:ext cx="722313" cy="39176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Conector: angular 64">
            <a:extLst>
              <a:ext uri="{FF2B5EF4-FFF2-40B4-BE49-F238E27FC236}">
                <a16:creationId xmlns:a16="http://schemas.microsoft.com/office/drawing/2014/main" id="{4CABBC38-A902-43B2-90CE-47EE83B170C8}"/>
              </a:ext>
            </a:extLst>
          </p:cNvPr>
          <p:cNvCxnSpPr>
            <a:cxnSpLocks/>
            <a:stCxn id="10267" idx="3"/>
            <a:endCxn id="10257" idx="1"/>
          </p:cNvCxnSpPr>
          <p:nvPr/>
        </p:nvCxnSpPr>
        <p:spPr bwMode="auto">
          <a:xfrm>
            <a:off x="5840362" y="3445718"/>
            <a:ext cx="722313" cy="67265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QuadreDeText 110">
            <a:extLst>
              <a:ext uri="{FF2B5EF4-FFF2-40B4-BE49-F238E27FC236}">
                <a16:creationId xmlns:a16="http://schemas.microsoft.com/office/drawing/2014/main" id="{16B34AED-4927-44DF-9784-780BEF12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3049637"/>
            <a:ext cx="1582737" cy="79216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92B9E4"/>
                </a:solidFill>
              </a:rPr>
              <a:t>Dispositius, material i instruccions de seguretat</a:t>
            </a:r>
          </a:p>
        </p:txBody>
      </p:sp>
      <p:sp>
        <p:nvSpPr>
          <p:cNvPr id="10268" name="QuadreDeText 110">
            <a:extLst>
              <a:ext uri="{FF2B5EF4-FFF2-40B4-BE49-F238E27FC236}">
                <a16:creationId xmlns:a16="http://schemas.microsoft.com/office/drawing/2014/main" id="{4499EDF4-9FD3-4591-A76A-D1436C43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4320704"/>
            <a:ext cx="1584325" cy="82391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Informació de seguretat i protocols de vot segur</a:t>
            </a:r>
          </a:p>
        </p:txBody>
      </p:sp>
      <p:cxnSp>
        <p:nvCxnSpPr>
          <p:cNvPr id="10269" name="Conector: angular 81">
            <a:extLst>
              <a:ext uri="{FF2B5EF4-FFF2-40B4-BE49-F238E27FC236}">
                <a16:creationId xmlns:a16="http://schemas.microsoft.com/office/drawing/2014/main" id="{3ED17682-AF49-4097-912A-59399181C20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543657" y="3887994"/>
            <a:ext cx="728936" cy="960396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Conector recto de flecha 126">
            <a:extLst>
              <a:ext uri="{FF2B5EF4-FFF2-40B4-BE49-F238E27FC236}">
                <a16:creationId xmlns:a16="http://schemas.microsoft.com/office/drawing/2014/main" id="{9755541C-0762-4C0F-8961-5BF46E8F6361}"/>
              </a:ext>
            </a:extLst>
          </p:cNvPr>
          <p:cNvCxnSpPr>
            <a:cxnSpLocks/>
            <a:stCxn id="10247" idx="2"/>
            <a:endCxn id="10268" idx="0"/>
          </p:cNvCxnSpPr>
          <p:nvPr/>
        </p:nvCxnSpPr>
        <p:spPr bwMode="auto">
          <a:xfrm>
            <a:off x="3159075" y="4003724"/>
            <a:ext cx="0" cy="31698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QuadreDeText 110">
            <a:extLst>
              <a:ext uri="{FF2B5EF4-FFF2-40B4-BE49-F238E27FC236}">
                <a16:creationId xmlns:a16="http://schemas.microsoft.com/office/drawing/2014/main" id="{3DB6FD76-59FE-451C-87B2-1EB16E20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504334"/>
            <a:ext cx="1582737" cy="36036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Altres mesures</a:t>
            </a:r>
          </a:p>
        </p:txBody>
      </p:sp>
      <p:cxnSp>
        <p:nvCxnSpPr>
          <p:cNvPr id="10272" name="Conector: angular 141">
            <a:extLst>
              <a:ext uri="{FF2B5EF4-FFF2-40B4-BE49-F238E27FC236}">
                <a16:creationId xmlns:a16="http://schemas.microsoft.com/office/drawing/2014/main" id="{483FB68E-3E8A-40E0-B1B7-4D837F37F6F1}"/>
              </a:ext>
            </a:extLst>
          </p:cNvPr>
          <p:cNvCxnSpPr>
            <a:cxnSpLocks/>
            <a:stCxn id="10246" idx="3"/>
            <a:endCxn id="10256" idx="3"/>
          </p:cNvCxnSpPr>
          <p:nvPr/>
        </p:nvCxnSpPr>
        <p:spPr bwMode="auto">
          <a:xfrm flipH="1" flipV="1">
            <a:off x="8145412" y="3589734"/>
            <a:ext cx="26988" cy="1830463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3" name="Conector recto de flecha 157">
            <a:extLst>
              <a:ext uri="{FF2B5EF4-FFF2-40B4-BE49-F238E27FC236}">
                <a16:creationId xmlns:a16="http://schemas.microsoft.com/office/drawing/2014/main" id="{AD085F86-2079-4F93-BF25-D0592B0F28F6}"/>
              </a:ext>
            </a:extLst>
          </p:cNvPr>
          <p:cNvCxnSpPr>
            <a:cxnSpLocks/>
            <a:stCxn id="10255" idx="3"/>
            <a:endCxn id="10254" idx="1"/>
          </p:cNvCxnSpPr>
          <p:nvPr/>
        </p:nvCxnSpPr>
        <p:spPr bwMode="auto">
          <a:xfrm>
            <a:off x="5840362" y="4732660"/>
            <a:ext cx="747713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Conector: angular 171">
            <a:extLst>
              <a:ext uri="{FF2B5EF4-FFF2-40B4-BE49-F238E27FC236}">
                <a16:creationId xmlns:a16="http://schemas.microsoft.com/office/drawing/2014/main" id="{A5B1E166-8A67-47AB-A6AC-4059EEE98D24}"/>
              </a:ext>
            </a:extLst>
          </p:cNvPr>
          <p:cNvCxnSpPr>
            <a:cxnSpLocks/>
            <a:stCxn id="10268" idx="3"/>
            <a:endCxn id="10255" idx="1"/>
          </p:cNvCxnSpPr>
          <p:nvPr/>
        </p:nvCxnSpPr>
        <p:spPr bwMode="auto">
          <a:xfrm>
            <a:off x="3951237" y="4732660"/>
            <a:ext cx="306388" cy="1270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Conector: angular 186">
            <a:extLst>
              <a:ext uri="{FF2B5EF4-FFF2-40B4-BE49-F238E27FC236}">
                <a16:creationId xmlns:a16="http://schemas.microsoft.com/office/drawing/2014/main" id="{948D0C52-0F8E-4F74-90E6-6008A4681EEF}"/>
              </a:ext>
            </a:extLst>
          </p:cNvPr>
          <p:cNvCxnSpPr>
            <a:cxnSpLocks/>
            <a:stCxn id="10251" idx="3"/>
            <a:endCxn id="10246" idx="1"/>
          </p:cNvCxnSpPr>
          <p:nvPr/>
        </p:nvCxnSpPr>
        <p:spPr bwMode="auto">
          <a:xfrm>
            <a:off x="5840362" y="5252467"/>
            <a:ext cx="749300" cy="16773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Conector: angular 189">
            <a:extLst>
              <a:ext uri="{FF2B5EF4-FFF2-40B4-BE49-F238E27FC236}">
                <a16:creationId xmlns:a16="http://schemas.microsoft.com/office/drawing/2014/main" id="{A4F844A5-192D-4351-A103-F018609690F0}"/>
              </a:ext>
            </a:extLst>
          </p:cNvPr>
          <p:cNvCxnSpPr>
            <a:cxnSpLocks/>
            <a:stCxn id="10271" idx="3"/>
            <a:endCxn id="10246" idx="1"/>
          </p:cNvCxnSpPr>
          <p:nvPr/>
        </p:nvCxnSpPr>
        <p:spPr bwMode="auto">
          <a:xfrm flipV="1">
            <a:off x="5840362" y="5420196"/>
            <a:ext cx="749300" cy="263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Conector: angular 192">
            <a:extLst>
              <a:ext uri="{FF2B5EF4-FFF2-40B4-BE49-F238E27FC236}">
                <a16:creationId xmlns:a16="http://schemas.microsoft.com/office/drawing/2014/main" id="{17087BAE-E460-4345-B6A3-53FA6F9EDAB6}"/>
              </a:ext>
            </a:extLst>
          </p:cNvPr>
          <p:cNvCxnSpPr>
            <a:cxnSpLocks/>
            <a:stCxn id="10250" idx="2"/>
            <a:endCxn id="10251" idx="1"/>
          </p:cNvCxnSpPr>
          <p:nvPr/>
        </p:nvCxnSpPr>
        <p:spPr bwMode="auto">
          <a:xfrm rot="16200000" flipH="1">
            <a:off x="2207699" y="3202540"/>
            <a:ext cx="1248743" cy="2851109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Conector: angular 195">
            <a:extLst>
              <a:ext uri="{FF2B5EF4-FFF2-40B4-BE49-F238E27FC236}">
                <a16:creationId xmlns:a16="http://schemas.microsoft.com/office/drawing/2014/main" id="{BD05CDA3-B7B9-4D3B-8AB0-AF4008ECD926}"/>
              </a:ext>
            </a:extLst>
          </p:cNvPr>
          <p:cNvCxnSpPr>
            <a:cxnSpLocks/>
            <a:stCxn id="10250" idx="2"/>
            <a:endCxn id="10271" idx="1"/>
          </p:cNvCxnSpPr>
          <p:nvPr/>
        </p:nvCxnSpPr>
        <p:spPr bwMode="auto">
          <a:xfrm rot="16200000" flipH="1">
            <a:off x="1991675" y="3418564"/>
            <a:ext cx="1680791" cy="2851109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Conector recto de flecha 199">
            <a:extLst>
              <a:ext uri="{FF2B5EF4-FFF2-40B4-BE49-F238E27FC236}">
                <a16:creationId xmlns:a16="http://schemas.microsoft.com/office/drawing/2014/main" id="{2E243E8F-1117-4D80-89DA-2DCA9C773A26}"/>
              </a:ext>
            </a:extLst>
          </p:cNvPr>
          <p:cNvCxnSpPr>
            <a:cxnSpLocks/>
            <a:stCxn id="10252" idx="3"/>
            <a:endCxn id="10245" idx="1"/>
          </p:cNvCxnSpPr>
          <p:nvPr/>
        </p:nvCxnSpPr>
        <p:spPr bwMode="auto">
          <a:xfrm>
            <a:off x="5832425" y="1814116"/>
            <a:ext cx="728662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0" name="QuadreDeText 110">
            <a:extLst>
              <a:ext uri="{FF2B5EF4-FFF2-40B4-BE49-F238E27FC236}">
                <a16:creationId xmlns:a16="http://schemas.microsoft.com/office/drawing/2014/main" id="{173F9AFD-2536-4EA5-92D5-9EF9B095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111197"/>
            <a:ext cx="1331913" cy="17938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Generalitat</a:t>
            </a:r>
          </a:p>
        </p:txBody>
      </p:sp>
      <p:sp>
        <p:nvSpPr>
          <p:cNvPr id="10281" name="QuadreDeText 110">
            <a:extLst>
              <a:ext uri="{FF2B5EF4-FFF2-40B4-BE49-F238E27FC236}">
                <a16:creationId xmlns:a16="http://schemas.microsoft.com/office/drawing/2014/main" id="{8686FDAD-68EF-4068-A8B9-77F73C711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1863547"/>
            <a:ext cx="1331913" cy="179387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Organització</a:t>
            </a:r>
          </a:p>
        </p:txBody>
      </p:sp>
      <p:sp>
        <p:nvSpPr>
          <p:cNvPr id="10282" name="QuadreDeText 110">
            <a:extLst>
              <a:ext uri="{FF2B5EF4-FFF2-40B4-BE49-F238E27FC236}">
                <a16:creationId xmlns:a16="http://schemas.microsoft.com/office/drawing/2014/main" id="{D5A383B1-A037-4AF6-A178-60C2DDA0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1627009"/>
            <a:ext cx="1331913" cy="179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Altra Administració</a:t>
            </a:r>
          </a:p>
        </p:txBody>
      </p:sp>
      <p:sp>
        <p:nvSpPr>
          <p:cNvPr id="10283" name="QuadreDeText 110">
            <a:extLst>
              <a:ext uri="{FF2B5EF4-FFF2-40B4-BE49-F238E27FC236}">
                <a16:creationId xmlns:a16="http://schemas.microsoft.com/office/drawing/2014/main" id="{5BBF7AC1-9C4A-4E51-9548-57FBF256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095322"/>
            <a:ext cx="1331913" cy="179387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>
                <a:solidFill>
                  <a:srgbClr val="92B9E4"/>
                </a:solidFill>
              </a:rPr>
              <a:t>M</a:t>
            </a:r>
            <a:r>
              <a:rPr lang="ca-ES" altLang="ca-ES" sz="900" b="1">
                <a:solidFill>
                  <a:srgbClr val="92B9E4"/>
                </a:solidFill>
              </a:rPr>
              <a:t>esures seguretat</a:t>
            </a:r>
          </a:p>
        </p:txBody>
      </p:sp>
      <p:sp>
        <p:nvSpPr>
          <p:cNvPr id="10284" name="QuadreDeText 110">
            <a:extLst>
              <a:ext uri="{FF2B5EF4-FFF2-40B4-BE49-F238E27FC236}">
                <a16:creationId xmlns:a16="http://schemas.microsoft.com/office/drawing/2014/main" id="{ADCE3C80-F223-4E9D-AE61-AC7716B2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1627009"/>
            <a:ext cx="13319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Llegenda:</a:t>
            </a:r>
          </a:p>
        </p:txBody>
      </p:sp>
      <p:sp>
        <p:nvSpPr>
          <p:cNvPr id="10285" name="QuadreDeText 110">
            <a:extLst>
              <a:ext uri="{FF2B5EF4-FFF2-40B4-BE49-F238E27FC236}">
                <a16:creationId xmlns:a16="http://schemas.microsoft.com/office/drawing/2014/main" id="{DDF21956-0919-44CE-A269-1D9940B2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1863547"/>
            <a:ext cx="1331913" cy="179387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>
                <a:solidFill>
                  <a:schemeClr val="bg1"/>
                </a:solidFill>
              </a:rPr>
              <a:t>Vot segur</a:t>
            </a:r>
            <a:endParaRPr lang="ca-ES" altLang="ca-ES" sz="900" b="1">
              <a:solidFill>
                <a:schemeClr val="bg1"/>
              </a:solidFill>
            </a:endParaRPr>
          </a:p>
        </p:txBody>
      </p:sp>
      <p:sp>
        <p:nvSpPr>
          <p:cNvPr id="10287" name="QuadreDeText 110">
            <a:extLst>
              <a:ext uri="{FF2B5EF4-FFF2-40B4-BE49-F238E27FC236}">
                <a16:creationId xmlns:a16="http://schemas.microsoft.com/office/drawing/2014/main" id="{6F41946B-9F76-4A7C-8725-1068CB86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2381172"/>
            <a:ext cx="1584325" cy="35877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Dept. A. Exterior</a:t>
            </a:r>
          </a:p>
        </p:txBody>
      </p:sp>
      <p:cxnSp>
        <p:nvCxnSpPr>
          <p:cNvPr id="10288" name="Conector recto de flecha 226">
            <a:extLst>
              <a:ext uri="{FF2B5EF4-FFF2-40B4-BE49-F238E27FC236}">
                <a16:creationId xmlns:a16="http://schemas.microsoft.com/office/drawing/2014/main" id="{777D277E-F06B-4704-91F8-ED0F2733AA23}"/>
              </a:ext>
            </a:extLst>
          </p:cNvPr>
          <p:cNvCxnSpPr>
            <a:cxnSpLocks/>
          </p:cNvCxnSpPr>
          <p:nvPr/>
        </p:nvCxnSpPr>
        <p:spPr bwMode="auto">
          <a:xfrm>
            <a:off x="1427927" y="2813099"/>
            <a:ext cx="0" cy="74613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ector: angular 61">
            <a:extLst>
              <a:ext uri="{FF2B5EF4-FFF2-40B4-BE49-F238E27FC236}">
                <a16:creationId xmlns:a16="http://schemas.microsoft.com/office/drawing/2014/main" id="{24768848-B42D-4DF6-856A-CAA9A0EB8AD9}"/>
              </a:ext>
            </a:extLst>
          </p:cNvPr>
          <p:cNvCxnSpPr>
            <a:cxnSpLocks/>
            <a:stCxn id="10267" idx="3"/>
            <a:endCxn id="10256" idx="1"/>
          </p:cNvCxnSpPr>
          <p:nvPr/>
        </p:nvCxnSpPr>
        <p:spPr bwMode="auto">
          <a:xfrm>
            <a:off x="5840362" y="3445718"/>
            <a:ext cx="722313" cy="144016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9282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0017"/>
              </p:ext>
            </p:extLst>
          </p:nvPr>
        </p:nvGraphicFramePr>
        <p:xfrm>
          <a:off x="827087" y="1959125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379A67B-2CC7-4C90-85B8-84C601CB2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41629"/>
              </p:ext>
            </p:extLst>
          </p:nvPr>
        </p:nvGraphicFramePr>
        <p:xfrm>
          <a:off x="827087" y="5089138"/>
          <a:ext cx="7489822" cy="50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79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498626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afectacions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sense impacte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menors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crítiques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molt crítiques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42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1160192" y="1680280"/>
            <a:ext cx="7252887" cy="2157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45134" y="4027341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38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42367"/>
          <a:stretch/>
        </p:blipFill>
        <p:spPr>
          <a:xfrm>
            <a:off x="1170072" y="2053841"/>
            <a:ext cx="6624000" cy="35587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70072" y="1641249"/>
            <a:ext cx="6624000" cy="433332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661248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33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3" b="2022"/>
          <a:stretch/>
        </p:blipFill>
        <p:spPr>
          <a:xfrm>
            <a:off x="1169162" y="1847307"/>
            <a:ext cx="6624736" cy="38937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69162" y="1440215"/>
            <a:ext cx="6624736" cy="43337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696281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63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Quadre de comandament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356400" y="1301933"/>
            <a:ext cx="8464072" cy="443132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/>
            <a:endParaRPr lang="ca-ES" sz="2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ca-ES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Tasques i riscos    </a:t>
            </a:r>
            <a:r>
              <a:rPr lang="ca-ES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 en el moment d’ajornar les eleccions</a:t>
            </a:r>
            <a:endParaRPr lang="ca-ES" sz="2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11D8A60-2DEF-BA6F-2720-B4C4197D4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02346"/>
              </p:ext>
            </p:extLst>
          </p:nvPr>
        </p:nvGraphicFramePr>
        <p:xfrm>
          <a:off x="431682" y="1759239"/>
          <a:ext cx="8383588" cy="662735"/>
        </p:xfrm>
        <a:graphic>
          <a:graphicData uri="http://schemas.openxmlformats.org/drawingml/2006/table">
            <a:tbl>
              <a:tblPr/>
              <a:tblGrid>
                <a:gridCol w="1577957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753116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951740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662080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717253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882773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EPC21-Novanormal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EPC21-Tram4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EPC21-Tram3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EPC21-Tram2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EPC21-Tram1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EPC21-Atura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EPC21-Confinam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Mobilitat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Activitat social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Qüestions electorals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Eleccions COVID19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626B39E5-10F9-6D49-B815-A7D39E2851CB}"/>
              </a:ext>
            </a:extLst>
          </p:cNvPr>
          <p:cNvSpPr txBox="1"/>
          <p:nvPr/>
        </p:nvSpPr>
        <p:spPr>
          <a:xfrm>
            <a:off x="2922574" y="1891924"/>
            <a:ext cx="4273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a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Progressió d’acord amb</a:t>
            </a:r>
            <a:endParaRPr lang="ca-ES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l’RT varia significativament i persistentment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nombre d’ hospitalitzacions varia </a:t>
            </a:r>
            <a:r>
              <a:rPr lang="ca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significativament i persistentment</a:t>
            </a:r>
            <a:endParaRPr lang="ca-ES" sz="1400" dirty="0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2F4CBB5-B9F7-C3C6-669C-4AF38F203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91857"/>
              </p:ext>
            </p:extLst>
          </p:nvPr>
        </p:nvGraphicFramePr>
        <p:xfrm>
          <a:off x="410196" y="2820880"/>
          <a:ext cx="3982107" cy="3531822"/>
        </p:xfrm>
        <a:graphic>
          <a:graphicData uri="http://schemas.openxmlformats.org/drawingml/2006/table">
            <a:tbl>
              <a:tblPr firstRow="1" firstCol="1" bandRow="1"/>
              <a:tblGrid>
                <a:gridCol w="1327578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884427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229424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5010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5010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50109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A7EFE95B-5DB7-FC6A-79E6-00251CB0D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08692"/>
              </p:ext>
            </p:extLst>
          </p:nvPr>
        </p:nvGraphicFramePr>
        <p:xfrm>
          <a:off x="4730890" y="2820888"/>
          <a:ext cx="3981428" cy="3531814"/>
        </p:xfrm>
        <a:graphic>
          <a:graphicData uri="http://schemas.openxmlformats.org/drawingml/2006/table">
            <a:tbl>
              <a:tblPr firstRow="1" firstCol="1" bandRow="1"/>
              <a:tblGrid>
                <a:gridCol w="1327352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884276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231732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180751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4692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4692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Mantenir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4692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180751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sp>
        <p:nvSpPr>
          <p:cNvPr id="20" name="Subtítulo 2">
            <a:extLst>
              <a:ext uri="{FF2B5EF4-FFF2-40B4-BE49-F238E27FC236}">
                <a16:creationId xmlns:a16="http://schemas.microsoft.com/office/drawing/2014/main" id="{47DE9DE8-FEF3-0E96-C3FA-7921A0A84881}"/>
              </a:ext>
            </a:extLst>
          </p:cNvPr>
          <p:cNvSpPr txBox="1">
            <a:spLocks/>
          </p:cNvSpPr>
          <p:nvPr/>
        </p:nvSpPr>
        <p:spPr bwMode="auto">
          <a:xfrm>
            <a:off x="832104" y="6578782"/>
            <a:ext cx="7998103" cy="17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800" dirty="0" err="1">
                <a:latin typeface="Arial" panose="020B0604020202020204" pitchFamily="34" charset="0"/>
              </a:rPr>
              <a:t>Inspirat</a:t>
            </a:r>
            <a:r>
              <a:rPr lang="es-ES" altLang="ca-ES" sz="800" dirty="0">
                <a:latin typeface="Arial" panose="020B0604020202020204" pitchFamily="34" charset="0"/>
              </a:rPr>
              <a:t> en </a:t>
            </a:r>
            <a:r>
              <a:rPr lang="en-US" altLang="ca-ES" sz="800" dirty="0">
                <a:latin typeface="Arial" panose="020B0604020202020204" pitchFamily="34" charset="0"/>
              </a:rPr>
              <a:t>James, T.S. &amp; </a:t>
            </a:r>
            <a:r>
              <a:rPr lang="en-US" altLang="ca-ES" sz="800" dirty="0" err="1">
                <a:latin typeface="Arial" panose="020B0604020202020204" pitchFamily="34" charset="0"/>
              </a:rPr>
              <a:t>Alihodzic</a:t>
            </a:r>
            <a:r>
              <a:rPr lang="en-US" altLang="ca-ES" sz="800" dirty="0">
                <a:latin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04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678C7-FFF6-F176-89D7-FA2B4B50E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D0634-CFF2-7D22-F545-8E424BACE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3200" dirty="0"/>
              <a:t>La </a:t>
            </a:r>
            <a:r>
              <a:rPr lang="es-ES" sz="3200" dirty="0" err="1"/>
              <a:t>visió</a:t>
            </a:r>
            <a:r>
              <a:rPr lang="es-ES" sz="3200" dirty="0"/>
              <a:t> del </a:t>
            </a:r>
            <a:r>
              <a:rPr lang="es-ES" sz="3200" dirty="0" err="1"/>
              <a:t>Govern</a:t>
            </a:r>
            <a:r>
              <a:rPr lang="es-ES" sz="3200" dirty="0"/>
              <a:t> </a:t>
            </a:r>
            <a:r>
              <a:rPr lang="es-ES" sz="3200" dirty="0" err="1"/>
              <a:t>Obert</a:t>
            </a:r>
            <a:endParaRPr lang="es-ES" sz="3200" dirty="0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25CC30E7-2FB1-FDF7-8831-090392358A50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49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355018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7">
            <a:extLst>
              <a:ext uri="{FF2B5EF4-FFF2-40B4-BE49-F238E27FC236}">
                <a16:creationId xmlns:a16="http://schemas.microsoft.com/office/drawing/2014/main" id="{B352F646-80B9-B2FB-CAF4-68656530B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17446"/>
              </p:ext>
            </p:extLst>
          </p:nvPr>
        </p:nvGraphicFramePr>
        <p:xfrm>
          <a:off x="4601396" y="1479799"/>
          <a:ext cx="4130775" cy="430549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57670">
                  <a:extLst>
                    <a:ext uri="{9D8B030D-6E8A-4147-A177-3AD203B41FA5}">
                      <a16:colId xmlns:a16="http://schemas.microsoft.com/office/drawing/2014/main" val="1658667980"/>
                    </a:ext>
                  </a:extLst>
                </a:gridCol>
                <a:gridCol w="2073105">
                  <a:extLst>
                    <a:ext uri="{9D8B030D-6E8A-4147-A177-3AD203B41FA5}">
                      <a16:colId xmlns:a16="http://schemas.microsoft.com/office/drawing/2014/main" val="3860939287"/>
                    </a:ext>
                  </a:extLst>
                </a:gridCol>
              </a:tblGrid>
              <a:tr h="393227"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33795"/>
                  </a:ext>
                </a:extLst>
              </a:tr>
              <a:tr h="65118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Administració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Delegacions, oficines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Servidors públics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</a:p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 civil organitzada</a:t>
                      </a:r>
                    </a:p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Ciutadans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737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Objectius, impactes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Públic objectiu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Pressupost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Programes</a:t>
                      </a:r>
                    </a:p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Activitats</a:t>
                      </a:r>
                    </a:p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Situacions</a:t>
                      </a:r>
                    </a:p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20385"/>
                  </a:ext>
                </a:extLst>
              </a:tr>
              <a:tr h="108025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Normes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Procediments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Models</a:t>
                      </a:r>
                    </a:p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Reconeixement</a:t>
                      </a:r>
                    </a:p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Reputació</a:t>
                      </a:r>
                    </a:p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Interès</a:t>
                      </a:r>
                    </a:p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Utilitat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93304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ca-ES" sz="16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Governança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463371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F268BB7-84DF-1F79-44C6-8E2D4930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Del sistema a l’ecosistema</a:t>
            </a:r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D582261-0A67-1D66-9D2A-193CAEA80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5"/>
            <a:ext cx="4176712" cy="505142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ca-ES" altLang="ca-ES" b="1" dirty="0">
                <a:solidFill>
                  <a:srgbClr val="C00000"/>
                </a:solidFill>
              </a:rPr>
              <a:t>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Conjunt d’elements estructurats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Actors definits i jerarquitzats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Sota unes normes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Que funcionen com un tot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El que no és dins, no és</a:t>
            </a:r>
          </a:p>
          <a:p>
            <a:pPr>
              <a:buFont typeface="Wingdings" panose="05000000000000000000" pitchFamily="2" charset="2"/>
              <a:buChar char="§"/>
            </a:pPr>
            <a:endParaRPr lang="ca-ES" altLang="ca-ES" dirty="0"/>
          </a:p>
          <a:p>
            <a:pPr marL="0" indent="0" algn="just">
              <a:buNone/>
              <a:defRPr/>
            </a:pPr>
            <a:r>
              <a:rPr lang="ca-ES" altLang="ca-ES" b="1" dirty="0">
                <a:solidFill>
                  <a:srgbClr val="C00000"/>
                </a:solidFill>
              </a:rPr>
              <a:t>Ecosistema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Entorn/infraestructura de suport comú, amb serveis bàsics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Actors formals i informals convivint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Serveis, solucions i components especialitzats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Instàncies/aplicacions específiques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>
                <a:solidFill>
                  <a:schemeClr val="tx1"/>
                </a:solidFill>
              </a:rPr>
              <a:t>El sistema pot vertebrar o ser saltat</a:t>
            </a:r>
          </a:p>
        </p:txBody>
      </p:sp>
    </p:spTree>
    <p:extLst>
      <p:ext uri="{BB962C8B-B14F-4D97-AF65-F5344CB8AC3E}">
        <p14:creationId xmlns:p14="http://schemas.microsoft.com/office/powerpoint/2010/main" val="1828204354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a-ES" sz="3200" dirty="0">
                <a:latin typeface="+mj-lt"/>
                <a:cs typeface="Arial" panose="020B0604020202020204" pitchFamily="34" charset="0"/>
              </a:rPr>
              <a:t>El govern obert com paradigma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410608" y="1304924"/>
            <a:ext cx="8464072" cy="45005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sz="2400" dirty="0">
                <a:solidFill>
                  <a:schemeClr val="tx1"/>
                </a:solidFill>
              </a:rPr>
              <a:t>El component de la </a:t>
            </a:r>
            <a:r>
              <a:rPr lang="ca-ES" sz="2400" b="1" dirty="0">
                <a:solidFill>
                  <a:srgbClr val="C00000"/>
                </a:solidFill>
              </a:rPr>
              <a:t>transparència i les dades obertes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</a:rPr>
              <a:t>Totes les dades obertes: salut, pressupost, protocols, procediments, actes de reunions,...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</a:rPr>
              <a:t>I també: dubtes, dissensos, problemes</a:t>
            </a:r>
          </a:p>
          <a:p>
            <a:pPr marL="0" indent="0" algn="l">
              <a:buNone/>
            </a:pPr>
            <a:r>
              <a:rPr lang="ca-ES" sz="2400" dirty="0">
                <a:solidFill>
                  <a:schemeClr val="tx1"/>
                </a:solidFill>
              </a:rPr>
              <a:t>El component de la </a:t>
            </a:r>
            <a:r>
              <a:rPr lang="ca-ES" sz="2400" b="1" dirty="0">
                <a:solidFill>
                  <a:srgbClr val="C00000"/>
                </a:solidFill>
              </a:rPr>
              <a:t>participació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</a:rPr>
              <a:t>G2G, partits polítics, ciutadans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</a:rPr>
              <a:t>Escolta activa</a:t>
            </a:r>
          </a:p>
          <a:p>
            <a:pPr marL="0" indent="0" algn="l">
              <a:buNone/>
            </a:pPr>
            <a:r>
              <a:rPr lang="ca-ES" sz="2400" dirty="0">
                <a:solidFill>
                  <a:schemeClr val="tx1"/>
                </a:solidFill>
              </a:rPr>
              <a:t>El component de la </a:t>
            </a:r>
            <a:r>
              <a:rPr lang="ca-ES" sz="2400" b="1" dirty="0">
                <a:solidFill>
                  <a:srgbClr val="C00000"/>
                </a:solidFill>
              </a:rPr>
              <a:t>col·laboració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</a:rPr>
              <a:t>Co-disseny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</a:rPr>
              <a:t>Co-gestió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FEF2C271-8401-C2B8-3314-FB0E40E3968C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50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1485341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Transparència com a input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4744"/>
            <a:ext cx="8462962" cy="4896644"/>
          </a:xfrm>
        </p:spPr>
        <p:txBody>
          <a:bodyPr/>
          <a:lstStyle/>
          <a:p>
            <a:pPr marL="0" indent="0">
              <a:buNone/>
            </a:pPr>
            <a:r>
              <a:rPr lang="ca-ES" sz="2000" dirty="0"/>
              <a:t>De la transparència com a rendició de comptes a la transparència com a variable endògena i eines per a l'autonomia</a:t>
            </a:r>
          </a:p>
          <a:p>
            <a:pPr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</a:endParaRPr>
          </a:p>
          <a:p>
            <a:pPr lvl="0"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A1828EC-C642-993E-F446-7F1272300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3"/>
          <a:stretch/>
        </p:blipFill>
        <p:spPr>
          <a:xfrm>
            <a:off x="4716016" y="1872419"/>
            <a:ext cx="3907103" cy="40902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39072E-7650-D196-1A7F-2035F8D53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828" y="2511282"/>
            <a:ext cx="3168920" cy="39639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E27451-E38D-7D4B-E6EC-6179F4864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60" y="1872419"/>
            <a:ext cx="3562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69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a-ES" altLang="ca-ES" sz="2400" b="1" noProof="0" dirty="0">
                <a:solidFill>
                  <a:srgbClr val="C00000"/>
                </a:solidFill>
              </a:rPr>
              <a:t>L’Administració com a plataforma</a:t>
            </a:r>
            <a:endParaRPr lang="ca-ES" altLang="ca-ES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65" y="1268412"/>
            <a:ext cx="8464072" cy="4684331"/>
          </a:xfrm>
        </p:spPr>
        <p:txBody>
          <a:bodyPr/>
          <a:lstStyle/>
          <a:p>
            <a:pPr marL="0" indent="0" algn="l">
              <a:buNone/>
            </a:pPr>
            <a:r>
              <a:rPr lang="ca-ES" altLang="ca-ES" sz="240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Oberta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En quantitat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De qualitat</a:t>
            </a:r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A temps real</a:t>
            </a:r>
          </a:p>
          <a:p>
            <a:pPr marL="0" indent="0" algn="l">
              <a:buNone/>
            </a:pPr>
            <a:r>
              <a:rPr lang="ca-ES" altLang="ca-ES" sz="2400" noProof="0" dirty="0">
                <a:solidFill>
                  <a:schemeClr val="tx1"/>
                </a:solidFill>
              </a:rPr>
              <a:t>La deliberació com a espai de creació</a:t>
            </a:r>
            <a:endParaRPr lang="ca-ES" altLang="ca-ES" sz="2400" dirty="0"/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Técnica: logística, legal/normativa, </a:t>
            </a:r>
            <a:r>
              <a:rPr lang="ca-ES" altLang="ca-ES" sz="2200" noProof="0" dirty="0" err="1">
                <a:solidFill>
                  <a:schemeClr val="tx1"/>
                </a:solidFill>
              </a:rPr>
              <a:t>politológica</a:t>
            </a:r>
            <a:r>
              <a:rPr lang="ca-ES" altLang="ca-ES" sz="2200" noProof="0" dirty="0">
                <a:solidFill>
                  <a:schemeClr val="tx1"/>
                </a:solidFill>
              </a:rPr>
              <a:t>/</a:t>
            </a:r>
            <a:r>
              <a:rPr lang="ca-ES" altLang="ca-ES" sz="2200" noProof="0" dirty="0" err="1">
                <a:solidFill>
                  <a:schemeClr val="tx1"/>
                </a:solidFill>
              </a:rPr>
              <a:t>filosófica</a:t>
            </a:r>
            <a:endParaRPr lang="ca-ES" altLang="ca-ES" sz="2200" dirty="0"/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Orientada a </a:t>
            </a:r>
            <a:r>
              <a:rPr lang="ca-ES" altLang="ca-ES" sz="2200" noProof="0" dirty="0" err="1">
                <a:solidFill>
                  <a:schemeClr val="tx1"/>
                </a:solidFill>
              </a:rPr>
              <a:t>resultados</a:t>
            </a:r>
            <a:r>
              <a:rPr lang="ca-ES" altLang="ca-ES" sz="2200" noProof="0" dirty="0">
                <a:solidFill>
                  <a:schemeClr val="tx1"/>
                </a:solidFill>
              </a:rPr>
              <a:t>: no especular, no </a:t>
            </a:r>
            <a:r>
              <a:rPr lang="ca-ES" altLang="ca-ES" sz="2200" noProof="0" dirty="0" err="1">
                <a:solidFill>
                  <a:schemeClr val="tx1"/>
                </a:solidFill>
              </a:rPr>
              <a:t>reabrir</a:t>
            </a:r>
            <a:r>
              <a:rPr lang="ca-ES" altLang="ca-ES" sz="2200" noProof="0" dirty="0">
                <a:solidFill>
                  <a:schemeClr val="tx1"/>
                </a:solidFill>
              </a:rPr>
              <a:t> </a:t>
            </a:r>
            <a:r>
              <a:rPr lang="ca-ES" altLang="ca-ES" sz="2200" noProof="0" dirty="0" err="1">
                <a:solidFill>
                  <a:schemeClr val="tx1"/>
                </a:solidFill>
              </a:rPr>
              <a:t>debates</a:t>
            </a:r>
            <a:endParaRPr lang="ca-ES" altLang="ca-ES" sz="2200" noProof="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ca-ES" altLang="ca-ES" sz="2400" noProof="0" dirty="0">
                <a:solidFill>
                  <a:schemeClr val="tx1"/>
                </a:solidFill>
              </a:rPr>
              <a:t>El codi i la facilitació</a:t>
            </a:r>
            <a:endParaRPr lang="ca-ES" altLang="ca-ES" sz="2400" dirty="0"/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To empàtic</a:t>
            </a:r>
            <a:endParaRPr lang="ca-ES" altLang="ca-ES" sz="2200" dirty="0"/>
          </a:p>
          <a:p>
            <a:pPr lvl="1"/>
            <a:r>
              <a:rPr lang="ca-ES" altLang="ca-ES" sz="2200" noProof="0" dirty="0">
                <a:solidFill>
                  <a:schemeClr val="tx1"/>
                </a:solidFill>
              </a:rPr>
              <a:t>Actitud assertiva i constructiva</a:t>
            </a:r>
          </a:p>
        </p:txBody>
      </p:sp>
    </p:spTree>
    <p:extLst>
      <p:ext uri="{BB962C8B-B14F-4D97-AF65-F5344CB8AC3E}">
        <p14:creationId xmlns:p14="http://schemas.microsoft.com/office/powerpoint/2010/main" val="279446391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L’Administració com a plataforma</a:t>
            </a:r>
          </a:p>
        </p:txBody>
      </p:sp>
      <p:sp>
        <p:nvSpPr>
          <p:cNvPr id="14" name="Contenidor de contingut 12">
            <a:extLst>
              <a:ext uri="{FF2B5EF4-FFF2-40B4-BE49-F238E27FC236}">
                <a16:creationId xmlns:a16="http://schemas.microsoft.com/office/drawing/2014/main" id="{8E2B5E28-16AF-39E6-F626-4A2DB3D07717}"/>
              </a:ext>
            </a:extLst>
          </p:cNvPr>
          <p:cNvSpPr txBox="1">
            <a:spLocks/>
          </p:cNvSpPr>
          <p:nvPr/>
        </p:nvSpPr>
        <p:spPr>
          <a:xfrm>
            <a:off x="340519" y="1268414"/>
            <a:ext cx="8462962" cy="4418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ol·legis electorals i procediment de vot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eleccions COVID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seguretat sanitària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Taula de Partits i definició d’escenaris de celebració de les eleccions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 institucional i sobre les diferents modalitats de vot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Actes de campanya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per perfils per fomentar l’autonomia I l’empoderament</a:t>
            </a:r>
          </a:p>
          <a:p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7107F6AB-C091-C477-7042-5C8EE281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84573"/>
              </p:ext>
            </p:extLst>
          </p:nvPr>
        </p:nvGraphicFramePr>
        <p:xfrm>
          <a:off x="935594" y="4672671"/>
          <a:ext cx="7272812" cy="1612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814759"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Col·legis electorals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Contagiats i discapacitats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 gran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797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Representants de l’Administració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668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noProof="0" dirty="0"/>
              <a:t>Estratègia par a una comunicació transmèdia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ca-ES" altLang="ca-ES">
              <a:solidFill>
                <a:srgbClr val="898989"/>
              </a:solidFill>
            </a:endParaRPr>
          </a:p>
        </p:txBody>
      </p:sp>
      <p:grpSp>
        <p:nvGrpSpPr>
          <p:cNvPr id="8203" name="Grupo 8202">
            <a:extLst>
              <a:ext uri="{FF2B5EF4-FFF2-40B4-BE49-F238E27FC236}">
                <a16:creationId xmlns:a16="http://schemas.microsoft.com/office/drawing/2014/main" id="{00E4CFB7-0047-416C-9635-0EDD3D5F5C94}"/>
              </a:ext>
            </a:extLst>
          </p:cNvPr>
          <p:cNvGrpSpPr/>
          <p:nvPr/>
        </p:nvGrpSpPr>
        <p:grpSpPr>
          <a:xfrm>
            <a:off x="6858364" y="3249439"/>
            <a:ext cx="1450977" cy="1662573"/>
            <a:chOff x="6732240" y="2643138"/>
            <a:chExt cx="1450977" cy="1662573"/>
          </a:xfrm>
        </p:grpSpPr>
        <p:sp>
          <p:nvSpPr>
            <p:cNvPr id="26" name="QuadreDeText 110">
              <a:extLst>
                <a:ext uri="{FF2B5EF4-FFF2-40B4-BE49-F238E27FC236}">
                  <a16:creationId xmlns:a16="http://schemas.microsoft.com/office/drawing/2014/main" id="{CDE1DCD4-529A-4AC6-9FD7-40D75184F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chemeClr val="tx1"/>
                  </a:solidFill>
                </a:rPr>
                <a:t>Partits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9D327329-0344-496A-B705-C3CA3A68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/>
                <a:t>Mèdia</a:t>
              </a:r>
              <a:endParaRPr lang="ca-ES" altLang="ca-ES" sz="1200" b="1" dirty="0"/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615B6792-C830-4DAB-972F-061F7CC9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Experts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D69C6109-E1F9-4C6D-A8C9-E759B947F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Ciutadans</a:t>
              </a:r>
            </a:p>
          </p:txBody>
        </p:sp>
      </p:grpSp>
      <p:grpSp>
        <p:nvGrpSpPr>
          <p:cNvPr id="8205" name="Grupo 8204">
            <a:extLst>
              <a:ext uri="{FF2B5EF4-FFF2-40B4-BE49-F238E27FC236}">
                <a16:creationId xmlns:a16="http://schemas.microsoft.com/office/drawing/2014/main" id="{D40854F5-94BC-4695-8AB5-F4CB20899D6C}"/>
              </a:ext>
            </a:extLst>
          </p:cNvPr>
          <p:cNvGrpSpPr/>
          <p:nvPr/>
        </p:nvGrpSpPr>
        <p:grpSpPr>
          <a:xfrm>
            <a:off x="4809674" y="3426207"/>
            <a:ext cx="1450975" cy="1373738"/>
            <a:chOff x="3641031" y="2732652"/>
            <a:chExt cx="1450975" cy="1373738"/>
          </a:xfrm>
        </p:grpSpPr>
        <p:sp>
          <p:nvSpPr>
            <p:cNvPr id="13" name="QuadreDeText 110">
              <a:extLst>
                <a:ext uri="{FF2B5EF4-FFF2-40B4-BE49-F238E27FC236}">
                  <a16:creationId xmlns:a16="http://schemas.microsoft.com/office/drawing/2014/main" id="{EB6A8097-387E-45DA-9502-95E126F9D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Campanya institucional</a:t>
              </a:r>
            </a:p>
          </p:txBody>
        </p:sp>
        <p:sp>
          <p:nvSpPr>
            <p:cNvPr id="15" name="QuadreDeText 110">
              <a:extLst>
                <a:ext uri="{FF2B5EF4-FFF2-40B4-BE49-F238E27FC236}">
                  <a16:creationId xmlns:a16="http://schemas.microsoft.com/office/drawing/2014/main" id="{B606ADED-2A60-4FC6-90C7-44D232CBB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>
                  <a:solidFill>
                    <a:srgbClr val="C00000"/>
                  </a:solidFill>
                </a:rPr>
                <a:t>Twitter</a:t>
              </a:r>
              <a:endParaRPr lang="ca-ES" altLang="ca-E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QuadreDeText 110">
              <a:extLst>
                <a:ext uri="{FF2B5EF4-FFF2-40B4-BE49-F238E27FC236}">
                  <a16:creationId xmlns:a16="http://schemas.microsoft.com/office/drawing/2014/main" id="{3F229323-DBB1-482A-8CC0-80FF503A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8206" name="Grupo 8205">
            <a:extLst>
              <a:ext uri="{FF2B5EF4-FFF2-40B4-BE49-F238E27FC236}">
                <a16:creationId xmlns:a16="http://schemas.microsoft.com/office/drawing/2014/main" id="{DFF3EA4B-7932-4171-8A79-11B24B3602ED}"/>
              </a:ext>
            </a:extLst>
          </p:cNvPr>
          <p:cNvGrpSpPr/>
          <p:nvPr/>
        </p:nvGrpSpPr>
        <p:grpSpPr>
          <a:xfrm>
            <a:off x="4809674" y="5373216"/>
            <a:ext cx="1450975" cy="936104"/>
            <a:chOff x="3641031" y="5013176"/>
            <a:chExt cx="1450975" cy="936104"/>
          </a:xfrm>
        </p:grpSpPr>
        <p:sp>
          <p:nvSpPr>
            <p:cNvPr id="14" name="QuadreDeText 110">
              <a:extLst>
                <a:ext uri="{FF2B5EF4-FFF2-40B4-BE49-F238E27FC236}">
                  <a16:creationId xmlns:a16="http://schemas.microsoft.com/office/drawing/2014/main" id="{12305CD0-A743-4CC7-9BE3-8EAE5CABF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Locals electorals</a:t>
              </a:r>
            </a:p>
          </p:txBody>
        </p:sp>
        <p:sp>
          <p:nvSpPr>
            <p:cNvPr id="57" name="QuadreDeText 110">
              <a:extLst>
                <a:ext uri="{FF2B5EF4-FFF2-40B4-BE49-F238E27FC236}">
                  <a16:creationId xmlns:a16="http://schemas.microsoft.com/office/drawing/2014/main" id="{41B2A852-8A72-4961-84C3-E8A03AEA1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/>
                <a:t>Ajuntamients</a:t>
              </a:r>
              <a:endParaRPr lang="ca-ES" altLang="ca-ES" sz="1200" b="1" dirty="0"/>
            </a:p>
          </p:txBody>
        </p:sp>
      </p:grpSp>
      <p:sp>
        <p:nvSpPr>
          <p:cNvPr id="73" name="QuadreDeText 110">
            <a:extLst>
              <a:ext uri="{FF2B5EF4-FFF2-40B4-BE49-F238E27FC236}">
                <a16:creationId xmlns:a16="http://schemas.microsoft.com/office/drawing/2014/main" id="{0A096B49-A420-4F84-874A-7BD5DF13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674" y="2347453"/>
            <a:ext cx="1450975" cy="505483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Ens governamentals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A37764-ABDF-4BEB-29C1-D8040249EBC2}"/>
              </a:ext>
            </a:extLst>
          </p:cNvPr>
          <p:cNvGrpSpPr/>
          <p:nvPr/>
        </p:nvGrpSpPr>
        <p:grpSpPr>
          <a:xfrm>
            <a:off x="1041456" y="2609024"/>
            <a:ext cx="3170504" cy="3484272"/>
            <a:chOff x="762651" y="2338589"/>
            <a:chExt cx="3170504" cy="3484272"/>
          </a:xfrm>
        </p:grpSpPr>
        <p:sp>
          <p:nvSpPr>
            <p:cNvPr id="9" name="QuadreDeText 110">
              <a:extLst>
                <a:ext uri="{FF2B5EF4-FFF2-40B4-BE49-F238E27FC236}">
                  <a16:creationId xmlns:a16="http://schemas.microsoft.com/office/drawing/2014/main" id="{CA762FF6-52A8-439F-A194-ECAA8EFC3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D</a:t>
              </a:r>
              <a:r>
                <a:rPr lang="ca-ES" altLang="ca-ES" dirty="0" err="1"/>
                <a:t>ades</a:t>
              </a:r>
              <a:endParaRPr lang="ca-ES" altLang="ca-ES" dirty="0"/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1F795065-A165-4C20-AED1-78D3C3EAD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Informació</a:t>
              </a:r>
            </a:p>
          </p:txBody>
        </p:sp>
        <p:sp>
          <p:nvSpPr>
            <p:cNvPr id="39" name="QuadreDeText 110">
              <a:extLst>
                <a:ext uri="{FF2B5EF4-FFF2-40B4-BE49-F238E27FC236}">
                  <a16:creationId xmlns:a16="http://schemas.microsoft.com/office/drawing/2014/main" id="{89E79BB0-A1D5-42E1-871F-3A08B99C9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 err="1"/>
                <a:t>Actualizació</a:t>
              </a:r>
              <a:endParaRPr lang="ca-ES" altLang="ca-ES" dirty="0"/>
            </a:p>
          </p:txBody>
        </p:sp>
        <p:sp>
          <p:nvSpPr>
            <p:cNvPr id="40" name="QuadreDeText 110">
              <a:extLst>
                <a:ext uri="{FF2B5EF4-FFF2-40B4-BE49-F238E27FC236}">
                  <a16:creationId xmlns:a16="http://schemas.microsoft.com/office/drawing/2014/main" id="{5A3D7365-240C-4F2E-8FB8-233A2C5B2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Protocols</a:t>
              </a:r>
            </a:p>
          </p:txBody>
        </p:sp>
        <p:sp>
          <p:nvSpPr>
            <p:cNvPr id="71" name="QuadreDeText 110">
              <a:extLst>
                <a:ext uri="{FF2B5EF4-FFF2-40B4-BE49-F238E27FC236}">
                  <a16:creationId xmlns:a16="http://schemas.microsoft.com/office/drawing/2014/main" id="{6ACCA039-D266-4F62-9244-AE70FDE1E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Anàlisi</a:t>
              </a:r>
            </a:p>
          </p:txBody>
        </p:sp>
        <p:sp>
          <p:nvSpPr>
            <p:cNvPr id="25" name="QuadreDeText 110">
              <a:extLst>
                <a:ext uri="{FF2B5EF4-FFF2-40B4-BE49-F238E27FC236}">
                  <a16:creationId xmlns:a16="http://schemas.microsoft.com/office/drawing/2014/main" id="{C13AE830-1370-8417-2326-3EAE7325F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Escolta activa</a:t>
              </a:r>
            </a:p>
          </p:txBody>
        </p:sp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1BBDDC71-8B6F-DFDF-A994-256BD3F96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Auditoria interna</a:t>
              </a:r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2028BE84-BC30-6E13-9CF9-98F8A1F65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Retiment de comptes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A94AD3E5-7A0B-81C2-8C4B-7BF9BB9F9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Contra-desinformació</a:t>
              </a:r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AFC93FEB-257C-ACE7-7865-40495CE8E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 err="1"/>
                <a:t>Personalizació</a:t>
              </a:r>
              <a:endParaRPr lang="ca-ES" altLang="ca-ES" dirty="0"/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28B3CF99-40E7-4A6D-5F86-F3136C515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Prescripció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248EFABC-BD0D-097F-DE83-2B75DDBA7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Contrast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F2D4FF34-EAD5-9BEF-93B0-C86ED6BB7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Coneixement</a:t>
              </a:r>
            </a:p>
          </p:txBody>
        </p:sp>
        <p:sp>
          <p:nvSpPr>
            <p:cNvPr id="41" name="QuadreDeText 110">
              <a:extLst>
                <a:ext uri="{FF2B5EF4-FFF2-40B4-BE49-F238E27FC236}">
                  <a16:creationId xmlns:a16="http://schemas.microsoft.com/office/drawing/2014/main" id="{E9B256AA-65AE-D447-A32A-6D1BA2C38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Confiança</a:t>
              </a:r>
            </a:p>
          </p:txBody>
        </p:sp>
        <p:sp>
          <p:nvSpPr>
            <p:cNvPr id="42" name="QuadreDeText 110">
              <a:extLst>
                <a:ext uri="{FF2B5EF4-FFF2-40B4-BE49-F238E27FC236}">
                  <a16:creationId xmlns:a16="http://schemas.microsoft.com/office/drawing/2014/main" id="{16D2111D-6AA3-A6DE-28FA-53EA791CB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 err="1"/>
                <a:t>Desinterme-diació</a:t>
              </a:r>
              <a:endParaRPr lang="ca-ES" altLang="ca-ES" dirty="0"/>
            </a:p>
          </p:txBody>
        </p:sp>
      </p:grpSp>
      <p:sp>
        <p:nvSpPr>
          <p:cNvPr id="43" name="Subtítulo 2">
            <a:extLst>
              <a:ext uri="{FF2B5EF4-FFF2-40B4-BE49-F238E27FC236}">
                <a16:creationId xmlns:a16="http://schemas.microsoft.com/office/drawing/2014/main" id="{C1010E07-DF60-9E43-CA48-649AC548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65" y="1268413"/>
            <a:ext cx="8464072" cy="858812"/>
          </a:xfrm>
        </p:spPr>
        <p:txBody>
          <a:bodyPr/>
          <a:lstStyle/>
          <a:p>
            <a:pPr marL="0" indent="0" algn="l">
              <a:buNone/>
            </a:pPr>
            <a:r>
              <a:rPr lang="ca-ES" altLang="ca-ES" sz="2400" noProof="0" dirty="0">
                <a:solidFill>
                  <a:schemeClr val="tx1"/>
                </a:solidFill>
              </a:rPr>
              <a:t>La </a:t>
            </a:r>
            <a:r>
              <a:rPr lang="ca-ES" altLang="ca-ES" sz="2400" b="1" noProof="0" dirty="0">
                <a:solidFill>
                  <a:srgbClr val="C00000"/>
                </a:solidFill>
              </a:rPr>
              <a:t>comunicació transmèdia</a:t>
            </a:r>
            <a:r>
              <a:rPr lang="ca-ES" altLang="ca-ES" sz="2400" dirty="0"/>
              <a:t>, per definició, </a:t>
            </a:r>
            <a:r>
              <a:rPr lang="ca-ES" altLang="ca-ES" sz="2400" noProof="0" dirty="0">
                <a:solidFill>
                  <a:schemeClr val="tx1"/>
                </a:solidFill>
              </a:rPr>
              <a:t>no es pot planificar… però es pot catalitzar</a:t>
            </a:r>
            <a:endParaRPr lang="ca-ES" altLang="ca-ES" sz="2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1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El nucli de la comunicació transmèdia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0BB13D-0FDE-15F1-9CC4-BCB3A169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63" y="1089463"/>
            <a:ext cx="327492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25F6F8-90AE-4C76-D95D-C25212568292}"/>
              </a:ext>
            </a:extLst>
          </p:cNvPr>
          <p:cNvSpPr txBox="1"/>
          <p:nvPr/>
        </p:nvSpPr>
        <p:spPr>
          <a:xfrm>
            <a:off x="5063440" y="6514283"/>
            <a:ext cx="408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00" dirty="0">
                <a:latin typeface="Arial" panose="020B0604020202020204" pitchFamily="34" charset="0"/>
              </a:rPr>
              <a:t>Font: Pere Joan Mitjans</a:t>
            </a:r>
          </a:p>
          <a:p>
            <a:r>
              <a:rPr lang="ca-ES" sz="700" dirty="0"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E2C831-DAD2-700D-7691-F05BA0513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88" y="2852936"/>
            <a:ext cx="5337755" cy="14584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F9607B-9646-F79D-F7BE-490FA02A3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85" y="4280010"/>
            <a:ext cx="5337755" cy="1819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A7F099-EDD9-57AD-7F1C-BD20EB352C02}"/>
              </a:ext>
            </a:extLst>
          </p:cNvPr>
          <p:cNvSpPr txBox="1"/>
          <p:nvPr/>
        </p:nvSpPr>
        <p:spPr>
          <a:xfrm>
            <a:off x="295788" y="1268413"/>
            <a:ext cx="4767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200" dirty="0">
                <a:latin typeface="Arial" panose="020B0604020202020204" pitchFamily="34" charset="0"/>
              </a:rPr>
              <a:t>Una única font.</a:t>
            </a:r>
          </a:p>
          <a:p>
            <a:r>
              <a:rPr lang="ca-ES" sz="2200" dirty="0">
                <a:latin typeface="Arial" panose="020B0604020202020204" pitchFamily="34" charset="0"/>
              </a:rPr>
              <a:t>Múltiples mitjans.</a:t>
            </a:r>
          </a:p>
          <a:p>
            <a:r>
              <a:rPr lang="ca-ES" sz="2200" dirty="0">
                <a:latin typeface="Arial" panose="020B0604020202020204" pitchFamily="34" charset="0"/>
              </a:rPr>
              <a:t>Múltiples missatges.</a:t>
            </a:r>
          </a:p>
          <a:p>
            <a:r>
              <a:rPr lang="ca-ES" sz="2200" dirty="0">
                <a:latin typeface="Arial" panose="020B0604020202020204" pitchFamily="34" charset="0"/>
              </a:rPr>
              <a:t>Difusió, prescripció, personalització.</a:t>
            </a:r>
          </a:p>
        </p:txBody>
      </p:sp>
    </p:spTree>
    <p:extLst>
      <p:ext uri="{BB962C8B-B14F-4D97-AF65-F5344CB8AC3E}">
        <p14:creationId xmlns:p14="http://schemas.microsoft.com/office/powerpoint/2010/main" val="695676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6BB4-3930-B619-89A6-3FE62EB9F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3200" dirty="0" err="1"/>
              <a:t>Reflexions</a:t>
            </a:r>
            <a:r>
              <a:rPr lang="es-ES" sz="3200" dirty="0"/>
              <a:t> </a:t>
            </a:r>
            <a:r>
              <a:rPr lang="es-ES" sz="3200" dirty="0" err="1"/>
              <a:t>finals</a:t>
            </a:r>
            <a:endParaRPr lang="es-ES" sz="3200" dirty="0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780E56C-3C8A-2EC2-DD92-BC76A2672519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56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328732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l">
              <a:buNone/>
            </a:pPr>
            <a:r>
              <a:rPr lang="ca-ES" sz="2400" dirty="0">
                <a:solidFill>
                  <a:schemeClr val="accent2"/>
                </a:solidFill>
              </a:rPr>
              <a:t>L’entorn com a </a:t>
            </a:r>
            <a:r>
              <a:rPr lang="ca-ES" sz="2400" i="1" dirty="0">
                <a:solidFill>
                  <a:schemeClr val="accent2"/>
                </a:solidFill>
              </a:rPr>
              <a:t>enemic</a:t>
            </a:r>
            <a:r>
              <a:rPr lang="ca-ES" sz="2400" dirty="0">
                <a:solidFill>
                  <a:schemeClr val="accent2"/>
                </a:solidFill>
              </a:rPr>
              <a:t>, l’entorn com a governança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410608" y="1268413"/>
            <a:ext cx="8464072" cy="3674056"/>
          </a:xfr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fases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Disseny: ser obert, </a:t>
            </a: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col·laboratiu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anomenar i emmarcar bé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Implementar: treballar el consens,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 </a:t>
            </a: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Explicar: ser defensiu (protegir </a:t>
            </a: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projecte)</a:t>
            </a:r>
          </a:p>
          <a:p>
            <a:pPr lvl="0"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 per la legitimitat</a:t>
            </a:r>
          </a:p>
          <a:p>
            <a:pPr lvl="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 (molta) antelació, dominar el tema</a:t>
            </a:r>
          </a:p>
          <a:p>
            <a:pPr lvl="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ritme, el to i el nivell</a:t>
            </a:r>
          </a:p>
          <a:p>
            <a:pPr lvl="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radical, esdevenir una autoritat</a:t>
            </a:r>
          </a:p>
          <a:p>
            <a:pPr lvl="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</a:t>
            </a:r>
            <a:r>
              <a:rPr lang="ca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r-se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temes i problemes, no deixar espai pels dubtes</a:t>
            </a:r>
          </a:p>
          <a:p>
            <a:pPr lvl="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Aconseguir una </a:t>
            </a: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posició privilegiada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deixar espai a la desinformació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57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98385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6BB4-3930-B619-89A6-3FE62EB9F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3200" dirty="0" err="1"/>
              <a:t>Bibliografia</a:t>
            </a:r>
            <a:endParaRPr lang="es-ES" sz="3200" dirty="0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780E56C-3C8A-2EC2-DD92-BC76A2672519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58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3306091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ca-ES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Bibliografia</a:t>
            </a:r>
            <a:r>
              <a:rPr lang="en-US" altLang="ca-ES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en-US" altLang="ca-ES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en-US" altLang="ca-ES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lang="en-US" altLang="ca-ES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00" y="1307592"/>
            <a:ext cx="8464072" cy="4764024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  <a:defRPr/>
            </a:pPr>
            <a:r>
              <a:rPr lang="es-ES" sz="1600" b="0" i="0" dirty="0">
                <a:solidFill>
                  <a:srgbClr val="57252F"/>
                </a:solidFill>
                <a:effectLst/>
              </a:rPr>
              <a:t>Blasco, J.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 (2009). </a:t>
            </a:r>
            <a:r>
              <a:rPr lang="es-ES" sz="1600" b="0" i="1" u="none" strike="noStrike" dirty="0" err="1">
                <a:solidFill>
                  <a:srgbClr val="C0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</a:t>
            </a:r>
            <a:r>
              <a:rPr lang="es-ES" sz="1600" b="0" i="1" u="none" strike="noStrike" dirty="0">
                <a:solidFill>
                  <a:srgbClr val="C0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s-ES" sz="1600" b="0" i="1" u="none" strike="noStrike" dirty="0" err="1">
                <a:solidFill>
                  <a:srgbClr val="C0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Guia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pràctica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 3.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Col·lecció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Ivàlua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 de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guies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pràctiques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 sobre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avaluació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 de polítiques públiques. Barcelona: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Ivàlua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6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James, T.S. &amp; </a:t>
            </a:r>
            <a:r>
              <a:rPr lang="en-US" sz="1600" dirty="0" err="1">
                <a:solidFill>
                  <a:schemeClr val="tx1"/>
                </a:solidFill>
              </a:rPr>
              <a:t>Alihodzic</a:t>
            </a:r>
            <a:r>
              <a:rPr lang="en-US" sz="1600" dirty="0">
                <a:solidFill>
                  <a:schemeClr val="tx1"/>
                </a:solidFill>
              </a:rPr>
              <a:t>, S. (2020). “</a:t>
            </a:r>
            <a:r>
              <a:rPr lang="en-US" sz="16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Is It Democratic to Postpone an Election? Elections During Natural Disasters, COVID-19, and Emergency Situations</a:t>
            </a:r>
            <a:r>
              <a:rPr lang="en-US" sz="1600" dirty="0">
                <a:solidFill>
                  <a:schemeClr val="tx1"/>
                </a:solidFill>
              </a:rPr>
              <a:t>”. A </a:t>
            </a:r>
            <a:r>
              <a:rPr lang="en-US" sz="1600" i="1" dirty="0">
                <a:solidFill>
                  <a:schemeClr val="tx1"/>
                </a:solidFill>
              </a:rPr>
              <a:t>Election Law Journal</a:t>
            </a:r>
            <a:r>
              <a:rPr lang="en-US" sz="1600" dirty="0">
                <a:solidFill>
                  <a:schemeClr val="tx1"/>
                </a:solidFill>
              </a:rPr>
              <a:t>, 19 (3), 344-362. New Rochelle: Mary Ann Liebert, Inc., publishers</a:t>
            </a:r>
            <a:endParaRPr lang="ca-ES" sz="1600" dirty="0"/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6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r>
              <a:rPr lang="ca-ES" sz="1600" dirty="0" err="1">
                <a:solidFill>
                  <a:schemeClr val="tx1"/>
                </a:solidFill>
              </a:rPr>
              <a:t>Kurban</a:t>
            </a:r>
            <a:r>
              <a:rPr lang="ca-ES" sz="1600" dirty="0">
                <a:solidFill>
                  <a:schemeClr val="tx1"/>
                </a:solidFill>
              </a:rPr>
              <a:t>, C., Peña-López, I. &amp; </a:t>
            </a:r>
            <a:r>
              <a:rPr lang="ca-ES" sz="1600" dirty="0" err="1">
                <a:solidFill>
                  <a:schemeClr val="tx1"/>
                </a:solidFill>
              </a:rPr>
              <a:t>Haberer</a:t>
            </a:r>
            <a:r>
              <a:rPr lang="ca-ES" sz="1600" dirty="0">
                <a:solidFill>
                  <a:schemeClr val="tx1"/>
                </a:solidFill>
              </a:rPr>
              <a:t>, M. (2017). “</a:t>
            </a:r>
            <a:r>
              <a:rPr lang="ca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technopolitics? A conceptual </a:t>
            </a:r>
            <a:r>
              <a:rPr lang="ca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1600" dirty="0">
                <a:solidFill>
                  <a:schemeClr val="tx1"/>
                </a:solidFill>
              </a:rPr>
              <a:t>”. A </a:t>
            </a:r>
            <a:r>
              <a:rPr lang="ca-ES" sz="1600" i="1" dirty="0">
                <a:solidFill>
                  <a:schemeClr val="tx1"/>
                </a:solidFill>
              </a:rPr>
              <a:t>IDP. Revista de Internet, </a:t>
            </a:r>
            <a:r>
              <a:rPr lang="ca-ES" sz="1600" i="1" dirty="0" err="1">
                <a:solidFill>
                  <a:schemeClr val="tx1"/>
                </a:solidFill>
              </a:rPr>
              <a:t>Derecho</a:t>
            </a:r>
            <a:r>
              <a:rPr lang="ca-ES" sz="1600" i="1" dirty="0">
                <a:solidFill>
                  <a:schemeClr val="tx1"/>
                </a:solidFill>
              </a:rPr>
              <a:t> y </a:t>
            </a:r>
            <a:r>
              <a:rPr lang="ca-ES" sz="1600" i="1" dirty="0" err="1">
                <a:solidFill>
                  <a:schemeClr val="tx1"/>
                </a:solidFill>
              </a:rPr>
              <a:t>Ciencia</a:t>
            </a:r>
            <a:r>
              <a:rPr lang="ca-ES" sz="1600" i="1" dirty="0">
                <a:solidFill>
                  <a:schemeClr val="tx1"/>
                </a:solidFill>
              </a:rPr>
              <a:t> Política, 24</a:t>
            </a:r>
            <a:r>
              <a:rPr lang="ca-ES" sz="1600" dirty="0">
                <a:solidFill>
                  <a:schemeClr val="tx1"/>
                </a:solidFill>
              </a:rPr>
              <a:t>. Barcelona: Universitat Oberta de Catalunya.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b="0" i="0" dirty="0">
                <a:effectLst/>
              </a:rPr>
              <a:t>Lupiáñez-Villanueva, F., </a:t>
            </a:r>
            <a:r>
              <a:rPr lang="en-US" sz="1600" b="0" i="0" strike="noStrike" dirty="0">
                <a:effectLst/>
              </a:rPr>
              <a:t>Theben, A.</a:t>
            </a:r>
            <a:r>
              <a:rPr lang="en-US" sz="1600" b="0" i="0" dirty="0">
                <a:effectLst/>
              </a:rPr>
              <a:t>, </a:t>
            </a:r>
            <a:r>
              <a:rPr lang="en-US" sz="1600" b="0" i="0" strike="noStrike" dirty="0" err="1">
                <a:effectLst/>
              </a:rPr>
              <a:t>Porcu</a:t>
            </a:r>
            <a:r>
              <a:rPr lang="en-US" sz="1600" b="0" i="0" strike="noStrike" dirty="0">
                <a:effectLst/>
              </a:rPr>
              <a:t>, F.</a:t>
            </a:r>
            <a:r>
              <a:rPr lang="en-US" sz="1600" b="0" i="0" dirty="0">
                <a:effectLst/>
              </a:rPr>
              <a:t> &amp; </a:t>
            </a:r>
            <a:r>
              <a:rPr lang="en-US" sz="1600" b="0" i="0" strike="noStrike" dirty="0">
                <a:effectLst/>
              </a:rPr>
              <a:t>Peña-López, I.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 (2018). </a:t>
            </a:r>
            <a:r>
              <a:rPr lang="en-US" sz="1600" b="0" i="1" u="none" strike="noStrike" dirty="0">
                <a:solidFill>
                  <a:srgbClr val="C0000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on the impact of the internet and social media on youth participation and youth work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Brussels: European Commission.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Omidyar Group (2019). </a:t>
            </a:r>
            <a:r>
              <a:rPr lang="en-US" sz="1600" i="1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</a:t>
            </a:r>
            <a:r>
              <a:rPr lang="en-US" sz="1600" i="1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</a:t>
            </a:r>
            <a:r>
              <a:rPr lang="en-US" sz="1600" i="1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treballar</a:t>
            </a:r>
            <a:r>
              <a:rPr lang="en-US" sz="1600" i="1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reptes</a:t>
            </a:r>
            <a:r>
              <a:rPr lang="en-US" sz="1600" i="1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socials </a:t>
            </a:r>
            <a:r>
              <a:rPr lang="en-US" sz="1600" i="1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complexos</a:t>
            </a:r>
            <a:r>
              <a:rPr lang="en-US" sz="1600" i="1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</a:t>
            </a:r>
            <a:r>
              <a:rPr lang="en-US" sz="1600" i="1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en-US" sz="1600" i="1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enfocament</a:t>
            </a:r>
            <a:r>
              <a:rPr lang="en-US" sz="1600" i="1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sistèmic</a:t>
            </a:r>
            <a:r>
              <a:rPr lang="en-US" sz="1600" dirty="0">
                <a:solidFill>
                  <a:schemeClr val="tx1"/>
                </a:solidFill>
              </a:rPr>
              <a:t>. Redwood City: The Omidyar Group</a:t>
            </a:r>
            <a:endParaRPr lang="ca-ES" sz="1600" dirty="0">
              <a:solidFill>
                <a:schemeClr val="tx1"/>
              </a:solidFill>
            </a:endParaRPr>
          </a:p>
        </p:txBody>
      </p:sp>
      <p:sp>
        <p:nvSpPr>
          <p:cNvPr id="59396" name="6 Marcador de número de diapositiva">
            <a:extLst>
              <a:ext uri="{FF2B5EF4-FFF2-40B4-BE49-F238E27FC236}">
                <a16:creationId xmlns:a16="http://schemas.microsoft.com/office/drawing/2014/main" id="{71BFB1F5-4490-44C8-A57A-B85384578D1E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FFD2D14-9BCA-4EA6-9E3D-309E94FCC756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59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69AB5-8761-7FA6-7A82-41FA3B9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 err="1"/>
              <a:t>Gestió</a:t>
            </a:r>
            <a:r>
              <a:rPr lang="es-ES" altLang="ca-ES" dirty="0"/>
              <a:t> de la </a:t>
            </a:r>
            <a:r>
              <a:rPr lang="es-ES" altLang="ca-ES" dirty="0" err="1"/>
              <a:t>complexitat</a:t>
            </a:r>
            <a:r>
              <a:rPr lang="es-ES" altLang="ca-ES" dirty="0"/>
              <a:t> per a </a:t>
            </a:r>
            <a:r>
              <a:rPr lang="es-ES" altLang="ca-ES" dirty="0" err="1"/>
              <a:t>l’impacte</a:t>
            </a:r>
            <a:r>
              <a:rPr lang="es-ES" altLang="ca-ES" dirty="0"/>
              <a:t> </a:t>
            </a:r>
            <a:r>
              <a:rPr lang="es-ES" altLang="ca-ES" dirty="0" err="1"/>
              <a:t>sistèmic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6</a:t>
            </a:fld>
            <a:endParaRPr lang="ca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24CC74E-CFAC-C3BD-CEA7-8C3F19FB7451}"/>
              </a:ext>
            </a:extLst>
          </p:cNvPr>
          <p:cNvGrpSpPr/>
          <p:nvPr/>
        </p:nvGrpSpPr>
        <p:grpSpPr>
          <a:xfrm>
            <a:off x="6047397" y="1187279"/>
            <a:ext cx="1958400" cy="2316580"/>
            <a:chOff x="5961638" y="260350"/>
            <a:chExt cx="1958400" cy="2316580"/>
          </a:xfrm>
        </p:grpSpPr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5106DD5E-E83E-4EA0-67B8-31A7F50E0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260350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VUCA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Volàtil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Incert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uncertain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Complex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Ambigu</a:t>
              </a:r>
            </a:p>
          </p:txBody>
        </p:sp>
        <p:sp>
          <p:nvSpPr>
            <p:cNvPr id="18" name="Oval 26">
              <a:extLst>
                <a:ext uri="{FF2B5EF4-FFF2-40B4-BE49-F238E27FC236}">
                  <a16:creationId xmlns:a16="http://schemas.microsoft.com/office/drawing/2014/main" id="{4F91A82C-58D8-8B3A-8D10-4AAE9B701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1470639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BANI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Frágil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brittle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Ansioso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No-lineal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Incomprensible</a:t>
              </a: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B4002CEB-1808-1647-A887-D311D61D2EEB}"/>
              </a:ext>
            </a:extLst>
          </p:cNvPr>
          <p:cNvGrpSpPr/>
          <p:nvPr/>
        </p:nvGrpSpPr>
        <p:grpSpPr>
          <a:xfrm>
            <a:off x="1234991" y="1158998"/>
            <a:ext cx="3266299" cy="2748045"/>
            <a:chOff x="1234991" y="602811"/>
            <a:chExt cx="3266299" cy="2748045"/>
          </a:xfrm>
        </p:grpSpPr>
        <p:cxnSp>
          <p:nvCxnSpPr>
            <p:cNvPr id="56" name="Conector: angular 55">
              <a:extLst>
                <a:ext uri="{FF2B5EF4-FFF2-40B4-BE49-F238E27FC236}">
                  <a16:creationId xmlns:a16="http://schemas.microsoft.com/office/drawing/2014/main" id="{35863C6E-B544-8084-C913-981A3BAF5C67}"/>
                </a:ext>
              </a:extLst>
            </p:cNvPr>
            <p:cNvCxnSpPr>
              <a:cxnSpLocks/>
              <a:stCxn id="44" idx="0"/>
              <a:endCxn id="21" idx="2"/>
            </p:cNvCxnSpPr>
            <p:nvPr/>
          </p:nvCxnSpPr>
          <p:spPr>
            <a:xfrm rot="16200000" flipV="1">
              <a:off x="2806059" y="1655626"/>
              <a:ext cx="1103363" cy="228709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F75F0672-8C34-49FB-4E5B-85D75C338AAB}"/>
                </a:ext>
              </a:extLst>
            </p:cNvPr>
            <p:cNvGrpSpPr/>
            <p:nvPr/>
          </p:nvGrpSpPr>
          <p:grpSpPr>
            <a:xfrm>
              <a:off x="1234991" y="602811"/>
              <a:ext cx="1958400" cy="1644682"/>
              <a:chOff x="-4638221" y="383005"/>
              <a:chExt cx="1958400" cy="1644682"/>
            </a:xfrm>
          </p:grpSpPr>
          <p:sp>
            <p:nvSpPr>
              <p:cNvPr id="21" name="Oval 12">
                <a:extLst>
                  <a:ext uri="{FF2B5EF4-FFF2-40B4-BE49-F238E27FC236}">
                    <a16:creationId xmlns:a16="http://schemas.microsoft.com/office/drawing/2014/main" id="{00D7C4DA-7BD6-8CFB-453D-BC263071C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38221" y="642387"/>
                <a:ext cx="1958400" cy="13853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Actors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Anàlisi de </a:t>
                </a:r>
                <a:r>
                  <a:rPr lang="es-ES" sz="1100" b="1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stakeholders</a:t>
                </a:r>
                <a:endPara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Sensing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Anomenat (</a:t>
                </a:r>
                <a:r>
                  <a:rPr lang="es-ES" sz="1100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naming</a:t>
                </a: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Enmarcat (</a:t>
                </a:r>
                <a:r>
                  <a:rPr lang="es-ES" sz="1100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framing</a:t>
                </a: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Citizen journey</a:t>
                </a: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 (recorregut del ciutadà)</a:t>
                </a:r>
              </a:p>
            </p:txBody>
          </p:sp>
          <p:sp>
            <p:nvSpPr>
              <p:cNvPr id="22" name="Oval 26">
                <a:extLst>
                  <a:ext uri="{FF2B5EF4-FFF2-40B4-BE49-F238E27FC236}">
                    <a16:creationId xmlns:a16="http://schemas.microsoft.com/office/drawing/2014/main" id="{C6CE1569-B903-2A46-FD6A-55A7F1AB9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38221" y="383005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QUI</a:t>
                </a:r>
              </a:p>
            </p:txBody>
          </p:sp>
        </p:grp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BC7E99D6-6F0B-EBD7-6F4F-9346BD70A530}"/>
              </a:ext>
            </a:extLst>
          </p:cNvPr>
          <p:cNvGrpSpPr/>
          <p:nvPr/>
        </p:nvGrpSpPr>
        <p:grpSpPr>
          <a:xfrm>
            <a:off x="1233893" y="4395001"/>
            <a:ext cx="3267397" cy="1271771"/>
            <a:chOff x="1233893" y="4272450"/>
            <a:chExt cx="3267397" cy="1271771"/>
          </a:xfrm>
        </p:grpSpPr>
        <p:cxnSp>
          <p:nvCxnSpPr>
            <p:cNvPr id="63" name="Conector: angular 62">
              <a:extLst>
                <a:ext uri="{FF2B5EF4-FFF2-40B4-BE49-F238E27FC236}">
                  <a16:creationId xmlns:a16="http://schemas.microsoft.com/office/drawing/2014/main" id="{D5F8BD7B-335E-9A95-55F3-A996159F51F2}"/>
                </a:ext>
              </a:extLst>
            </p:cNvPr>
            <p:cNvCxnSpPr>
              <a:cxnSpLocks/>
              <a:stCxn id="44" idx="2"/>
              <a:endCxn id="27" idx="3"/>
            </p:cNvCxnSpPr>
            <p:nvPr/>
          </p:nvCxnSpPr>
          <p:spPr>
            <a:xfrm rot="5400000">
              <a:off x="3431048" y="4033696"/>
              <a:ext cx="831487" cy="1308996"/>
            </a:xfrm>
            <a:prstGeom prst="bentConnector2">
              <a:avLst/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52773F04-A50C-1BBD-9417-0A2402A501D4}"/>
                </a:ext>
              </a:extLst>
            </p:cNvPr>
            <p:cNvGrpSpPr/>
            <p:nvPr/>
          </p:nvGrpSpPr>
          <p:grpSpPr>
            <a:xfrm>
              <a:off x="1233893" y="4404273"/>
              <a:ext cx="1958400" cy="1139948"/>
              <a:chOff x="-374702" y="335870"/>
              <a:chExt cx="1958400" cy="1139948"/>
            </a:xfrm>
          </p:grpSpPr>
          <p:sp>
            <p:nvSpPr>
              <p:cNvPr id="27" name="Oval 12">
                <a:extLst>
                  <a:ext uri="{FF2B5EF4-FFF2-40B4-BE49-F238E27FC236}">
                    <a16:creationId xmlns:a16="http://schemas.microsoft.com/office/drawing/2014/main" id="{07207124-0F73-56D7-8B96-BE4F26532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4702" y="595252"/>
                <a:ext cx="1958400" cy="880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Prospectiva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Futurs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Contrafactorials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Predicció</a:t>
                </a:r>
              </a:p>
            </p:txBody>
          </p:sp>
          <p:sp>
            <p:nvSpPr>
              <p:cNvPr id="28" name="Oval 26">
                <a:extLst>
                  <a:ext uri="{FF2B5EF4-FFF2-40B4-BE49-F238E27FC236}">
                    <a16:creationId xmlns:a16="http://schemas.microsoft.com/office/drawing/2014/main" id="{8E80D6A8-987C-F8A2-0A39-0FDDC1362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4702" y="335870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ESCENARIS</a:t>
                </a:r>
              </a:p>
            </p:txBody>
          </p:sp>
        </p:grp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583503E3-EFEF-D7E2-4D82-34E38C5CBAF2}"/>
              </a:ext>
            </a:extLst>
          </p:cNvPr>
          <p:cNvGrpSpPr/>
          <p:nvPr/>
        </p:nvGrpSpPr>
        <p:grpSpPr>
          <a:xfrm>
            <a:off x="4501288" y="4395002"/>
            <a:ext cx="3267396" cy="1091101"/>
            <a:chOff x="4501288" y="4272451"/>
            <a:chExt cx="3267396" cy="1091101"/>
          </a:xfrm>
        </p:grpSpPr>
        <p:cxnSp>
          <p:nvCxnSpPr>
            <p:cNvPr id="69" name="Conector: angular 68">
              <a:extLst>
                <a:ext uri="{FF2B5EF4-FFF2-40B4-BE49-F238E27FC236}">
                  <a16:creationId xmlns:a16="http://schemas.microsoft.com/office/drawing/2014/main" id="{FE700A82-82E5-9302-FBC5-8AF42F01A6D1}"/>
                </a:ext>
              </a:extLst>
            </p:cNvPr>
            <p:cNvCxnSpPr>
              <a:cxnSpLocks/>
              <a:stCxn id="44" idx="2"/>
              <a:endCxn id="30" idx="1"/>
            </p:cNvCxnSpPr>
            <p:nvPr/>
          </p:nvCxnSpPr>
          <p:spPr>
            <a:xfrm rot="16200000" flipH="1">
              <a:off x="4740042" y="4033697"/>
              <a:ext cx="831488" cy="1308995"/>
            </a:xfrm>
            <a:prstGeom prst="bentConnector2">
              <a:avLst/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15232136-0178-AA7D-ABDE-9978089F1581}"/>
                </a:ext>
              </a:extLst>
            </p:cNvPr>
            <p:cNvGrpSpPr/>
            <p:nvPr/>
          </p:nvGrpSpPr>
          <p:grpSpPr>
            <a:xfrm>
              <a:off x="5810284" y="4584943"/>
              <a:ext cx="1958400" cy="778609"/>
              <a:chOff x="1776937" y="335870"/>
              <a:chExt cx="1958400" cy="778609"/>
            </a:xfrm>
          </p:grpSpPr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D70B76B4-FFA2-2203-4D2D-E3604F6C0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937" y="595252"/>
                <a:ext cx="1958400" cy="5192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Outcome</a:t>
                </a:r>
                <a:r>
                  <a:rPr lang="es-ES" sz="1100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 mapping</a:t>
                </a:r>
              </a:p>
              <a:p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(mapa de efectos)</a:t>
                </a:r>
              </a:p>
            </p:txBody>
          </p:sp>
          <p:sp>
            <p:nvSpPr>
              <p:cNvPr id="31" name="Oval 26">
                <a:extLst>
                  <a:ext uri="{FF2B5EF4-FFF2-40B4-BE49-F238E27FC236}">
                    <a16:creationId xmlns:a16="http://schemas.microsoft.com/office/drawing/2014/main" id="{148A4A50-6058-F46E-EA62-59789EC68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937" y="335870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TRANSFORMACIÓ</a:t>
                </a:r>
              </a:p>
            </p:txBody>
          </p:sp>
        </p:grp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3B607897-2065-FB8A-7704-0B57CC37B05A}"/>
              </a:ext>
            </a:extLst>
          </p:cNvPr>
          <p:cNvGrpSpPr/>
          <p:nvPr/>
        </p:nvGrpSpPr>
        <p:grpSpPr>
          <a:xfrm>
            <a:off x="1234991" y="2803680"/>
            <a:ext cx="1958400" cy="938868"/>
            <a:chOff x="1234991" y="2277416"/>
            <a:chExt cx="1958400" cy="938868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8481090B-1CC1-B2D3-B0E3-39CCA0A91B03}"/>
                </a:ext>
              </a:extLst>
            </p:cNvPr>
            <p:cNvGrpSpPr/>
            <p:nvPr/>
          </p:nvGrpSpPr>
          <p:grpSpPr>
            <a:xfrm>
              <a:off x="1234991" y="2437675"/>
              <a:ext cx="1958400" cy="778609"/>
              <a:chOff x="6060335" y="335870"/>
              <a:chExt cx="1958400" cy="778609"/>
            </a:xfrm>
          </p:grpSpPr>
          <p:sp>
            <p:nvSpPr>
              <p:cNvPr id="36" name="Oval 12">
                <a:extLst>
                  <a:ext uri="{FF2B5EF4-FFF2-40B4-BE49-F238E27FC236}">
                    <a16:creationId xmlns:a16="http://schemas.microsoft.com/office/drawing/2014/main" id="{0A190392-22FE-C782-34F2-EB669ACA6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0335" y="595252"/>
                <a:ext cx="1958400" cy="5192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Aproximació basada en </a:t>
                </a:r>
                <a:r>
                  <a:rPr lang="es-ES" sz="1100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portafolis</a:t>
                </a:r>
              </a:p>
            </p:txBody>
          </p:sp>
          <p:sp>
            <p:nvSpPr>
              <p:cNvPr id="37" name="Oval 26">
                <a:extLst>
                  <a:ext uri="{FF2B5EF4-FFF2-40B4-BE49-F238E27FC236}">
                    <a16:creationId xmlns:a16="http://schemas.microsoft.com/office/drawing/2014/main" id="{EC5FA2A9-8BA8-C297-5998-018C0C8CD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0335" y="335870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ACTIUS</a:t>
                </a:r>
              </a:p>
            </p:txBody>
          </p:sp>
        </p:grp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D0625020-7FB0-12EA-D241-F59B001FB686}"/>
                </a:ext>
              </a:extLst>
            </p:cNvPr>
            <p:cNvCxnSpPr>
              <a:cxnSpLocks/>
              <a:stCxn id="21" idx="2"/>
              <a:endCxn id="37" idx="0"/>
            </p:cNvCxnSpPr>
            <p:nvPr/>
          </p:nvCxnSpPr>
          <p:spPr bwMode="auto">
            <a:xfrm>
              <a:off x="2214191" y="2277416"/>
              <a:ext cx="0" cy="16025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455FA90F-35CF-EAAB-96EB-180836F1FBB6}"/>
              </a:ext>
            </a:extLst>
          </p:cNvPr>
          <p:cNvGrpSpPr/>
          <p:nvPr/>
        </p:nvGrpSpPr>
        <p:grpSpPr>
          <a:xfrm>
            <a:off x="3192293" y="1158998"/>
            <a:ext cx="2289294" cy="1139948"/>
            <a:chOff x="3192293" y="602811"/>
            <a:chExt cx="2289294" cy="1139948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6740FC08-5444-AC3C-9D9B-694DD1D2191B}"/>
                </a:ext>
              </a:extLst>
            </p:cNvPr>
            <p:cNvGrpSpPr/>
            <p:nvPr/>
          </p:nvGrpSpPr>
          <p:grpSpPr>
            <a:xfrm>
              <a:off x="3523187" y="602811"/>
              <a:ext cx="1958400" cy="1139948"/>
              <a:chOff x="-2506461" y="383005"/>
              <a:chExt cx="1958400" cy="1139948"/>
            </a:xfrm>
          </p:grpSpPr>
          <p:sp>
            <p:nvSpPr>
              <p:cNvPr id="24" name="Oval 12">
                <a:extLst>
                  <a:ext uri="{FF2B5EF4-FFF2-40B4-BE49-F238E27FC236}">
                    <a16:creationId xmlns:a16="http://schemas.microsoft.com/office/drawing/2014/main" id="{7661B8A3-070D-587C-CE4E-2C20D9CC5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642387"/>
                <a:ext cx="1958400" cy="880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Anàlisi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Cartografiat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Cartografiat de relacions</a:t>
                </a:r>
              </a:p>
            </p:txBody>
          </p:sp>
          <p:sp>
            <p:nvSpPr>
              <p:cNvPr id="25" name="Oval 26">
                <a:extLst>
                  <a:ext uri="{FF2B5EF4-FFF2-40B4-BE49-F238E27FC236}">
                    <a16:creationId xmlns:a16="http://schemas.microsoft.com/office/drawing/2014/main" id="{5D457C30-5CDD-2AF4-08F5-F1B331D2E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383005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RELACIONS</a:t>
                </a:r>
              </a:p>
            </p:txBody>
          </p:sp>
        </p:grp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D9CFFD6D-2271-E9D5-0822-738E3D47AA42}"/>
                </a:ext>
              </a:extLst>
            </p:cNvPr>
            <p:cNvCxnSpPr>
              <a:cxnSpLocks/>
              <a:stCxn id="24" idx="1"/>
            </p:cNvCxnSpPr>
            <p:nvPr/>
          </p:nvCxnSpPr>
          <p:spPr bwMode="auto">
            <a:xfrm flipH="1">
              <a:off x="3192293" y="1302476"/>
              <a:ext cx="33089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12">
            <a:extLst>
              <a:ext uri="{FF2B5EF4-FFF2-40B4-BE49-F238E27FC236}">
                <a16:creationId xmlns:a16="http://schemas.microsoft.com/office/drawing/2014/main" id="{51BD991F-9014-1AB0-FD0E-01D0C029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893" y="3907043"/>
            <a:ext cx="6534791" cy="487959"/>
          </a:xfrm>
          <a:prstGeom prst="rect">
            <a:avLst/>
          </a:prstGeom>
          <a:solidFill>
            <a:srgbClr val="FF9393"/>
          </a:solidFill>
          <a:ln w="19050">
            <a:solidFill>
              <a:srgbClr val="FF939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Projectes de </a:t>
            </a:r>
            <a:r>
              <a:rPr lang="es-ES" sz="1100" b="1" noProof="1">
                <a:solidFill>
                  <a:schemeClr val="bg1"/>
                </a:solidFill>
                <a:latin typeface="Arial" panose="020B0604020202020204" pitchFamily="34" charset="0"/>
              </a:rPr>
              <a:t>transformació sistèmica</a:t>
            </a:r>
          </a:p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Polítiques públiques d’impacte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428BA659-209A-5795-DF1E-1A4A7FE60024}"/>
              </a:ext>
            </a:extLst>
          </p:cNvPr>
          <p:cNvGrpSpPr/>
          <p:nvPr/>
        </p:nvGrpSpPr>
        <p:grpSpPr>
          <a:xfrm>
            <a:off x="3192293" y="4707494"/>
            <a:ext cx="2617991" cy="778609"/>
            <a:chOff x="3192293" y="4584943"/>
            <a:chExt cx="2617991" cy="778609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228B7427-6486-0F5C-1BFB-A6046E8E11A6}"/>
                </a:ext>
              </a:extLst>
            </p:cNvPr>
            <p:cNvGrpSpPr/>
            <p:nvPr/>
          </p:nvGrpSpPr>
          <p:grpSpPr>
            <a:xfrm>
              <a:off x="3522089" y="4584943"/>
              <a:ext cx="1958400" cy="778609"/>
              <a:chOff x="3888816" y="335870"/>
              <a:chExt cx="1958400" cy="778609"/>
            </a:xfrm>
          </p:grpSpPr>
          <p:sp>
            <p:nvSpPr>
              <p:cNvPr id="33" name="Oval 12">
                <a:extLst>
                  <a:ext uri="{FF2B5EF4-FFF2-40B4-BE49-F238E27FC236}">
                    <a16:creationId xmlns:a16="http://schemas.microsoft.com/office/drawing/2014/main" id="{AAD359AD-6970-F6CA-2D76-738C2363B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816" y="595252"/>
                <a:ext cx="1958400" cy="5192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Teoria del canvi</a:t>
                </a:r>
              </a:p>
            </p:txBody>
          </p:sp>
          <p:sp>
            <p:nvSpPr>
              <p:cNvPr id="34" name="Oval 26">
                <a:extLst>
                  <a:ext uri="{FF2B5EF4-FFF2-40B4-BE49-F238E27FC236}">
                    <a16:creationId xmlns:a16="http://schemas.microsoft.com/office/drawing/2014/main" id="{81CC8302-01BE-8690-3E57-A0FCE7CA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816" y="335870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RELACIONS CAUSALS</a:t>
                </a:r>
              </a:p>
            </p:txBody>
          </p:sp>
        </p:grp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F1E11C64-206C-9875-50D5-7FA7006761D4}"/>
                </a:ext>
              </a:extLst>
            </p:cNvPr>
            <p:cNvCxnSpPr>
              <a:cxnSpLocks/>
              <a:stCxn id="27" idx="3"/>
              <a:endCxn id="33" idx="1"/>
            </p:cNvCxnSpPr>
            <p:nvPr/>
          </p:nvCxnSpPr>
          <p:spPr bwMode="auto">
            <a:xfrm flipV="1">
              <a:off x="3192293" y="5103939"/>
              <a:ext cx="329796" cy="9426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de flecha 47">
              <a:extLst>
                <a:ext uri="{FF2B5EF4-FFF2-40B4-BE49-F238E27FC236}">
                  <a16:creationId xmlns:a16="http://schemas.microsoft.com/office/drawing/2014/main" id="{FED8B291-1159-8183-8265-ED35BF061B44}"/>
                </a:ext>
              </a:extLst>
            </p:cNvPr>
            <p:cNvCxnSpPr>
              <a:cxnSpLocks/>
              <a:stCxn id="30" idx="1"/>
              <a:endCxn id="33" idx="3"/>
            </p:cNvCxnSpPr>
            <p:nvPr/>
          </p:nvCxnSpPr>
          <p:spPr bwMode="auto">
            <a:xfrm flipH="1">
              <a:off x="5480489" y="5103939"/>
              <a:ext cx="32979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8EF3E519-63F2-A61E-F768-01CFA9F3479C}"/>
              </a:ext>
            </a:extLst>
          </p:cNvPr>
          <p:cNvGrpSpPr/>
          <p:nvPr/>
        </p:nvGrpSpPr>
        <p:grpSpPr>
          <a:xfrm>
            <a:off x="1233823" y="3482936"/>
            <a:ext cx="6534861" cy="2767550"/>
            <a:chOff x="1233823" y="3482936"/>
            <a:chExt cx="6534861" cy="2767550"/>
          </a:xfrm>
        </p:grpSpPr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B622C65E-75F2-B9D2-75E6-5634E1807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824" y="5760886"/>
              <a:ext cx="6534791" cy="489600"/>
            </a:xfrm>
            <a:prstGeom prst="rect">
              <a:avLst/>
            </a:prstGeom>
            <a:solidFill>
              <a:srgbClr val="FF9393"/>
            </a:solidFill>
            <a:ln w="1905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Ecosistemes</a:t>
              </a:r>
            </a:p>
            <a:p>
              <a:pPr algn="ctr"/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Plataformes</a:t>
              </a:r>
            </a:p>
          </p:txBody>
        </p:sp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11BCA1A6-5268-9B9B-5240-48AFF5ACCD21}"/>
                </a:ext>
              </a:extLst>
            </p:cNvPr>
            <p:cNvCxnSpPr>
              <a:cxnSpLocks/>
              <a:stCxn id="33" idx="2"/>
              <a:endCxn id="19" idx="0"/>
            </p:cNvCxnSpPr>
            <p:nvPr/>
          </p:nvCxnSpPr>
          <p:spPr bwMode="auto">
            <a:xfrm flipH="1">
              <a:off x="4501220" y="5486103"/>
              <a:ext cx="69" cy="27478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: angular 50">
              <a:extLst>
                <a:ext uri="{FF2B5EF4-FFF2-40B4-BE49-F238E27FC236}">
                  <a16:creationId xmlns:a16="http://schemas.microsoft.com/office/drawing/2014/main" id="{6F9C8571-498C-7C08-C444-AF468AFCA562}"/>
                </a:ext>
              </a:extLst>
            </p:cNvPr>
            <p:cNvCxnSpPr>
              <a:cxnSpLocks/>
              <a:stCxn id="19" idx="3"/>
              <a:endCxn id="44" idx="3"/>
            </p:cNvCxnSpPr>
            <p:nvPr/>
          </p:nvCxnSpPr>
          <p:spPr>
            <a:xfrm flipV="1">
              <a:off x="7768615" y="4151023"/>
              <a:ext cx="69" cy="1854663"/>
            </a:xfrm>
            <a:prstGeom prst="bentConnector3">
              <a:avLst>
                <a:gd name="adj1" fmla="val 331404348"/>
              </a:avLst>
            </a:prstGeom>
            <a:ln w="254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: angular 51">
              <a:extLst>
                <a:ext uri="{FF2B5EF4-FFF2-40B4-BE49-F238E27FC236}">
                  <a16:creationId xmlns:a16="http://schemas.microsoft.com/office/drawing/2014/main" id="{0B16D779-DEDA-203B-EEFE-D1D1101CEB42}"/>
                </a:ext>
              </a:extLst>
            </p:cNvPr>
            <p:cNvCxnSpPr>
              <a:cxnSpLocks/>
              <a:stCxn id="19" idx="1"/>
              <a:endCxn id="36" idx="1"/>
            </p:cNvCxnSpPr>
            <p:nvPr/>
          </p:nvCxnSpPr>
          <p:spPr>
            <a:xfrm rot="10800000" flipH="1">
              <a:off x="1233823" y="3482936"/>
              <a:ext cx="1167" cy="2522751"/>
            </a:xfrm>
            <a:prstGeom prst="bentConnector3">
              <a:avLst>
                <a:gd name="adj1" fmla="val -19588689"/>
              </a:avLst>
            </a:prstGeom>
            <a:ln w="254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DC52629C-C549-82B9-C739-68DCB98A8E07}"/>
              </a:ext>
            </a:extLst>
          </p:cNvPr>
          <p:cNvGrpSpPr/>
          <p:nvPr/>
        </p:nvGrpSpPr>
        <p:grpSpPr>
          <a:xfrm>
            <a:off x="3523187" y="1858663"/>
            <a:ext cx="1971100" cy="2604567"/>
            <a:chOff x="3523187" y="1302476"/>
            <a:chExt cx="1971100" cy="2604567"/>
          </a:xfrm>
        </p:grpSpPr>
        <p:cxnSp>
          <p:nvCxnSpPr>
            <p:cNvPr id="46" name="Conector: angular 45">
              <a:extLst>
                <a:ext uri="{FF2B5EF4-FFF2-40B4-BE49-F238E27FC236}">
                  <a16:creationId xmlns:a16="http://schemas.microsoft.com/office/drawing/2014/main" id="{E4D6253C-0E59-5813-6065-1177F5B6D370}"/>
                </a:ext>
              </a:extLst>
            </p:cNvPr>
            <p:cNvCxnSpPr>
              <a:cxnSpLocks/>
              <a:stCxn id="44" idx="0"/>
              <a:endCxn id="39" idx="2"/>
            </p:cNvCxnSpPr>
            <p:nvPr/>
          </p:nvCxnSpPr>
          <p:spPr>
            <a:xfrm rot="5400000" flipH="1" flipV="1">
              <a:off x="4156459" y="3561115"/>
              <a:ext cx="690759" cy="109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7450F2DA-3272-3817-5460-BB60EA70313A}"/>
                </a:ext>
              </a:extLst>
            </p:cNvPr>
            <p:cNvGrpSpPr/>
            <p:nvPr/>
          </p:nvGrpSpPr>
          <p:grpSpPr>
            <a:xfrm>
              <a:off x="3523187" y="1302476"/>
              <a:ext cx="1971100" cy="1913808"/>
              <a:chOff x="3523187" y="1302476"/>
              <a:chExt cx="1971100" cy="1913808"/>
            </a:xfrm>
          </p:grpSpPr>
          <p:cxnSp>
            <p:nvCxnSpPr>
              <p:cNvPr id="43" name="Conector recto de flecha 42">
                <a:extLst>
                  <a:ext uri="{FF2B5EF4-FFF2-40B4-BE49-F238E27FC236}">
                    <a16:creationId xmlns:a16="http://schemas.microsoft.com/office/drawing/2014/main" id="{6E6D08EE-35D3-6937-A105-3CA9E054828B}"/>
                  </a:ext>
                </a:extLst>
              </p:cNvPr>
              <p:cNvCxnSpPr>
                <a:cxnSpLocks/>
                <a:stCxn id="24" idx="2"/>
                <a:endCxn id="40" idx="0"/>
              </p:cNvCxnSpPr>
              <p:nvPr/>
            </p:nvCxnSpPr>
            <p:spPr bwMode="auto">
              <a:xfrm>
                <a:off x="4502387" y="1742759"/>
                <a:ext cx="0" cy="33214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upo 74">
                <a:extLst>
                  <a:ext uri="{FF2B5EF4-FFF2-40B4-BE49-F238E27FC236}">
                    <a16:creationId xmlns:a16="http://schemas.microsoft.com/office/drawing/2014/main" id="{D90772B5-8892-9FF5-87E5-01F88F75D4FD}"/>
                  </a:ext>
                </a:extLst>
              </p:cNvPr>
              <p:cNvGrpSpPr/>
              <p:nvPr/>
            </p:nvGrpSpPr>
            <p:grpSpPr>
              <a:xfrm>
                <a:off x="3523187" y="1302476"/>
                <a:ext cx="1971100" cy="1913808"/>
                <a:chOff x="3523187" y="1302476"/>
                <a:chExt cx="1971100" cy="1913808"/>
              </a:xfrm>
            </p:grpSpPr>
            <p:grpSp>
              <p:nvGrpSpPr>
                <p:cNvPr id="38" name="Grupo 37">
                  <a:extLst>
                    <a:ext uri="{FF2B5EF4-FFF2-40B4-BE49-F238E27FC236}">
                      <a16:creationId xmlns:a16="http://schemas.microsoft.com/office/drawing/2014/main" id="{56684218-E7A0-333C-591B-7694BBFDD2DA}"/>
                    </a:ext>
                  </a:extLst>
                </p:cNvPr>
                <p:cNvGrpSpPr/>
                <p:nvPr/>
              </p:nvGrpSpPr>
              <p:grpSpPr>
                <a:xfrm>
                  <a:off x="3523187" y="2074902"/>
                  <a:ext cx="1958400" cy="1141382"/>
                  <a:chOff x="8172213" y="335870"/>
                  <a:chExt cx="1958400" cy="1141382"/>
                </a:xfrm>
              </p:grpSpPr>
              <p:sp>
                <p:nvSpPr>
                  <p:cNvPr id="39" name="Oval 12">
                    <a:extLst>
                      <a:ext uri="{FF2B5EF4-FFF2-40B4-BE49-F238E27FC236}">
                        <a16:creationId xmlns:a16="http://schemas.microsoft.com/office/drawing/2014/main" id="{8D67479A-9A2B-1509-5237-DDD8E9CF21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72213" y="595252"/>
                    <a:ext cx="1958400" cy="88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C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s-ES" sz="1100" b="1" noProof="1">
                        <a:solidFill>
                          <a:srgbClr val="C00000"/>
                        </a:solidFill>
                        <a:latin typeface="Arial" panose="020B0604020202020204" pitchFamily="34" charset="0"/>
                      </a:rPr>
                      <a:t>Participació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s-ES" sz="1100" noProof="1">
                        <a:solidFill>
                          <a:srgbClr val="C00000"/>
                        </a:solidFill>
                        <a:latin typeface="Arial" panose="020B0604020202020204" pitchFamily="34" charset="0"/>
                      </a:rPr>
                      <a:t>Facilitació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s-ES" sz="1100" i="1" noProof="1">
                        <a:solidFill>
                          <a:srgbClr val="C00000"/>
                        </a:solidFill>
                        <a:latin typeface="Arial" panose="020B0604020202020204" pitchFamily="34" charset="0"/>
                      </a:rPr>
                      <a:t>Design-thinking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s-ES" sz="1100" noProof="1">
                        <a:solidFill>
                          <a:srgbClr val="C00000"/>
                        </a:solidFill>
                        <a:latin typeface="Arial" panose="020B0604020202020204" pitchFamily="34" charset="0"/>
                      </a:rPr>
                      <a:t>Co-diseny, co-gestió</a:t>
                    </a:r>
                  </a:p>
                </p:txBody>
              </p:sp>
              <p:sp>
                <p:nvSpPr>
                  <p:cNvPr id="40" name="Oval 26">
                    <a:extLst>
                      <a:ext uri="{FF2B5EF4-FFF2-40B4-BE49-F238E27FC236}">
                        <a16:creationId xmlns:a16="http://schemas.microsoft.com/office/drawing/2014/main" id="{83C2F136-65A4-5842-1AA5-B534D56051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72213" y="335870"/>
                    <a:ext cx="1958400" cy="255750"/>
                  </a:xfrm>
                  <a:prstGeom prst="rect">
                    <a:avLst/>
                  </a:prstGeom>
                  <a:solidFill>
                    <a:srgbClr val="C00000"/>
                  </a:solidFill>
                  <a:ln w="19050">
                    <a:solidFill>
                      <a:srgbClr val="C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ca-ES" sz="10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DINÀMIQUES</a:t>
                    </a:r>
                  </a:p>
                </p:txBody>
              </p:sp>
            </p:grpSp>
            <p:cxnSp>
              <p:nvCxnSpPr>
                <p:cNvPr id="53" name="Conector: angular 52">
                  <a:extLst>
                    <a:ext uri="{FF2B5EF4-FFF2-40B4-BE49-F238E27FC236}">
                      <a16:creationId xmlns:a16="http://schemas.microsoft.com/office/drawing/2014/main" id="{9A6BA287-ECB2-4A82-B632-9961DC82D1FC}"/>
                    </a:ext>
                  </a:extLst>
                </p:cNvPr>
                <p:cNvCxnSpPr>
                  <a:cxnSpLocks/>
                  <a:stCxn id="39" idx="3"/>
                  <a:endCxn id="24" idx="3"/>
                </p:cNvCxnSpPr>
                <p:nvPr/>
              </p:nvCxnSpPr>
              <p:spPr>
                <a:xfrm flipV="1">
                  <a:off x="5481587" y="1302476"/>
                  <a:ext cx="12700" cy="1472808"/>
                </a:xfrm>
                <a:prstGeom prst="bentConnector3">
                  <a:avLst>
                    <a:gd name="adj1" fmla="val 1800000"/>
                  </a:avLst>
                </a:prstGeom>
                <a:ln w="25400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3 CuadroTexto">
            <a:extLst>
              <a:ext uri="{FF2B5EF4-FFF2-40B4-BE49-F238E27FC236}">
                <a16:creationId xmlns:a16="http://schemas.microsoft.com/office/drawing/2014/main" id="{CE0D3110-EB25-7C5A-9330-4605C740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896" y="6356350"/>
            <a:ext cx="57895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000" b="1" dirty="0" err="1">
                <a:latin typeface="Arial" panose="020B0604020202020204" pitchFamily="34" charset="0"/>
              </a:rPr>
              <a:t>Gestió</a:t>
            </a:r>
            <a:r>
              <a:rPr lang="es-ES" altLang="es-ES" sz="1000" b="1" dirty="0">
                <a:latin typeface="Arial" panose="020B0604020202020204" pitchFamily="34" charset="0"/>
              </a:rPr>
              <a:t> de la </a:t>
            </a:r>
            <a:r>
              <a:rPr lang="es-ES" altLang="es-ES" sz="1000" b="1" dirty="0" err="1">
                <a:latin typeface="Arial" panose="020B0604020202020204" pitchFamily="34" charset="0"/>
              </a:rPr>
              <a:t>complexitat</a:t>
            </a:r>
            <a:r>
              <a:rPr lang="es-ES" altLang="es-ES" sz="1000" b="1" dirty="0">
                <a:latin typeface="Arial" panose="020B0604020202020204" pitchFamily="34" charset="0"/>
              </a:rPr>
              <a:t> per a </a:t>
            </a:r>
            <a:r>
              <a:rPr lang="es-ES" altLang="es-ES" sz="1000" b="1" dirty="0" err="1">
                <a:latin typeface="Arial" panose="020B0604020202020204" pitchFamily="34" charset="0"/>
              </a:rPr>
              <a:t>l’impacte</a:t>
            </a:r>
            <a:r>
              <a:rPr lang="es-ES" altLang="es-ES" sz="1000" b="1" dirty="0">
                <a:latin typeface="Arial" panose="020B0604020202020204" pitchFamily="34" charset="0"/>
              </a:rPr>
              <a:t> </a:t>
            </a:r>
            <a:r>
              <a:rPr lang="es-ES" altLang="es-ES" sz="1000" b="1" dirty="0" err="1">
                <a:latin typeface="Arial" panose="020B0604020202020204" pitchFamily="34" charset="0"/>
              </a:rPr>
              <a:t>sistèmic</a:t>
            </a:r>
            <a:r>
              <a:rPr lang="es-ES" altLang="es-ES" sz="1000" b="1" dirty="0">
                <a:latin typeface="Arial" panose="020B0604020202020204" pitchFamily="34" charset="0"/>
              </a:rPr>
              <a:t>: </a:t>
            </a:r>
            <a:r>
              <a:rPr lang="es-ES" altLang="es-ES" sz="1000" b="1" dirty="0" err="1">
                <a:latin typeface="Arial" panose="020B0604020202020204" pitchFamily="34" charset="0"/>
              </a:rPr>
              <a:t>respostes</a:t>
            </a:r>
            <a:r>
              <a:rPr lang="es-ES" altLang="es-ES" sz="1000" b="1" dirty="0">
                <a:latin typeface="Arial" panose="020B0604020202020204" pitchFamily="34" charset="0"/>
              </a:rPr>
              <a:t> a </a:t>
            </a:r>
            <a:r>
              <a:rPr lang="es-ES" altLang="es-ES" sz="1000" b="1" dirty="0" err="1">
                <a:latin typeface="Arial" panose="020B0604020202020204" pitchFamily="34" charset="0"/>
              </a:rPr>
              <a:t>entorns</a:t>
            </a:r>
            <a:r>
              <a:rPr lang="es-ES" altLang="es-ES" sz="1000" b="1" dirty="0">
                <a:latin typeface="Arial" panose="020B0604020202020204" pitchFamily="34" charset="0"/>
              </a:rPr>
              <a:t> VUCA i BANI</a:t>
            </a:r>
          </a:p>
        </p:txBody>
      </p:sp>
      <p:sp>
        <p:nvSpPr>
          <p:cNvPr id="55" name="3 CuadroTexto">
            <a:extLst>
              <a:ext uri="{FF2B5EF4-FFF2-40B4-BE49-F238E27FC236}">
                <a16:creationId xmlns:a16="http://schemas.microsoft.com/office/drawing/2014/main" id="{2960C4C1-2200-7649-4194-73378EA32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85" y="6556914"/>
            <a:ext cx="243412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900" dirty="0">
                <a:latin typeface="Arial" panose="020B0604020202020204" pitchFamily="34" charset="0"/>
              </a:rPr>
              <a:t>https://ictlogy.net/sociedadred/?p=1202</a:t>
            </a:r>
          </a:p>
        </p:txBody>
      </p:sp>
    </p:spTree>
    <p:extLst>
      <p:ext uri="{BB962C8B-B14F-4D97-AF65-F5344CB8AC3E}">
        <p14:creationId xmlns:p14="http://schemas.microsoft.com/office/powerpoint/2010/main" val="24763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ca-ES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Bibliografia</a:t>
            </a:r>
            <a:r>
              <a:rPr lang="en-US" altLang="ca-ES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(ii)</a:t>
            </a:r>
            <a:endParaRPr lang="en-US" altLang="ca-ES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00" y="1307592"/>
            <a:ext cx="8464072" cy="5264658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/>
                </a:solidFill>
              </a:rPr>
              <a:t>Peña-López, I. (2018). “</a:t>
            </a:r>
            <a:r>
              <a:rPr lang="es-ES" sz="16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16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16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6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16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1600" dirty="0">
                <a:solidFill>
                  <a:schemeClr val="tx1"/>
                </a:solidFill>
              </a:rPr>
              <a:t>”. A Laboratorio de Aragón Gobierno Abierto (Ed.), </a:t>
            </a:r>
            <a:r>
              <a:rPr lang="es-ES" sz="1600" i="1" dirty="0">
                <a:solidFill>
                  <a:schemeClr val="tx1"/>
                </a:solidFill>
              </a:rPr>
              <a:t>Abrir instituciones desde dentro. Hacking </a:t>
            </a:r>
            <a:r>
              <a:rPr lang="es-ES" sz="1600" i="1" dirty="0" err="1">
                <a:solidFill>
                  <a:schemeClr val="tx1"/>
                </a:solidFill>
              </a:rPr>
              <a:t>Inside</a:t>
            </a:r>
            <a:r>
              <a:rPr lang="es-ES" sz="1600" i="1" dirty="0">
                <a:solidFill>
                  <a:schemeClr val="tx1"/>
                </a:solidFill>
              </a:rPr>
              <a:t> Black Book, Capítulo 11</a:t>
            </a:r>
            <a:r>
              <a:rPr lang="es-ES" sz="1600" dirty="0">
                <a:solidFill>
                  <a:schemeClr val="tx1"/>
                </a:solidFill>
              </a:rPr>
              <a:t>, 113-124. Zaragoza: LAAAB, Gobierno de Aragón.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6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/>
                </a:solidFill>
              </a:rPr>
              <a:t>Peña-López, I. (2019). </a:t>
            </a:r>
            <a:r>
              <a:rPr lang="es-ES" sz="1600" i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1600" i="1" dirty="0" err="1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1600" dirty="0"/>
              <a:t>. </a:t>
            </a:r>
            <a:r>
              <a:rPr lang="es-ES" sz="1600" dirty="0">
                <a:solidFill>
                  <a:schemeClr val="tx1"/>
                </a:solidFill>
              </a:rPr>
              <a:t>Barcelona: Huygens Editorial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/>
                </a:solidFill>
              </a:rPr>
              <a:t>Peña-López, I. (2019). “</a:t>
            </a:r>
            <a:r>
              <a:rPr lang="es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6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600" dirty="0">
                <a:solidFill>
                  <a:schemeClr val="tx1"/>
                </a:solidFill>
              </a:rPr>
              <a:t>”. A </a:t>
            </a:r>
            <a:r>
              <a:rPr lang="es-ES" sz="1600" i="1" dirty="0">
                <a:solidFill>
                  <a:schemeClr val="tx1"/>
                </a:solidFill>
              </a:rPr>
              <a:t>Nota </a:t>
            </a:r>
            <a:r>
              <a:rPr lang="es-ES" sz="1600" i="1" dirty="0" err="1">
                <a:solidFill>
                  <a:schemeClr val="tx1"/>
                </a:solidFill>
              </a:rPr>
              <a:t>d'Economia</a:t>
            </a:r>
            <a:r>
              <a:rPr lang="es-ES" sz="1600" i="1" dirty="0">
                <a:solidFill>
                  <a:schemeClr val="tx1"/>
                </a:solidFill>
              </a:rPr>
              <a:t>, 105</a:t>
            </a:r>
            <a:r>
              <a:rPr lang="es-ES" sz="1600" dirty="0">
                <a:solidFill>
                  <a:schemeClr val="tx1"/>
                </a:solidFill>
              </a:rPr>
              <a:t>, 193-208. Barcelona: Generalitat de Catalunya.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6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/>
                </a:solidFill>
              </a:rPr>
              <a:t>Peña-López, I. (2020). “</a:t>
            </a:r>
            <a:r>
              <a:rPr lang="es-ES" sz="16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600" dirty="0">
                <a:solidFill>
                  <a:schemeClr val="tx1"/>
                </a:solidFill>
              </a:rPr>
              <a:t>”. A </a:t>
            </a:r>
            <a:r>
              <a:rPr lang="es-ES" sz="1600" dirty="0" err="1">
                <a:solidFill>
                  <a:schemeClr val="tx1"/>
                </a:solidFill>
              </a:rPr>
              <a:t>Reniu</a:t>
            </a:r>
            <a:r>
              <a:rPr lang="es-ES" sz="1600" dirty="0">
                <a:solidFill>
                  <a:schemeClr val="tx1"/>
                </a:solidFill>
              </a:rPr>
              <a:t> i </a:t>
            </a:r>
            <a:r>
              <a:rPr lang="es-ES" sz="1600" dirty="0" err="1">
                <a:solidFill>
                  <a:schemeClr val="tx1"/>
                </a:solidFill>
              </a:rPr>
              <a:t>Vilamala</a:t>
            </a:r>
            <a:r>
              <a:rPr lang="es-ES" sz="1600" dirty="0">
                <a:solidFill>
                  <a:schemeClr val="tx1"/>
                </a:solidFill>
              </a:rPr>
              <a:t>, J.M. &amp; Meseguer, J.V. (Eds.), </a:t>
            </a:r>
            <a:r>
              <a:rPr lang="es-ES" sz="1600" i="1" dirty="0">
                <a:solidFill>
                  <a:schemeClr val="tx1"/>
                </a:solidFill>
              </a:rPr>
              <a:t>¿Política confinada? Nuevas tecnologías y toma de decisiones en un contexto de pandemia, Capítulo 2</a:t>
            </a:r>
            <a:r>
              <a:rPr lang="es-ES" sz="1600" dirty="0">
                <a:solidFill>
                  <a:schemeClr val="tx1"/>
                </a:solidFill>
              </a:rPr>
              <a:t>, 53-71. Cizur Menor: Thompson-Reuters/Aranzadi.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schemeClr val="tx1"/>
                </a:solidFill>
              </a:rPr>
              <a:t>Rittel</a:t>
            </a:r>
            <a:r>
              <a:rPr lang="en-US" sz="1600" dirty="0">
                <a:solidFill>
                  <a:schemeClr val="tx1"/>
                </a:solidFill>
              </a:rPr>
              <a:t>, H.W.J. &amp; Webber, M.M. (1973). “</a:t>
            </a:r>
            <a:r>
              <a:rPr lang="en-US" sz="16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Dilemmas in a general theory of planning</a:t>
            </a:r>
            <a:r>
              <a:rPr lang="en-US" sz="1600" dirty="0">
                <a:solidFill>
                  <a:schemeClr val="tx1"/>
                </a:solidFill>
              </a:rPr>
              <a:t>”. A </a:t>
            </a:r>
            <a:r>
              <a:rPr lang="en-US" sz="1600" i="1" dirty="0">
                <a:solidFill>
                  <a:schemeClr val="tx1"/>
                </a:solidFill>
              </a:rPr>
              <a:t>Policy Sciences</a:t>
            </a:r>
            <a:r>
              <a:rPr lang="en-US" sz="1600" dirty="0">
                <a:solidFill>
                  <a:schemeClr val="tx1"/>
                </a:solidFill>
              </a:rPr>
              <a:t>, 4 (2), 155-169. Boston: Springer International Publishing</a:t>
            </a:r>
          </a:p>
          <a:p>
            <a:pPr algn="l">
              <a:defRPr/>
            </a:pPr>
            <a:endParaRPr lang="es-ES" sz="16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ca-ES" sz="1600" dirty="0">
              <a:solidFill>
                <a:schemeClr val="tx1"/>
              </a:solidFill>
            </a:endParaRPr>
          </a:p>
        </p:txBody>
      </p:sp>
      <p:sp>
        <p:nvSpPr>
          <p:cNvPr id="61444" name="6 Marcador de número de diapositiva">
            <a:extLst>
              <a:ext uri="{FF2B5EF4-FFF2-40B4-BE49-F238E27FC236}">
                <a16:creationId xmlns:a16="http://schemas.microsoft.com/office/drawing/2014/main" id="{8E76002F-B227-42FC-B9CB-20BB6ACD0BEF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86B001-1E06-48C5-82ED-DA6F980BC43D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60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B41C8-A556-85EB-B465-1942A465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31" y="5661026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latin typeface="Arial" panose="020B0604020202020204" pitchFamily="34" charset="0"/>
              </a:rPr>
              <a:t>Tota la </a:t>
            </a:r>
            <a:r>
              <a:rPr lang="es-ES" altLang="ca-ES" sz="800" dirty="0" err="1"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latin typeface="Arial" panose="020B0604020202020204" pitchFamily="34" charset="0"/>
              </a:rPr>
              <a:t> presentada en </a:t>
            </a:r>
            <a:r>
              <a:rPr lang="es-ES" altLang="ca-ES" sz="800" dirty="0" err="1">
                <a:latin typeface="Arial" panose="020B0604020202020204" pitchFamily="34" charset="0"/>
              </a:rPr>
              <a:t>aquest</a:t>
            </a:r>
            <a:r>
              <a:rPr lang="es-ES" altLang="ca-ES" sz="800" dirty="0"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latin typeface="Arial" panose="020B0604020202020204" pitchFamily="34" charset="0"/>
              </a:rPr>
              <a:t>document</a:t>
            </a:r>
            <a:r>
              <a:rPr lang="es-ES" altLang="ca-ES" sz="800" dirty="0">
                <a:latin typeface="Arial" panose="020B0604020202020204" pitchFamily="34" charset="0"/>
              </a:rPr>
              <a:t> es troba sota una </a:t>
            </a:r>
            <a:r>
              <a:rPr lang="es-ES" altLang="ca-ES" sz="800" dirty="0" err="1">
                <a:latin typeface="Arial" panose="020B0604020202020204" pitchFamily="34" charset="0"/>
              </a:rPr>
              <a:t>Llicència</a:t>
            </a:r>
            <a:r>
              <a:rPr lang="es-ES" altLang="ca-ES" sz="800" dirty="0">
                <a:latin typeface="Arial" panose="020B0604020202020204" pitchFamily="34" charset="0"/>
              </a:rPr>
              <a:t> Creative </a:t>
            </a:r>
            <a:r>
              <a:rPr lang="es-ES" altLang="ca-ES" sz="800" dirty="0" err="1">
                <a:latin typeface="Arial" panose="020B0604020202020204" pitchFamily="34" charset="0"/>
              </a:rPr>
              <a:t>Commons</a:t>
            </a:r>
            <a:r>
              <a:rPr lang="es-ES" altLang="ca-ES" sz="800" dirty="0">
                <a:latin typeface="Arial" panose="020B0604020202020204" pitchFamily="34" charset="0"/>
              </a:rPr>
              <a:t> del </a:t>
            </a:r>
            <a:r>
              <a:rPr lang="es-ES" altLang="ca-ES" sz="800" dirty="0" err="1">
                <a:latin typeface="Arial" panose="020B0604020202020204" pitchFamily="34" charset="0"/>
              </a:rPr>
              <a:t>tipus</a:t>
            </a:r>
            <a:endParaRPr lang="es-ES" altLang="ca-ES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 err="1">
                <a:latin typeface="Arial" panose="020B0604020202020204" pitchFamily="34" charset="0"/>
              </a:rPr>
              <a:t>Reconeixement</a:t>
            </a:r>
            <a:r>
              <a:rPr lang="es-ES" altLang="ca-ES" sz="800" dirty="0"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latin typeface="Arial" panose="020B0604020202020204" pitchFamily="34" charset="0"/>
              </a:rPr>
              <a:t>Per a </a:t>
            </a:r>
            <a:r>
              <a:rPr lang="es-ES" altLang="ca-ES" sz="800" dirty="0" err="1">
                <a:latin typeface="Arial" panose="020B0604020202020204" pitchFamily="34" charset="0"/>
              </a:rPr>
              <a:t>més</a:t>
            </a:r>
            <a:r>
              <a:rPr lang="es-ES" altLang="ca-ES" sz="800" dirty="0"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latin typeface="Arial" panose="020B0604020202020204" pitchFamily="34" charset="0"/>
              </a:rPr>
              <a:t>visiteu</a:t>
            </a:r>
            <a:endParaRPr lang="es-ES" altLang="ca-ES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 dirty="0">
              <a:latin typeface="Arial" panose="020B0604020202020204" pitchFamily="34" charset="0"/>
            </a:endParaRPr>
          </a:p>
        </p:txBody>
      </p:sp>
      <p:pic>
        <p:nvPicPr>
          <p:cNvPr id="9" name="Picture 14" descr="cc-by-nc">
            <a:extLst>
              <a:ext uri="{FF2B5EF4-FFF2-40B4-BE49-F238E27FC236}">
                <a16:creationId xmlns:a16="http://schemas.microsoft.com/office/drawing/2014/main" id="{AD62EF53-705B-3E9F-F872-050198B7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31" y="5805488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C6ADE5C-AF57-DF6E-EABC-9A3FF46E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" y="1664494"/>
            <a:ext cx="86756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b="1" noProof="1">
                <a:latin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800" b="1" noProof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noProof="1">
                <a:latin typeface="Arial" panose="020B0604020202020204" pitchFamily="34" charset="0"/>
              </a:rPr>
              <a:t>Peña-López, I. (2024). </a:t>
            </a:r>
            <a:r>
              <a:rPr lang="es-ES" altLang="ca-ES" sz="1800" i="1" dirty="0" err="1">
                <a:latin typeface="Arial" panose="020B0604020202020204" pitchFamily="34" charset="0"/>
              </a:rPr>
              <a:t>Conflictes</a:t>
            </a:r>
            <a:r>
              <a:rPr lang="es-ES" altLang="ca-ES" sz="1800" i="1" dirty="0">
                <a:latin typeface="Arial" panose="020B0604020202020204" pitchFamily="34" charset="0"/>
              </a:rPr>
              <a:t> </a:t>
            </a:r>
            <a:r>
              <a:rPr lang="es-ES" altLang="ca-ES" sz="1800" i="1" dirty="0" err="1">
                <a:latin typeface="Arial" panose="020B0604020202020204" pitchFamily="34" charset="0"/>
              </a:rPr>
              <a:t>Públics</a:t>
            </a:r>
            <a:r>
              <a:rPr lang="es-ES" altLang="ca-ES" sz="1800" i="1" dirty="0">
                <a:latin typeface="Arial" panose="020B0604020202020204" pitchFamily="34" charset="0"/>
              </a:rPr>
              <a:t> i </a:t>
            </a:r>
            <a:r>
              <a:rPr lang="es-ES" altLang="ca-ES" sz="1800" i="1" dirty="0" err="1">
                <a:latin typeface="Arial" panose="020B0604020202020204" pitchFamily="34" charset="0"/>
              </a:rPr>
              <a:t>àmbits</a:t>
            </a:r>
            <a:r>
              <a:rPr lang="es-ES" altLang="ca-ES" sz="1800" i="1" dirty="0">
                <a:latin typeface="Arial" panose="020B0604020202020204" pitchFamily="34" charset="0"/>
              </a:rPr>
              <a:t> </a:t>
            </a:r>
            <a:r>
              <a:rPr lang="es-ES" altLang="ca-ES" sz="1800" i="1" dirty="0" err="1">
                <a:latin typeface="Arial" panose="020B0604020202020204" pitchFamily="34" charset="0"/>
              </a:rPr>
              <a:t>d'actuació</a:t>
            </a:r>
            <a:r>
              <a:rPr lang="es-ES" altLang="ca-ES" sz="1800" i="1" dirty="0">
                <a:latin typeface="Arial" panose="020B0604020202020204" pitchFamily="34" charset="0"/>
              </a:rPr>
              <a:t>: </a:t>
            </a:r>
            <a:r>
              <a:rPr lang="es-ES" altLang="ca-ES" sz="1800" i="1" dirty="0" err="1">
                <a:latin typeface="Arial" panose="020B0604020202020204" pitchFamily="34" charset="0"/>
              </a:rPr>
              <a:t>Xarxes</a:t>
            </a:r>
            <a:r>
              <a:rPr lang="es-ES" altLang="ca-ES" sz="1800" i="1" dirty="0">
                <a:latin typeface="Arial" panose="020B0604020202020204" pitchFamily="34" charset="0"/>
              </a:rPr>
              <a:t>, política i </a:t>
            </a:r>
            <a:r>
              <a:rPr lang="es-ES" altLang="ca-ES" sz="1800" i="1" dirty="0" err="1">
                <a:latin typeface="Arial" panose="020B0604020202020204" pitchFamily="34" charset="0"/>
              </a:rPr>
              <a:t>conflictes</a:t>
            </a:r>
            <a:r>
              <a:rPr lang="es-ES" altLang="ca-ES" sz="1800" i="1" dirty="0">
                <a:latin typeface="Arial" panose="020B0604020202020204" pitchFamily="34" charset="0"/>
              </a:rPr>
              <a:t>. El cas de les </a:t>
            </a:r>
            <a:r>
              <a:rPr lang="es-ES" altLang="ca-ES" sz="1800" i="1" dirty="0" err="1">
                <a:latin typeface="Arial" panose="020B0604020202020204" pitchFamily="34" charset="0"/>
              </a:rPr>
              <a:t>Eleccions</a:t>
            </a:r>
            <a:r>
              <a:rPr lang="es-ES" altLang="ca-ES" sz="1800" i="1" dirty="0">
                <a:latin typeface="Arial" panose="020B0604020202020204" pitchFamily="34" charset="0"/>
              </a:rPr>
              <a:t> al </a:t>
            </a:r>
            <a:r>
              <a:rPr lang="es-ES" altLang="ca-ES" sz="1800" i="1" dirty="0" err="1">
                <a:latin typeface="Arial" panose="020B0604020202020204" pitchFamily="34" charset="0"/>
              </a:rPr>
              <a:t>Parlament</a:t>
            </a:r>
            <a:r>
              <a:rPr lang="es-ES" altLang="ca-ES" sz="1800" i="1" dirty="0">
                <a:latin typeface="Arial" panose="020B0604020202020204" pitchFamily="34" charset="0"/>
              </a:rPr>
              <a:t> de Catalunya 2021</a:t>
            </a:r>
            <a:r>
              <a:rPr lang="es-ES" altLang="ca-ES" sz="1800" noProof="1">
                <a:latin typeface="Arial" panose="020B0604020202020204" pitchFamily="34" charset="0"/>
              </a:rPr>
              <a:t>.</a:t>
            </a:r>
            <a:br>
              <a:rPr lang="es-ES" altLang="ca-ES" sz="1800" noProof="1">
                <a:latin typeface="Arial" panose="020B0604020202020204" pitchFamily="34" charset="0"/>
              </a:rPr>
            </a:br>
            <a:r>
              <a:rPr lang="es-ES" altLang="ca-ES" sz="1800" noProof="1">
                <a:latin typeface="Arial" panose="020B0604020202020204" pitchFamily="34" charset="0"/>
              </a:rPr>
              <a:t>Postgrau de Resolució de Conflictes Públics i Mediació Comunitària, 8 de març de 2024.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latin typeface="Arial" panose="020B0604020202020204" pitchFamily="34" charset="0"/>
              </a:rPr>
              <a:t>Barcelona: Universitat de Girona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200" noProof="1">
                <a:latin typeface="Arial" panose="020B0604020202020204" pitchFamily="34" charset="0"/>
              </a:rPr>
              <a:t>http://ictlogy.net/presentations/20240308_ismael_pena-lopez_-_conflictes_publics_ambits_actuacio_xarxes_politica.pdf</a:t>
            </a:r>
            <a:br>
              <a:rPr lang="es-ES" altLang="ca-ES" sz="1200" noProof="1">
                <a:latin typeface="Arial" panose="020B0604020202020204" pitchFamily="34" charset="0"/>
              </a:rPr>
            </a:br>
            <a:endParaRPr lang="es-ES" altLang="ca-ES" sz="1200" noProof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b="1" noProof="1">
                <a:latin typeface="Arial" panose="020B0604020202020204" pitchFamily="34" charset="0"/>
              </a:rPr>
              <a:t>Per a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latin typeface="Arial" panose="020B0604020202020204" pitchFamily="34" charset="0"/>
              </a:rPr>
              <a:t>http://</a:t>
            </a:r>
            <a:r>
              <a:rPr lang="es-ES" altLang="ca-ES" sz="1800" dirty="0" err="1">
                <a:latin typeface="Arial" panose="020B0604020202020204" pitchFamily="34" charset="0"/>
              </a:rPr>
              <a:t>contacte.i</a:t>
            </a:r>
            <a:r>
              <a:rPr lang="es-ES" altLang="ca-ES" sz="1800" noProof="1"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b="1" noProof="0" dirty="0">
                <a:latin typeface="Arial" panose="020B0604020202020204" pitchFamily="34" charset="0"/>
                <a:cs typeface="Arial" panose="020B0604020202020204" pitchFamily="34" charset="0"/>
              </a:rPr>
              <a:t>La Teoria del Canvi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1EA10B-8AA6-2825-1EC4-C6FE8710D219}"/>
              </a:ext>
            </a:extLst>
          </p:cNvPr>
          <p:cNvSpPr txBox="1"/>
          <p:nvPr/>
        </p:nvSpPr>
        <p:spPr>
          <a:xfrm>
            <a:off x="1835695" y="6021288"/>
            <a:ext cx="7157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dirty="0"/>
              <a:t>Blasco, J. (2009). </a:t>
            </a:r>
            <a:r>
              <a:rPr lang="es-ES" sz="900" i="1" dirty="0" err="1"/>
              <a:t>Avaluació</a:t>
            </a:r>
            <a:r>
              <a:rPr lang="es-ES" sz="900" i="1" dirty="0"/>
              <a:t> del </a:t>
            </a:r>
            <a:r>
              <a:rPr lang="es-ES" sz="900" i="1" dirty="0" err="1"/>
              <a:t>disseny</a:t>
            </a:r>
            <a:r>
              <a:rPr lang="es-ES" sz="900" dirty="0"/>
              <a:t>. </a:t>
            </a:r>
            <a:r>
              <a:rPr lang="es-ES" sz="900" dirty="0" err="1"/>
              <a:t>Guia</a:t>
            </a:r>
            <a:r>
              <a:rPr lang="es-ES" sz="900" dirty="0"/>
              <a:t> </a:t>
            </a:r>
            <a:r>
              <a:rPr lang="es-ES" sz="900" dirty="0" err="1"/>
              <a:t>pràctica</a:t>
            </a:r>
            <a:r>
              <a:rPr lang="es-ES" sz="900" dirty="0"/>
              <a:t> 3. </a:t>
            </a:r>
            <a:r>
              <a:rPr lang="es-ES" sz="900" dirty="0" err="1"/>
              <a:t>Col·lecció</a:t>
            </a:r>
            <a:r>
              <a:rPr lang="es-ES" sz="900" dirty="0"/>
              <a:t> </a:t>
            </a:r>
            <a:r>
              <a:rPr lang="es-ES" sz="900" dirty="0" err="1"/>
              <a:t>Ivàlua</a:t>
            </a:r>
            <a:r>
              <a:rPr lang="es-ES" sz="900" dirty="0"/>
              <a:t> de </a:t>
            </a:r>
            <a:r>
              <a:rPr lang="es-ES" sz="900" dirty="0" err="1"/>
              <a:t>guies</a:t>
            </a:r>
            <a:r>
              <a:rPr lang="es-ES" sz="900" dirty="0"/>
              <a:t> </a:t>
            </a:r>
            <a:r>
              <a:rPr lang="es-ES" sz="900" dirty="0" err="1"/>
              <a:t>pràctiques</a:t>
            </a:r>
            <a:r>
              <a:rPr lang="es-ES" sz="900" dirty="0"/>
              <a:t> sobre </a:t>
            </a:r>
            <a:r>
              <a:rPr lang="es-ES" sz="900" dirty="0" err="1"/>
              <a:t>avaluació</a:t>
            </a:r>
            <a:r>
              <a:rPr lang="es-ES" sz="900" dirty="0"/>
              <a:t> de </a:t>
            </a:r>
            <a:r>
              <a:rPr lang="es-ES" sz="900" dirty="0" err="1"/>
              <a:t>polítiques</a:t>
            </a:r>
            <a:r>
              <a:rPr lang="es-ES" sz="900" dirty="0"/>
              <a:t> </a:t>
            </a:r>
            <a:r>
              <a:rPr lang="es-ES" sz="900" dirty="0" err="1"/>
              <a:t>públiques</a:t>
            </a:r>
            <a:r>
              <a:rPr lang="es-ES" sz="900" dirty="0"/>
              <a:t>. Barcelona: </a:t>
            </a:r>
            <a:r>
              <a:rPr lang="es-ES" sz="900" dirty="0" err="1"/>
              <a:t>Ivàlua</a:t>
            </a:r>
            <a:endParaRPr lang="ca-ES" sz="9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88A2C4A-DBB2-B727-B259-8BA4F35EE8D5}"/>
              </a:ext>
            </a:extLst>
          </p:cNvPr>
          <p:cNvSpPr/>
          <p:nvPr/>
        </p:nvSpPr>
        <p:spPr>
          <a:xfrm>
            <a:off x="395288" y="1433344"/>
            <a:ext cx="1490647" cy="874216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(necessitats)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E32FE04-E56C-C4D4-F6B1-FC2CD1F71ED0}"/>
              </a:ext>
            </a:extLst>
          </p:cNvPr>
          <p:cNvSpPr/>
          <p:nvPr/>
        </p:nvSpPr>
        <p:spPr>
          <a:xfrm>
            <a:off x="2110982" y="1433344"/>
            <a:ext cx="1490647" cy="874216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(inputs)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759A26A-53CB-CAE1-E287-7E6604A54695}"/>
              </a:ext>
            </a:extLst>
          </p:cNvPr>
          <p:cNvSpPr/>
          <p:nvPr/>
        </p:nvSpPr>
        <p:spPr>
          <a:xfrm>
            <a:off x="3826676" y="1433344"/>
            <a:ext cx="1490647" cy="874216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(processos)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1251607-547A-5562-660E-961FF5F3826C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>
            <a:off x="1885935" y="1870452"/>
            <a:ext cx="22504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A1195B8-B0DB-10DE-FB82-C9E110C95596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3601629" y="1870452"/>
            <a:ext cx="22504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7591C37-4302-8882-7A7A-822778EAEFC2}"/>
              </a:ext>
            </a:extLst>
          </p:cNvPr>
          <p:cNvSpPr/>
          <p:nvPr/>
        </p:nvSpPr>
        <p:spPr>
          <a:xfrm>
            <a:off x="5542370" y="1433344"/>
            <a:ext cx="1490647" cy="874216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Productes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(outputs)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DE78B4A-441F-C3C5-D6CB-FB78977A3EAB}"/>
              </a:ext>
            </a:extLst>
          </p:cNvPr>
          <p:cNvSpPr/>
          <p:nvPr/>
        </p:nvSpPr>
        <p:spPr>
          <a:xfrm>
            <a:off x="7258065" y="1433344"/>
            <a:ext cx="1490647" cy="874216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9498E56-8CBC-34B9-3829-4E4FC7728FC4}"/>
              </a:ext>
            </a:extLst>
          </p:cNvPr>
          <p:cNvCxnSpPr>
            <a:cxnSpLocks/>
            <a:stCxn id="23" idx="1"/>
            <a:endCxn id="20" idx="3"/>
          </p:cNvCxnSpPr>
          <p:nvPr/>
        </p:nvCxnSpPr>
        <p:spPr>
          <a:xfrm flipH="1">
            <a:off x="5317323" y="1870452"/>
            <a:ext cx="22504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E2E7BF2-73B9-6033-7356-95FF531C363C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7033017" y="1870452"/>
            <a:ext cx="22504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5E8B43-105D-67C0-5B8F-08A653F6DF77}"/>
              </a:ext>
            </a:extLst>
          </p:cNvPr>
          <p:cNvSpPr/>
          <p:nvPr/>
        </p:nvSpPr>
        <p:spPr>
          <a:xfrm>
            <a:off x="392167" y="2451575"/>
            <a:ext cx="1490647" cy="176252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Raó de la intervenció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mortalitat infantil per malalties que es poden prevenir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029B0AC-F97D-9F72-B71B-02F45190B0B4}"/>
              </a:ext>
            </a:extLst>
          </p:cNvPr>
          <p:cNvSpPr/>
          <p:nvPr/>
        </p:nvSpPr>
        <p:spPr>
          <a:xfrm>
            <a:off x="2108642" y="2451575"/>
            <a:ext cx="1490647" cy="176252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es necessita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metges, vacunes, vehicles, finançament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5D295AC-63E3-5A59-D634-B67A83ECFE54}"/>
              </a:ext>
            </a:extLst>
          </p:cNvPr>
          <p:cNvSpPr/>
          <p:nvPr/>
        </p:nvSpPr>
        <p:spPr>
          <a:xfrm>
            <a:off x="3825116" y="2451575"/>
            <a:ext cx="1490647" cy="176252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la intervenció fa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campanya de vacunacions anuals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2F365CA-F421-1BB0-293B-1200BC207E29}"/>
              </a:ext>
            </a:extLst>
          </p:cNvPr>
          <p:cNvSpPr/>
          <p:nvPr/>
        </p:nvSpPr>
        <p:spPr>
          <a:xfrm>
            <a:off x="5541591" y="2451575"/>
            <a:ext cx="1490647" cy="176252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productes de les </a:t>
            </a:r>
            <a:r>
              <a:rPr lang="ca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activiats</a:t>
            </a:r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intervenció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nombre de nens vacunats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D02BF15-342C-3219-57FB-1DE73FA9926E}"/>
              </a:ext>
            </a:extLst>
          </p:cNvPr>
          <p:cNvSpPr/>
          <p:nvPr/>
        </p:nvSpPr>
        <p:spPr>
          <a:xfrm>
            <a:off x="7258065" y="2451575"/>
            <a:ext cx="1490647" cy="176252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Beneficis de curta, mitjana o llarga durada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reducció de la mortalitat infantil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lobo: línea con borde y barra de énfasis 31">
            <a:extLst>
              <a:ext uri="{FF2B5EF4-FFF2-40B4-BE49-F238E27FC236}">
                <a16:creationId xmlns:a16="http://schemas.microsoft.com/office/drawing/2014/main" id="{C8C417A6-C873-0437-E3BA-E5CA5E5DF4B1}"/>
              </a:ext>
            </a:extLst>
          </p:cNvPr>
          <p:cNvSpPr/>
          <p:nvPr/>
        </p:nvSpPr>
        <p:spPr>
          <a:xfrm>
            <a:off x="2339751" y="4317658"/>
            <a:ext cx="1259537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cal intervenir i assignar-hi recursos </a:t>
            </a:r>
          </a:p>
        </p:txBody>
      </p:sp>
      <p:sp>
        <p:nvSpPr>
          <p:cNvPr id="33" name="Globo: línea con borde y barra de énfasis 32">
            <a:extLst>
              <a:ext uri="{FF2B5EF4-FFF2-40B4-BE49-F238E27FC236}">
                <a16:creationId xmlns:a16="http://schemas.microsoft.com/office/drawing/2014/main" id="{E2D1235A-76BB-F5C4-6927-47702682D546}"/>
              </a:ext>
            </a:extLst>
          </p:cNvPr>
          <p:cNvSpPr/>
          <p:nvPr/>
        </p:nvSpPr>
        <p:spPr>
          <a:xfrm>
            <a:off x="7489175" y="4317658"/>
            <a:ext cx="1259537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productes o resultats tenen els impactes previstos</a:t>
            </a:r>
          </a:p>
        </p:txBody>
      </p:sp>
      <p:sp>
        <p:nvSpPr>
          <p:cNvPr id="34" name="Globo: línea con borde y barra de énfasis 33">
            <a:extLst>
              <a:ext uri="{FF2B5EF4-FFF2-40B4-BE49-F238E27FC236}">
                <a16:creationId xmlns:a16="http://schemas.microsoft.com/office/drawing/2014/main" id="{A5CE9A33-AB37-F70B-B6F4-392179EA6A5B}"/>
              </a:ext>
            </a:extLst>
          </p:cNvPr>
          <p:cNvSpPr/>
          <p:nvPr/>
        </p:nvSpPr>
        <p:spPr>
          <a:xfrm>
            <a:off x="4056226" y="4317658"/>
            <a:ext cx="1259537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recursos són suficients per les activitats</a:t>
            </a:r>
          </a:p>
        </p:txBody>
      </p:sp>
      <p:sp>
        <p:nvSpPr>
          <p:cNvPr id="35" name="Globo: línea con borde y barra de énfasis 34">
            <a:extLst>
              <a:ext uri="{FF2B5EF4-FFF2-40B4-BE49-F238E27FC236}">
                <a16:creationId xmlns:a16="http://schemas.microsoft.com/office/drawing/2014/main" id="{FA679C53-3E39-E7AD-0072-22FC0ABB3B51}"/>
              </a:ext>
            </a:extLst>
          </p:cNvPr>
          <p:cNvSpPr/>
          <p:nvPr/>
        </p:nvSpPr>
        <p:spPr>
          <a:xfrm>
            <a:off x="5772701" y="4317658"/>
            <a:ext cx="1259537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les activitats són adequades i poden generar resultats</a:t>
            </a: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1DBB5A2E-FCE3-21AC-42FE-C4AE8EBF6C1D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7</a:t>
            </a:fld>
            <a:endParaRPr lang="ca-ES" sz="1200" dirty="0">
              <a:latin typeface="Akkurat Pro"/>
            </a:endParaRPr>
          </a:p>
        </p:txBody>
      </p:sp>
    </p:spTree>
    <p:extLst>
      <p:ext uri="{BB962C8B-B14F-4D97-AF65-F5344CB8AC3E}">
        <p14:creationId xmlns:p14="http://schemas.microsoft.com/office/powerpoint/2010/main" val="234707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BE95D-0274-66F9-DED9-E81E8CED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044200C-B19C-C921-FB7E-81303761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Impactes, efectes, resultats</a:t>
            </a: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AAC9D7A4-EB7B-C0F2-5E8B-079375AD0F3D}"/>
              </a:ext>
            </a:extLst>
          </p:cNvPr>
          <p:cNvSpPr txBox="1">
            <a:spLocks/>
          </p:cNvSpPr>
          <p:nvPr/>
        </p:nvSpPr>
        <p:spPr>
          <a:xfrm>
            <a:off x="4320544" y="639269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8235A38-79CE-461C-8AFD-0B5AAB887726}" type="slidenum">
              <a:rPr lang="ca-ES" sz="1200" smtClean="0">
                <a:latin typeface="Akkurat Pro"/>
              </a:rPr>
              <a:pPr algn="ctr"/>
              <a:t>8</a:t>
            </a:fld>
            <a:endParaRPr lang="ca-ES" sz="1200" dirty="0">
              <a:latin typeface="Akkurat Pro"/>
            </a:endParaRPr>
          </a:p>
        </p:txBody>
      </p:sp>
      <p:graphicFrame>
        <p:nvGraphicFramePr>
          <p:cNvPr id="3" name="Tabla 45">
            <a:extLst>
              <a:ext uri="{FF2B5EF4-FFF2-40B4-BE49-F238E27FC236}">
                <a16:creationId xmlns:a16="http://schemas.microsoft.com/office/drawing/2014/main" id="{9C3C8CE9-C06A-F6DA-7406-EE0C6375582B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817440"/>
          <a:ext cx="8291511" cy="396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3837">
                  <a:extLst>
                    <a:ext uri="{9D8B030D-6E8A-4147-A177-3AD203B41FA5}">
                      <a16:colId xmlns:a16="http://schemas.microsoft.com/office/drawing/2014/main" val="521755933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val="195083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Impactes (</a:t>
                      </a:r>
                      <a:r>
                        <a:rPr lang="es-ES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estructurals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Llarg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Mitjà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nostre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nostre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nostre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indirecta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Indicència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directa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mesurables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visió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món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Comportaments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Normes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Potencialitats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Possibilitats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legals</a:t>
                      </a: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31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32195"/>
              </p:ext>
            </p:extLst>
          </p:nvPr>
        </p:nvGraphicFramePr>
        <p:xfrm>
          <a:off x="331020" y="1223877"/>
          <a:ext cx="8494994" cy="5135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projecte d’impacte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</a:t>
                      </a:r>
                      <a:endParaRPr lang="ca-ES" sz="15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servei i el projecte d’impacte</a:t>
                      </a:r>
                      <a:endParaRPr lang="ca-ES" sz="15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projecte d’impacte</a:t>
                      </a:r>
                      <a:endParaRPr lang="ca-ES" sz="15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desenvolupament del treballador perquè adquireixi noves competències i habilitats per millorar el seu acompliment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5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1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5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5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projectes</a:t>
                      </a:r>
                      <a:endParaRPr lang="ca-ES" sz="15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organitzacions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complementarietat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a formació generalista. Sovint va acompanyada de mobilitat horitzontal.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5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3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5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5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EF912C93-A1D2-B8F2-F5D0-4C2D5AE8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573088"/>
            <a:ext cx="8570811" cy="506412"/>
          </a:xfrm>
        </p:spPr>
        <p:txBody>
          <a:bodyPr/>
          <a:lstStyle/>
          <a:p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</a:rPr>
              <a:t>Canvi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</a:rPr>
              <a:t> de paradigma: de </a:t>
            </a:r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</a:rPr>
              <a:t>la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</a:rPr>
              <a:t>funció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</a:rPr>
              <a:t> al repte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61674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22D4AB943714D9382C8BD26F1A5D3" ma:contentTypeVersion="14" ma:contentTypeDescription="Crea un document nou" ma:contentTypeScope="" ma:versionID="2bc03f75c610f57416df2a660ee39e37">
  <xsd:schema xmlns:xsd="http://www.w3.org/2001/XMLSchema" xmlns:xs="http://www.w3.org/2001/XMLSchema" xmlns:p="http://schemas.microsoft.com/office/2006/metadata/properties" xmlns:ns3="da63325f-0b06-40b8-875f-4d2d1bafd7c4" xmlns:ns4="4855dc57-c44e-4aab-8007-f1385ef7c853" targetNamespace="http://schemas.microsoft.com/office/2006/metadata/properties" ma:root="true" ma:fieldsID="41a75ca9bf74f560f184c8d9b31519fb" ns3:_="" ns4:_="">
    <xsd:import namespace="da63325f-0b06-40b8-875f-4d2d1bafd7c4"/>
    <xsd:import namespace="4855dc57-c44e-4aab-8007-f1385ef7c8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3325f-0b06-40b8-875f-4d2d1bafd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5dc57-c44e-4aab-8007-f1385ef7c85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CA794C-DC11-4B13-BFE1-C546F9B66231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855dc57-c44e-4aab-8007-f1385ef7c853"/>
    <ds:schemaRef ds:uri="da63325f-0b06-40b8-875f-4d2d1bafd7c4"/>
  </ds:schemaRefs>
</ds:datastoreItem>
</file>

<file path=customXml/itemProps2.xml><?xml version="1.0" encoding="utf-8"?>
<ds:datastoreItem xmlns:ds="http://schemas.openxmlformats.org/officeDocument/2006/customXml" ds:itemID="{5FDD1C39-DA31-4923-8E81-A0035FD2D32A}">
  <ds:schemaRefs>
    <ds:schemaRef ds:uri="4855dc57-c44e-4aab-8007-f1385ef7c853"/>
    <ds:schemaRef ds:uri="da63325f-0b06-40b8-875f-4d2d1bafd7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0A9D32-5B49-45E1-9E6D-2E26E9AA09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4116</Words>
  <Application>Microsoft Office PowerPoint</Application>
  <PresentationFormat>Presentación en pantalla (4:3)</PresentationFormat>
  <Paragraphs>993</Paragraphs>
  <Slides>61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70" baseType="lpstr">
      <vt:lpstr>Akkurat Pro</vt:lpstr>
      <vt:lpstr>Arial</vt:lpstr>
      <vt:lpstr>Calibri</vt:lpstr>
      <vt:lpstr>OpenSansRegular</vt:lpstr>
      <vt:lpstr>Symbol</vt:lpstr>
      <vt:lpstr>Times New Roman</vt:lpstr>
      <vt:lpstr>Wingdings</vt:lpstr>
      <vt:lpstr>Wingdings 2</vt:lpstr>
      <vt:lpstr>Tema de l'Office</vt:lpstr>
      <vt:lpstr>Conflictes Públics i àmbits d'actuació: Xarxes, política i conflictes El cas de les Eleccions al Parlament de Catalunya 2021</vt:lpstr>
      <vt:lpstr>Del govern a la governança</vt:lpstr>
      <vt:lpstr>L’actitud antipolítica</vt:lpstr>
      <vt:lpstr>L’actitud política</vt:lpstr>
      <vt:lpstr>Del sistema a l’ecosistema</vt:lpstr>
      <vt:lpstr>Gestió de la complexitat per a l’impacte sistèmic</vt:lpstr>
      <vt:lpstr>La Teoria del Canvi</vt:lpstr>
      <vt:lpstr>Impactes, efectes, resultats</vt:lpstr>
      <vt:lpstr>Canvi de paradigma: de la funció al repte</vt:lpstr>
      <vt:lpstr>Govern Obert Què diu la teoría?</vt:lpstr>
      <vt:lpstr>Del procediment a la política pública (oberta)</vt:lpstr>
      <vt:lpstr>Canvis</vt:lpstr>
      <vt:lpstr>Resultats</vt:lpstr>
      <vt:lpstr>Impactes</vt:lpstr>
      <vt:lpstr>Tecnopolítica: una definició</vt:lpstr>
      <vt:lpstr>Tecnopolítica i estat com a plataforma</vt:lpstr>
      <vt:lpstr>L'Estat com a plataforma</vt:lpstr>
      <vt:lpstr>Sistema vs. Ecosistema (bis)</vt:lpstr>
      <vt:lpstr>L'ecosistema de governança pública</vt:lpstr>
      <vt:lpstr>De la jerarquia a la xarxa</vt:lpstr>
      <vt:lpstr>Resolució d’un problema complex aplicant el paradigma del Govern Obert   Eleccions al Parlament de Catalunya 2021</vt:lpstr>
      <vt:lpstr>Problemes complexos</vt:lpstr>
      <vt:lpstr>Un problema retorçat (wicked problems)</vt:lpstr>
      <vt:lpstr>El context del 14F</vt:lpstr>
      <vt:lpstr>No hi ha una formulació definitiva d'un problema retorçat</vt:lpstr>
      <vt:lpstr>Els problemes retorçats no tenen temps d'espera</vt:lpstr>
      <vt:lpstr>Les solucions a un problema retorçat no són del tipus vertader o fals, sinó millor o pitjor</vt:lpstr>
      <vt:lpstr>No hi ha cap prova immediata i definitiva d'una solució a un problema retorçat</vt:lpstr>
      <vt:lpstr>Cada solució a un problema retorçat és una "operació única"</vt:lpstr>
      <vt:lpstr>Els problemes retorçats no tenen un conjunt de solucions potencials enumerables</vt:lpstr>
      <vt:lpstr>Cada problema retorçat és essencialment únic</vt:lpstr>
      <vt:lpstr>Cada problema retorçat pot considerar-se com un símptoma d'un altre problema</vt:lpstr>
      <vt:lpstr>L'existència d'una discrepància representant a un problema retorçat pot explicar-se en diverses formes</vt:lpstr>
      <vt:lpstr>El polític no té dret a equivocar-se</vt:lpstr>
      <vt:lpstr>L’estratègia</vt:lpstr>
      <vt:lpstr>Límits i reptes de l’organització</vt:lpstr>
      <vt:lpstr>Problema complex, components “simples”</vt:lpstr>
      <vt:lpstr>Estratègia: moments</vt:lpstr>
      <vt:lpstr>Estratègia: mapa d’actors</vt:lpstr>
      <vt:lpstr>Estratègia: els escenaris</vt:lpstr>
      <vt:lpstr>Estratègia: els dispositius</vt:lpstr>
      <vt:lpstr>Dispositius sectorials i transversals</vt:lpstr>
      <vt:lpstr>Dispositiu COVID-19</vt:lpstr>
      <vt:lpstr>Els escenaris</vt:lpstr>
      <vt:lpstr>Els escenaris</vt:lpstr>
      <vt:lpstr>Els escenaris</vt:lpstr>
      <vt:lpstr>Els escenaris</vt:lpstr>
      <vt:lpstr>Quadre de comandament</vt:lpstr>
      <vt:lpstr>La visió del Govern Obert</vt:lpstr>
      <vt:lpstr>El govern obert com paradigma</vt:lpstr>
      <vt:lpstr>Transparència com a input</vt:lpstr>
      <vt:lpstr>L’Administració com a plataforma</vt:lpstr>
      <vt:lpstr>L’Administració com a plataforma</vt:lpstr>
      <vt:lpstr>Estratègia par a una comunicació transmèdia</vt:lpstr>
      <vt:lpstr>El nucli de la comunicació transmèdia</vt:lpstr>
      <vt:lpstr>Reflexions finals</vt:lpstr>
      <vt:lpstr>L’entorn com a enemic, l’entorn com a governança</vt:lpstr>
      <vt:lpstr>Bibliografia</vt:lpstr>
      <vt:lpstr>Bibliografia (i)</vt:lpstr>
      <vt:lpstr>Bibliografia (ii)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Conflictes Públics i àmbits d'actuació: Xarxes, política i conflictes. El cas de les Eleccions al Parlament de Catalunya 2021</dc:title>
  <dc:creator>ismael.pena@gencat.cat</dc:creator>
  <cp:lastModifiedBy>Ismael Peña-López</cp:lastModifiedBy>
  <cp:revision>96</cp:revision>
  <cp:lastPrinted>2020-02-02T17:55:01Z</cp:lastPrinted>
  <dcterms:created xsi:type="dcterms:W3CDTF">2011-04-15T10:08:09Z</dcterms:created>
  <dcterms:modified xsi:type="dcterms:W3CDTF">2025-02-09T17:45:59Z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0x010100F8322D4AB943714D9382C8BD26F1A5D3</vt:lpwstr>
  </property>
</Properties>
</file>