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1"/>
  </p:notesMasterIdLst>
  <p:sldIdLst>
    <p:sldId id="256" r:id="rId5"/>
    <p:sldId id="776" r:id="rId6"/>
    <p:sldId id="777" r:id="rId7"/>
    <p:sldId id="671" r:id="rId8"/>
    <p:sldId id="775" r:id="rId9"/>
    <p:sldId id="263" r:id="rId10"/>
  </p:sldIdLst>
  <p:sldSz cx="9144000" cy="6858000" type="screen4x3"/>
  <p:notesSz cx="7099300" cy="10234613"/>
  <p:defaultTextStyle>
    <a:defPPr>
      <a:defRPr lang="ca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04">
          <p15:clr>
            <a:srgbClr val="A4A3A4"/>
          </p15:clr>
        </p15:guide>
        <p15:guide id="4" orient="horz" pos="799">
          <p15:clr>
            <a:srgbClr val="A4A3A4"/>
          </p15:clr>
        </p15:guide>
        <p15:guide id="5" orient="horz" pos="1117">
          <p15:clr>
            <a:srgbClr val="A4A3A4"/>
          </p15:clr>
        </p15:guide>
        <p15:guide id="6" orient="horz" pos="1162">
          <p15:clr>
            <a:srgbClr val="A4A3A4"/>
          </p15:clr>
        </p15:guide>
        <p15:guide id="7" pos="3152" userDrawn="1">
          <p15:clr>
            <a:srgbClr val="A4A3A4"/>
          </p15:clr>
        </p15:guide>
        <p15:guide id="8" pos="3606" userDrawn="1">
          <p15:clr>
            <a:srgbClr val="A4A3A4"/>
          </p15:clr>
        </p15:guide>
        <p15:guide id="9" pos="68" userDrawn="1">
          <p15:clr>
            <a:srgbClr val="A4A3A4"/>
          </p15:clr>
        </p15:guide>
        <p15:guide id="10" pos="612" userDrawn="1">
          <p15:clr>
            <a:srgbClr val="A4A3A4"/>
          </p15:clr>
        </p15:guide>
        <p15:guide id="11" pos="2018" userDrawn="1">
          <p15:clr>
            <a:srgbClr val="A4A3A4"/>
          </p15:clr>
        </p15:guide>
        <p15:guide id="12" orient="horz" pos="3657" userDrawn="1">
          <p15:clr>
            <a:srgbClr val="A4A3A4"/>
          </p15:clr>
        </p15:guide>
        <p15:guide id="13" pos="5193" userDrawn="1">
          <p15:clr>
            <a:srgbClr val="A4A3A4"/>
          </p15:clr>
        </p15:guide>
        <p15:guide id="14" orient="horz" pos="1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3A3"/>
    <a:srgbClr val="FFFF99"/>
    <a:srgbClr val="FFD5D5"/>
    <a:srgbClr val="A5A5A5"/>
    <a:srgbClr val="FFB7B7"/>
    <a:srgbClr val="004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3A7B23-4B98-43DD-B432-98673792476E}" v="1" dt="2023-12-26T17:03:58.6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 mitjà 2 - èmfasi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676" autoAdjust="0"/>
  </p:normalViewPr>
  <p:slideViewPr>
    <p:cSldViewPr snapToGrid="0">
      <p:cViewPr varScale="1">
        <p:scale>
          <a:sx n="77" d="100"/>
          <a:sy n="77" d="100"/>
        </p:scale>
        <p:origin x="90" y="654"/>
      </p:cViewPr>
      <p:guideLst>
        <p:guide orient="horz" pos="2160"/>
        <p:guide pos="2880"/>
        <p:guide pos="204"/>
        <p:guide orient="horz" pos="799"/>
        <p:guide orient="horz" pos="1117"/>
        <p:guide orient="horz" pos="1162"/>
        <p:guide pos="3152"/>
        <p:guide pos="3606"/>
        <p:guide pos="68"/>
        <p:guide pos="612"/>
        <p:guide pos="2018"/>
        <p:guide orient="horz" pos="3657"/>
        <p:guide pos="5193"/>
        <p:guide orient="horz" pos="1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>
            <a:extLst>
              <a:ext uri="{FF2B5EF4-FFF2-40B4-BE49-F238E27FC236}">
                <a16:creationId xmlns:a16="http://schemas.microsoft.com/office/drawing/2014/main" id="{2D45E223-BB8E-461A-B118-BAD1D897297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" name="Contenidor de data 2">
            <a:extLst>
              <a:ext uri="{FF2B5EF4-FFF2-40B4-BE49-F238E27FC236}">
                <a16:creationId xmlns:a16="http://schemas.microsoft.com/office/drawing/2014/main" id="{0E31E322-75A5-4A9C-8CFB-5AB6A88FE7E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1543D63-7007-4585-9D2A-285D8D662CB2}" type="datetimeFigureOut">
              <a:rPr lang="ca-ES"/>
              <a:pPr>
                <a:defRPr/>
              </a:pPr>
              <a:t>26/12/2023</a:t>
            </a:fld>
            <a:endParaRPr lang="ca-ES"/>
          </a:p>
        </p:txBody>
      </p:sp>
      <p:sp>
        <p:nvSpPr>
          <p:cNvPr id="4" name="Contenidor d'imatge de diapositiva 3">
            <a:extLst>
              <a:ext uri="{FF2B5EF4-FFF2-40B4-BE49-F238E27FC236}">
                <a16:creationId xmlns:a16="http://schemas.microsoft.com/office/drawing/2014/main" id="{8A7BBFEB-27E2-415F-8708-42D153234E0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766763"/>
            <a:ext cx="5121275" cy="3840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079" tIns="47540" rIns="95079" bIns="47540" rtlCol="0" anchor="ctr"/>
          <a:lstStyle/>
          <a:p>
            <a:pPr lvl="0"/>
            <a:endParaRPr lang="ca-ES" noProof="0"/>
          </a:p>
        </p:txBody>
      </p:sp>
      <p:sp>
        <p:nvSpPr>
          <p:cNvPr id="5" name="Contenidor de notes 4">
            <a:extLst>
              <a:ext uri="{FF2B5EF4-FFF2-40B4-BE49-F238E27FC236}">
                <a16:creationId xmlns:a16="http://schemas.microsoft.com/office/drawing/2014/main" id="{32C343D3-7656-4535-A372-059B5A472A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6925"/>
          </a:xfrm>
          <a:prstGeom prst="rect">
            <a:avLst/>
          </a:prstGeom>
        </p:spPr>
        <p:txBody>
          <a:bodyPr vert="horz" lIns="95079" tIns="47540" rIns="95079" bIns="47540" rtlCol="0"/>
          <a:lstStyle/>
          <a:p>
            <a:pPr lvl="0"/>
            <a:r>
              <a:rPr lang="ca-ES" noProof="0"/>
              <a:t>Feu clic aquí per editar estils</a:t>
            </a:r>
          </a:p>
          <a:p>
            <a:pPr lvl="1"/>
            <a:r>
              <a:rPr lang="ca-ES" noProof="0"/>
              <a:t>Segon nivell</a:t>
            </a:r>
          </a:p>
          <a:p>
            <a:pPr lvl="2"/>
            <a:r>
              <a:rPr lang="ca-ES" noProof="0"/>
              <a:t>Tercer nivell</a:t>
            </a:r>
          </a:p>
          <a:p>
            <a:pPr lvl="3"/>
            <a:r>
              <a:rPr lang="ca-ES" noProof="0"/>
              <a:t>Quart nivell</a:t>
            </a:r>
          </a:p>
          <a:p>
            <a:pPr lvl="4"/>
            <a:r>
              <a:rPr lang="ca-ES" noProof="0"/>
              <a:t>Cinquè nivell</a:t>
            </a:r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F60A39CB-A3AA-4DF3-A929-041EADE18C7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3C3CC361-EA9B-4BE2-931D-DD94E1D9DF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5079" tIns="47540" rIns="95079" bIns="4754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E9D9259-1FBA-4730-812C-619123B7AB07}" type="slidenum">
              <a:rPr lang="ca-ES" altLang="ca-ES"/>
              <a:pPr>
                <a:defRPr/>
              </a:pPr>
              <a:t>‹Nº›</a:t>
            </a:fld>
            <a:endParaRPr lang="ca-ES" alt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Marcador de imagen de diapositiva 1">
            <a:extLst>
              <a:ext uri="{FF2B5EF4-FFF2-40B4-BE49-F238E27FC236}">
                <a16:creationId xmlns:a16="http://schemas.microsoft.com/office/drawing/2014/main" id="{23D48F04-D7AC-471D-92FC-7BD69EB190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Marcador de notas 2">
            <a:extLst>
              <a:ext uri="{FF2B5EF4-FFF2-40B4-BE49-F238E27FC236}">
                <a16:creationId xmlns:a16="http://schemas.microsoft.com/office/drawing/2014/main" id="{491BCA30-0DF9-41AA-85EA-E2E201C831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s-ES"/>
              <a:t>"Towards a citizen-centered multi-level ecosystem of political engagement"</a:t>
            </a:r>
          </a:p>
          <a:p>
            <a:endParaRPr lang="en-US" altLang="es-ES"/>
          </a:p>
          <a:p>
            <a:r>
              <a:rPr lang="en-US" altLang="es-ES"/>
              <a:t>Political institutions need to unfold a new toolbox of participation approaches and instruments. </a:t>
            </a:r>
          </a:p>
          <a:p>
            <a:r>
              <a:rPr lang="en-US" altLang="es-ES"/>
              <a:t>There is a need to shift from (only) speaking to citizens to (also) listening to them. </a:t>
            </a:r>
          </a:p>
          <a:p>
            <a:r>
              <a:rPr lang="en-US" altLang="es-ES"/>
              <a:t>This is especially relevant when one considers the general trend of citizens fleeing from institutional </a:t>
            </a:r>
          </a:p>
          <a:p>
            <a:r>
              <a:rPr lang="en-US" altLang="es-ES"/>
              <a:t>participation and into informal spaces and means of participation, usually led by new actors that operate </a:t>
            </a:r>
          </a:p>
          <a:p>
            <a:r>
              <a:rPr lang="en-US" altLang="es-ES"/>
              <a:t>with different logics than traditional, institutional or representative ones.</a:t>
            </a:r>
          </a:p>
          <a:p>
            <a:endParaRPr lang="en-US" altLang="es-ES"/>
          </a:p>
          <a:p>
            <a:r>
              <a:rPr lang="en-US" altLang="es-ES"/>
              <a:t>Part of this new approach relies on making participation a structural strategy, not a one-time initiative. </a:t>
            </a:r>
          </a:p>
          <a:p>
            <a:r>
              <a:rPr lang="en-US" altLang="es-ES"/>
              <a:t>At its turn, this structural strategy implies deploying a whole ecosystem of tools to support bi-directional </a:t>
            </a:r>
          </a:p>
          <a:p>
            <a:r>
              <a:rPr lang="en-US" altLang="es-ES"/>
              <a:t>information and communications and multi-level participation initiatives, from the local level to the </a:t>
            </a:r>
          </a:p>
          <a:p>
            <a:r>
              <a:rPr lang="en-US" altLang="es-ES"/>
              <a:t>European Union and vice-versa. This ecosystem should consist on, among other things, a network of institutions </a:t>
            </a:r>
          </a:p>
          <a:p>
            <a:r>
              <a:rPr lang="en-US" altLang="es-ES"/>
              <a:t>collaborating at different levels, a training system, a technological strategy to support participation and a </a:t>
            </a:r>
          </a:p>
          <a:p>
            <a:r>
              <a:rPr lang="en-US" altLang="es-ES"/>
              <a:t>governance body to coordinate it all.</a:t>
            </a:r>
          </a:p>
          <a:p>
            <a:endParaRPr lang="en-US" altLang="es-ES"/>
          </a:p>
          <a:p>
            <a:r>
              <a:rPr lang="en-US" altLang="es-ES"/>
              <a:t>A new strategy with a new ecosystem necessarily demands a thorough transformation on how Administrations work, </a:t>
            </a:r>
          </a:p>
          <a:p>
            <a:r>
              <a:rPr lang="en-US" altLang="es-ES"/>
              <a:t>especially European institutions. The ideological framework that promotes this transformation is, at the </a:t>
            </a:r>
          </a:p>
          <a:p>
            <a:r>
              <a:rPr lang="en-US" altLang="es-ES"/>
              <a:t>institutional level, the Open Government model. This model is the answer that governments can give to the </a:t>
            </a:r>
          </a:p>
          <a:p>
            <a:r>
              <a:rPr lang="en-US" altLang="es-ES"/>
              <a:t>shift or paradigm of technopolitics happening at the citizens level. We have to transform the Administration </a:t>
            </a:r>
          </a:p>
          <a:p>
            <a:r>
              <a:rPr lang="en-US" altLang="es-ES"/>
              <a:t>by means of citizen participation and to transform the Administration to enable citizen participation.</a:t>
            </a:r>
            <a:endParaRPr lang="es-ES" altLang="es-ES"/>
          </a:p>
        </p:txBody>
      </p:sp>
      <p:sp>
        <p:nvSpPr>
          <p:cNvPr id="7172" name="Marcador de número de diapositiva 3">
            <a:extLst>
              <a:ext uri="{FF2B5EF4-FFF2-40B4-BE49-F238E27FC236}">
                <a16:creationId xmlns:a16="http://schemas.microsoft.com/office/drawing/2014/main" id="{3845855D-8CE1-4AE1-99C8-A237088CA0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22692D5A-273E-4454-A8B3-48F1FB081BCE}" type="slidenum">
              <a:rPr lang="ca-ES" altLang="ca-ES" smtClean="0"/>
              <a:pPr/>
              <a:t>1</a:t>
            </a:fld>
            <a:endParaRPr lang="ca-ES" altLang="ca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ol i comia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5800" y="3290400"/>
            <a:ext cx="7772400" cy="1252800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687600" y="4827600"/>
            <a:ext cx="7772400" cy="763200"/>
          </a:xfrm>
        </p:spPr>
        <p:txBody>
          <a:bodyPr/>
          <a:lstStyle>
            <a:lvl1pPr marL="0" indent="0" algn="ctr">
              <a:buNone/>
              <a:defRPr sz="22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a-ES"/>
              <a:t>Feu clic aquí per editar l'estil de subtítols del patró</a:t>
            </a:r>
          </a:p>
        </p:txBody>
      </p:sp>
      <p:sp>
        <p:nvSpPr>
          <p:cNvPr id="4" name="Contenidor de número de diapositiva 5">
            <a:extLst>
              <a:ext uri="{FF2B5EF4-FFF2-40B4-BE49-F238E27FC236}">
                <a16:creationId xmlns:a16="http://schemas.microsoft.com/office/drawing/2014/main" id="{E442B49A-422D-4640-943E-93B790AF83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A1F63-5DD4-4BB2-9F0D-E5FBB5DEF70A}" type="slidenum">
              <a:rPr lang="ca-ES" altLang="ca-ES"/>
              <a:pPr>
                <a:defRPr/>
              </a:pPr>
              <a:t>‹Nº›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1379199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6400" y="2059201"/>
            <a:ext cx="8464072" cy="3674056"/>
          </a:xfrm>
        </p:spPr>
        <p:txBody>
          <a:bodyPr/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13"/>
          </p:nvPr>
        </p:nvSpPr>
        <p:spPr>
          <a:xfrm>
            <a:off x="356399" y="1268413"/>
            <a:ext cx="8571600" cy="4284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00" b="1"/>
            </a:lvl1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534DA066-B68F-47EB-9DCE-1E28915B7B7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03840-4322-47E7-AE06-3C6A67771E8C}" type="slidenum">
              <a:rPr lang="ca-ES" altLang="ca-ES"/>
              <a:pPr>
                <a:defRPr/>
              </a:pPr>
              <a:t>‹Nº›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600389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ítol i objectes sens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or recte 6">
            <a:extLst>
              <a:ext uri="{FF2B5EF4-FFF2-40B4-BE49-F238E27FC236}">
                <a16:creationId xmlns:a16="http://schemas.microsoft.com/office/drawing/2014/main" id="{BA55DF5A-1892-42C9-B704-DF18139B12B9}"/>
              </a:ext>
            </a:extLst>
          </p:cNvPr>
          <p:cNvCxnSpPr/>
          <p:nvPr/>
        </p:nvCxnSpPr>
        <p:spPr>
          <a:xfrm>
            <a:off x="468313" y="1073150"/>
            <a:ext cx="8383587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6400" y="2059200"/>
            <a:ext cx="8464072" cy="4106103"/>
          </a:xfrm>
        </p:spPr>
        <p:txBody>
          <a:bodyPr/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8" name="Contenidor de text 4"/>
          <p:cNvSpPr>
            <a:spLocks noGrp="1"/>
          </p:cNvSpPr>
          <p:nvPr>
            <p:ph type="body" sz="quarter" idx="13"/>
          </p:nvPr>
        </p:nvSpPr>
        <p:spPr>
          <a:xfrm>
            <a:off x="356399" y="1268413"/>
            <a:ext cx="8571600" cy="4284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00" b="1"/>
            </a:lvl1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FD98183E-EC0E-4F91-BE0B-82F44738430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54821-146F-44EC-9AD8-761C8C27A930}" type="slidenum">
              <a:rPr lang="ca-ES" altLang="ca-ES"/>
              <a:pPr>
                <a:defRPr/>
              </a:pPr>
              <a:t>‹Nº›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3137714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ol i objectes sense nivel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6400" y="2059200"/>
            <a:ext cx="8464072" cy="353003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7" name="Contenidor de text 4"/>
          <p:cNvSpPr>
            <a:spLocks noGrp="1"/>
          </p:cNvSpPr>
          <p:nvPr>
            <p:ph type="body" sz="quarter" idx="13"/>
          </p:nvPr>
        </p:nvSpPr>
        <p:spPr>
          <a:xfrm>
            <a:off x="356399" y="1268413"/>
            <a:ext cx="8571600" cy="4284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00" b="1"/>
            </a:lvl1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5" name="Contenidor de número de diapositiva 5">
            <a:extLst>
              <a:ext uri="{FF2B5EF4-FFF2-40B4-BE49-F238E27FC236}">
                <a16:creationId xmlns:a16="http://schemas.microsoft.com/office/drawing/2014/main" id="{482D3458-3609-40F8-9CC6-F332CCE6409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B272D-C459-42DB-8A94-41A1F3511CD8}" type="slidenum">
              <a:rPr lang="ca-ES" altLang="ca-ES"/>
              <a:pPr>
                <a:defRPr/>
              </a:pPr>
              <a:t>‹Nº›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2195094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s colum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356400" y="2059201"/>
            <a:ext cx="4038600" cy="367405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48200" y="2059201"/>
            <a:ext cx="4038600" cy="367405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9" name="Contenidor de text 4"/>
          <p:cNvSpPr>
            <a:spLocks noGrp="1"/>
          </p:cNvSpPr>
          <p:nvPr>
            <p:ph type="body" sz="quarter" idx="13"/>
          </p:nvPr>
        </p:nvSpPr>
        <p:spPr>
          <a:xfrm>
            <a:off x="356399" y="1268413"/>
            <a:ext cx="8571600" cy="4284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00" b="1"/>
            </a:lvl1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719E0416-8410-4882-800A-5EDF7576571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EBD35-9E57-48C4-970B-F9A5FEB585F5}" type="slidenum">
              <a:rPr lang="ca-ES" altLang="ca-ES"/>
              <a:pPr>
                <a:defRPr/>
              </a:pPr>
              <a:t>‹Nº›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576288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número de diapositiva 3">
            <a:extLst>
              <a:ext uri="{FF2B5EF4-FFF2-40B4-BE49-F238E27FC236}">
                <a16:creationId xmlns:a16="http://schemas.microsoft.com/office/drawing/2014/main" id="{95BEB135-925D-437E-A585-1BFAA6C785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1D995-BC64-403B-B121-3C778FA69FF1}" type="slidenum">
              <a:rPr lang="ca-ES" altLang="ca-ES"/>
              <a:pPr>
                <a:defRPr/>
              </a:pPr>
              <a:t>‹Nº›</a:t>
            </a:fld>
            <a:endParaRPr lang="ca-ES" altLang="ca-ES"/>
          </a:p>
        </p:txBody>
      </p:sp>
    </p:spTree>
    <p:extLst>
      <p:ext uri="{BB962C8B-B14F-4D97-AF65-F5344CB8AC3E}">
        <p14:creationId xmlns:p14="http://schemas.microsoft.com/office/powerpoint/2010/main" val="707484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ontenidor de títol 1">
            <a:extLst>
              <a:ext uri="{FF2B5EF4-FFF2-40B4-BE49-F238E27FC236}">
                <a16:creationId xmlns:a16="http://schemas.microsoft.com/office/drawing/2014/main" id="{9C518831-FA87-4BA9-81D2-F8C2CABC699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57188" y="573088"/>
            <a:ext cx="85709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a-ES" altLang="ca-ES"/>
              <a:t>Feu clic aquí per editar l'estil</a:t>
            </a:r>
          </a:p>
        </p:txBody>
      </p:sp>
      <p:sp>
        <p:nvSpPr>
          <p:cNvPr id="1027" name="Contenidor de text 2">
            <a:extLst>
              <a:ext uri="{FF2B5EF4-FFF2-40B4-BE49-F238E27FC236}">
                <a16:creationId xmlns:a16="http://schemas.microsoft.com/office/drawing/2014/main" id="{BC112C17-2477-4BC0-8B62-6A35762891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57188" y="2058988"/>
            <a:ext cx="8383587" cy="331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 altLang="ca-ES"/>
              <a:t>Feu clic aquí per editar estils</a:t>
            </a:r>
          </a:p>
          <a:p>
            <a:pPr lvl="1"/>
            <a:r>
              <a:rPr lang="ca-ES" altLang="ca-ES"/>
              <a:t>Segon nivell</a:t>
            </a:r>
          </a:p>
          <a:p>
            <a:pPr lvl="2"/>
            <a:r>
              <a:rPr lang="ca-ES" altLang="ca-ES"/>
              <a:t>Tercer nivell</a:t>
            </a:r>
          </a:p>
          <a:p>
            <a:pPr lvl="3"/>
            <a:r>
              <a:rPr lang="ca-ES" altLang="ca-ES"/>
              <a:t>Quart nivell</a:t>
            </a:r>
          </a:p>
          <a:p>
            <a:pPr lvl="4"/>
            <a:r>
              <a:rPr lang="ca-ES" altLang="ca-ES"/>
              <a:t>Cinquè nivell</a:t>
            </a:r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2C2BFAFD-E720-4DFA-8106-A4B6D7867F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4444D1E-36B9-48F5-8452-2137269959EC}" type="slidenum">
              <a:rPr lang="ca-ES" altLang="ca-ES"/>
              <a:pPr>
                <a:defRPr/>
              </a:pPr>
              <a:t>‹Nº›</a:t>
            </a:fld>
            <a:endParaRPr lang="ca-ES" altLang="ca-ES"/>
          </a:p>
        </p:txBody>
      </p:sp>
      <p:cxnSp>
        <p:nvCxnSpPr>
          <p:cNvPr id="8" name="Connector recte 7">
            <a:extLst>
              <a:ext uri="{FF2B5EF4-FFF2-40B4-BE49-F238E27FC236}">
                <a16:creationId xmlns:a16="http://schemas.microsoft.com/office/drawing/2014/main" id="{9B21B489-6337-49B4-A5BE-BE30063839B6}"/>
              </a:ext>
            </a:extLst>
          </p:cNvPr>
          <p:cNvCxnSpPr/>
          <p:nvPr/>
        </p:nvCxnSpPr>
        <p:spPr>
          <a:xfrm>
            <a:off x="468313" y="1073150"/>
            <a:ext cx="8383587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3" r:id="rId2"/>
    <p:sldLayoutId id="2147483917" r:id="rId3"/>
    <p:sldLayoutId id="2147483914" r:id="rId4"/>
    <p:sldLayoutId id="2147483915" r:id="rId5"/>
    <p:sldLayoutId id="2147483918" r:id="rId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rgbClr val="C00000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C00000"/>
          </a:solidFill>
          <a:latin typeface="Arial" charset="0"/>
          <a:cs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Wingdings 2" panose="05020102010507070707" pitchFamily="18" charset="2"/>
        <a:buChar char="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ol 1">
            <a:extLst>
              <a:ext uri="{FF2B5EF4-FFF2-40B4-BE49-F238E27FC236}">
                <a16:creationId xmlns:a16="http://schemas.microsoft.com/office/drawing/2014/main" id="{34167E75-3A75-48D3-876C-35DF262BEB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3850" y="2502010"/>
            <a:ext cx="8439904" cy="1252537"/>
          </a:xfrm>
        </p:spPr>
        <p:txBody>
          <a:bodyPr>
            <a:normAutofit fontScale="90000"/>
          </a:bodyPr>
          <a:lstStyle/>
          <a:p>
            <a:br>
              <a:rPr lang="ca-ES" b="0" dirty="0"/>
            </a:br>
            <a:r>
              <a:rPr lang="ca-ES" b="0" dirty="0"/>
              <a:t> </a:t>
            </a:r>
            <a:r>
              <a:rPr lang="ca-ES" dirty="0"/>
              <a:t>L’Administració: tres apunts per un nou paradigma de les polítiques públiques</a:t>
            </a:r>
            <a:endParaRPr lang="ca-ES" altLang="ca-ES" sz="2700" dirty="0"/>
          </a:p>
        </p:txBody>
      </p:sp>
      <p:sp>
        <p:nvSpPr>
          <p:cNvPr id="6147" name="Subtítol 2">
            <a:extLst>
              <a:ext uri="{FF2B5EF4-FFF2-40B4-BE49-F238E27FC236}">
                <a16:creationId xmlns:a16="http://schemas.microsoft.com/office/drawing/2014/main" id="{980A580B-81E3-4D1A-9F09-41AC67B1DEEB}"/>
              </a:ext>
            </a:extLst>
          </p:cNvPr>
          <p:cNvSpPr txBox="1">
            <a:spLocks/>
          </p:cNvSpPr>
          <p:nvPr/>
        </p:nvSpPr>
        <p:spPr bwMode="auto">
          <a:xfrm>
            <a:off x="755649" y="5761038"/>
            <a:ext cx="7039385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None/>
            </a:pPr>
            <a:r>
              <a:rPr lang="ca-ES" altLang="ca-ES" sz="1400" dirty="0"/>
              <a:t>1r Fòrum de Diàleg Professional de l’Antropologia</a:t>
            </a:r>
            <a:endParaRPr lang="pt-BR" sz="1400" dirty="0"/>
          </a:p>
          <a:p>
            <a:pPr eaLnBrk="1" hangingPunct="1">
              <a:buNone/>
            </a:pPr>
            <a:r>
              <a:rPr lang="en-US" altLang="ca-ES" sz="1400" dirty="0"/>
              <a:t>20 </a:t>
            </a:r>
            <a:r>
              <a:rPr lang="en-US" altLang="ca-ES" sz="1400" dirty="0" err="1"/>
              <a:t>d’octubre</a:t>
            </a:r>
            <a:r>
              <a:rPr lang="en-US" altLang="ca-ES" sz="1400" dirty="0"/>
              <a:t> de 2023</a:t>
            </a:r>
            <a:endParaRPr lang="es-ES" altLang="ca-ES" sz="1400" dirty="0"/>
          </a:p>
          <a:p>
            <a:pPr eaLnBrk="1" hangingPunct="1">
              <a:buNone/>
            </a:pPr>
            <a:r>
              <a:rPr lang="en-US" altLang="ca-ES" sz="1400" dirty="0"/>
              <a:t>Barcelona: ACPA/EAPC</a:t>
            </a:r>
          </a:p>
        </p:txBody>
      </p:sp>
      <p:sp>
        <p:nvSpPr>
          <p:cNvPr id="6148" name="Subtítulo 1">
            <a:extLst>
              <a:ext uri="{FF2B5EF4-FFF2-40B4-BE49-F238E27FC236}">
                <a16:creationId xmlns:a16="http://schemas.microsoft.com/office/drawing/2014/main" id="{C7D9A551-7707-480E-858A-87966A4BF9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263" y="4292600"/>
            <a:ext cx="7772400" cy="763588"/>
          </a:xfrm>
        </p:spPr>
        <p:txBody>
          <a:bodyPr/>
          <a:lstStyle/>
          <a:p>
            <a:r>
              <a:rPr lang="en-US" altLang="es-ES" dirty="0"/>
              <a:t>Ismael Peña-López</a:t>
            </a:r>
            <a:br>
              <a:rPr lang="en-US" altLang="es-ES" dirty="0"/>
            </a:br>
            <a:r>
              <a:rPr lang="en-US" altLang="es-ES" dirty="0"/>
              <a:t>@ictlogist</a:t>
            </a:r>
            <a:endParaRPr lang="es-ES" altLang="es-ES" dirty="0"/>
          </a:p>
        </p:txBody>
      </p:sp>
      <p:pic>
        <p:nvPicPr>
          <p:cNvPr id="6149" name="Imagen 10" descr="Texto&#10;&#10;Descripción generada automáticamente">
            <a:extLst>
              <a:ext uri="{FF2B5EF4-FFF2-40B4-BE49-F238E27FC236}">
                <a16:creationId xmlns:a16="http://schemas.microsoft.com/office/drawing/2014/main" id="{CB934E92-B5F5-42FC-8ED3-BF046D355F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765175"/>
            <a:ext cx="4545012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DB1322-9AF9-11A1-A21F-4B8E5FB14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88" y="573088"/>
            <a:ext cx="8786812" cy="506412"/>
          </a:xfrm>
        </p:spPr>
        <p:txBody>
          <a:bodyPr/>
          <a:lstStyle/>
          <a:p>
            <a:r>
              <a:rPr lang="ca-ES" b="1" dirty="0">
                <a:solidFill>
                  <a:srgbClr val="C00000"/>
                </a:solidFill>
                <a:latin typeface="Arial" panose="020B0604020202020204" pitchFamily="34" charset="0"/>
              </a:rPr>
              <a:t>Administració?</a:t>
            </a:r>
            <a:endParaRPr lang="ca-ES" dirty="0"/>
          </a:p>
        </p:txBody>
      </p:sp>
      <p:sp>
        <p:nvSpPr>
          <p:cNvPr id="5" name="Contenidor de número de diapositiva 4">
            <a:extLst>
              <a:ext uri="{FF2B5EF4-FFF2-40B4-BE49-F238E27FC236}">
                <a16:creationId xmlns:a16="http://schemas.microsoft.com/office/drawing/2014/main" id="{AFB30E50-FD22-80BD-8A70-77F241A7DC51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ca-ES"/>
            </a:defPPr>
            <a:lvl1pPr algn="r" eaLnBrk="1" hangingPunct="1">
              <a:buClrTx/>
              <a:buFontTx/>
              <a:buNone/>
              <a:defRPr sz="1200" b="1">
                <a:solidFill>
                  <a:srgbClr val="89898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9pPr>
          </a:lstStyle>
          <a:p>
            <a:fld id="{9C48D985-4119-46A2-8E7A-41B363FE0DEC}" type="slidenum">
              <a:rPr lang="ca-ES" altLang="ca-ES"/>
              <a:pPr/>
              <a:t>2</a:t>
            </a:fld>
            <a:endParaRPr lang="ca-ES" altLang="ca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0AB10EE-4EA5-AA51-A921-8FAD450D2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304925"/>
            <a:ext cx="8069702" cy="50514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a-ES" altLang="ca-ES" dirty="0"/>
              <a:t>Burocràcia napoleònica, burocràcia </a:t>
            </a:r>
            <a:r>
              <a:rPr lang="ca-ES" altLang="ca-ES" dirty="0" err="1"/>
              <a:t>weberiana</a:t>
            </a:r>
            <a:endParaRPr lang="ca-ES" altLang="ca-ES" dirty="0"/>
          </a:p>
          <a:p>
            <a:pPr>
              <a:buFont typeface="Wingdings" panose="05000000000000000000" pitchFamily="2" charset="2"/>
              <a:buChar char="§"/>
            </a:pPr>
            <a:r>
              <a:rPr lang="ca-ES" altLang="ca-ES" dirty="0"/>
              <a:t>Eficiència en el funcionament, igualtat de tracte</a:t>
            </a:r>
          </a:p>
          <a:p>
            <a:pPr>
              <a:buFont typeface="Wingdings" panose="05000000000000000000" pitchFamily="2" charset="2"/>
              <a:buChar char="§"/>
            </a:pPr>
            <a:endParaRPr lang="ca-ES" altLang="ca-ES" dirty="0"/>
          </a:p>
          <a:p>
            <a:pPr marL="0" indent="0">
              <a:buNone/>
            </a:pPr>
            <a:r>
              <a:rPr lang="ca-ES" altLang="ca-ES" dirty="0"/>
              <a:t>Estat del benestar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a-ES" altLang="ca-ES" dirty="0"/>
              <a:t>Prestació de serveis públics, creació de sistemes de gestió</a:t>
            </a:r>
          </a:p>
          <a:p>
            <a:pPr>
              <a:buFont typeface="Wingdings" panose="05000000000000000000" pitchFamily="2" charset="2"/>
              <a:buChar char="§"/>
            </a:pPr>
            <a:endParaRPr lang="ca-ES" altLang="ca-ES" dirty="0"/>
          </a:p>
          <a:p>
            <a:pPr marL="0" indent="0">
              <a:buNone/>
            </a:pPr>
            <a:r>
              <a:rPr lang="ca-ES" altLang="ca-ES" dirty="0"/>
              <a:t>Nova Gestió Pública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a-ES" altLang="ca-ES" dirty="0"/>
              <a:t>Eficiència econòmica, ciutadans com a clients/consumidors, privatització/externalització</a:t>
            </a:r>
          </a:p>
          <a:p>
            <a:pPr>
              <a:buFont typeface="Wingdings" panose="05000000000000000000" pitchFamily="2" charset="2"/>
              <a:buChar char="§"/>
            </a:pPr>
            <a:endParaRPr lang="ca-ES" altLang="ca-ES" dirty="0"/>
          </a:p>
          <a:p>
            <a:pPr marL="0" indent="0">
              <a:buNone/>
            </a:pPr>
            <a:r>
              <a:rPr lang="ca-ES" altLang="ca-ES" dirty="0"/>
              <a:t>Models d’excel·lència, models relacionals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a-ES" altLang="ca-ES" dirty="0"/>
              <a:t>Gestió de la qualitat, la persona al centre, planificació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a-ES" altLang="ca-ES" dirty="0"/>
              <a:t>Problemes recargolats, intel·ligència col·lectiva, innovació</a:t>
            </a:r>
          </a:p>
          <a:p>
            <a:pPr>
              <a:buFont typeface="Wingdings" panose="05000000000000000000" pitchFamily="2" charset="2"/>
              <a:buChar char="§"/>
            </a:pPr>
            <a:endParaRPr lang="ca-ES" altLang="ca-ES" dirty="0"/>
          </a:p>
        </p:txBody>
      </p:sp>
      <p:sp>
        <p:nvSpPr>
          <p:cNvPr id="4" name="Rectangle 3"/>
          <p:cNvSpPr/>
          <p:nvPr/>
        </p:nvSpPr>
        <p:spPr>
          <a:xfrm>
            <a:off x="224631" y="6431190"/>
            <a:ext cx="595788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800" dirty="0" err="1">
                <a:latin typeface="Arial" panose="020B0604020202020204" pitchFamily="34" charset="0"/>
              </a:rPr>
              <a:t>Brugué</a:t>
            </a:r>
            <a:r>
              <a:rPr lang="ca-ES" sz="800" dirty="0">
                <a:latin typeface="Arial" panose="020B0604020202020204" pitchFamily="34" charset="0"/>
              </a:rPr>
              <a:t> Torruella, Q. (2022). </a:t>
            </a:r>
            <a:r>
              <a:rPr lang="ca-ES" sz="800" dirty="0" err="1">
                <a:latin typeface="Arial" panose="020B0604020202020204" pitchFamily="34" charset="0"/>
              </a:rPr>
              <a:t>Organizaciones</a:t>
            </a:r>
            <a:r>
              <a:rPr lang="ca-ES" sz="800" dirty="0">
                <a:latin typeface="Arial" panose="020B0604020202020204" pitchFamily="34" charset="0"/>
              </a:rPr>
              <a:t> que saben, </a:t>
            </a:r>
            <a:r>
              <a:rPr lang="ca-ES" sz="800" dirty="0" err="1">
                <a:latin typeface="Arial" panose="020B0604020202020204" pitchFamily="34" charset="0"/>
              </a:rPr>
              <a:t>organizaciones</a:t>
            </a:r>
            <a:r>
              <a:rPr lang="ca-ES" sz="800" dirty="0">
                <a:latin typeface="Arial" panose="020B0604020202020204" pitchFamily="34" charset="0"/>
              </a:rPr>
              <a:t> que </a:t>
            </a:r>
            <a:r>
              <a:rPr lang="ca-ES" sz="800" dirty="0" err="1">
                <a:latin typeface="Arial" panose="020B0604020202020204" pitchFamily="34" charset="0"/>
              </a:rPr>
              <a:t>aprenden</a:t>
            </a:r>
            <a:r>
              <a:rPr lang="ca-ES" sz="800" dirty="0">
                <a:latin typeface="Arial" panose="020B0604020202020204" pitchFamily="34" charset="0"/>
              </a:rPr>
              <a:t>. Madrid: INAP</a:t>
            </a:r>
          </a:p>
        </p:txBody>
      </p:sp>
    </p:spTree>
    <p:extLst>
      <p:ext uri="{BB962C8B-B14F-4D97-AF65-F5344CB8AC3E}">
        <p14:creationId xmlns:p14="http://schemas.microsoft.com/office/powerpoint/2010/main" val="1665171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DB1322-9AF9-11A1-A21F-4B8E5FB14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88" y="573088"/>
            <a:ext cx="8786812" cy="506412"/>
          </a:xfrm>
        </p:spPr>
        <p:txBody>
          <a:bodyPr/>
          <a:lstStyle/>
          <a:p>
            <a:r>
              <a:rPr lang="ca-ES" b="1" dirty="0">
                <a:solidFill>
                  <a:srgbClr val="C00000"/>
                </a:solidFill>
                <a:latin typeface="Arial" panose="020B0604020202020204" pitchFamily="34" charset="0"/>
              </a:rPr>
              <a:t>Del sistema de </a:t>
            </a:r>
            <a:r>
              <a:rPr lang="ca-ES" dirty="0"/>
              <a:t>govern</a:t>
            </a:r>
            <a:r>
              <a:rPr lang="ca-ES" b="1" dirty="0">
                <a:solidFill>
                  <a:srgbClr val="C00000"/>
                </a:solidFill>
                <a:latin typeface="Arial" panose="020B0604020202020204" pitchFamily="34" charset="0"/>
              </a:rPr>
              <a:t> a l’ecosistema de governança</a:t>
            </a:r>
            <a:endParaRPr lang="ca-ES" dirty="0"/>
          </a:p>
        </p:txBody>
      </p:sp>
      <p:sp>
        <p:nvSpPr>
          <p:cNvPr id="5" name="Contenidor de número de diapositiva 4">
            <a:extLst>
              <a:ext uri="{FF2B5EF4-FFF2-40B4-BE49-F238E27FC236}">
                <a16:creationId xmlns:a16="http://schemas.microsoft.com/office/drawing/2014/main" id="{AFB30E50-FD22-80BD-8A70-77F241A7DC51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ca-ES"/>
            </a:defPPr>
            <a:lvl1pPr algn="r" eaLnBrk="1" hangingPunct="1">
              <a:buClrTx/>
              <a:buFontTx/>
              <a:buNone/>
              <a:defRPr sz="1200" b="1">
                <a:solidFill>
                  <a:srgbClr val="89898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9pPr>
          </a:lstStyle>
          <a:p>
            <a:fld id="{9C48D985-4119-46A2-8E7A-41B363FE0DEC}" type="slidenum">
              <a:rPr lang="ca-ES" altLang="ca-ES"/>
              <a:pPr/>
              <a:t>3</a:t>
            </a:fld>
            <a:endParaRPr lang="ca-ES" altLang="ca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0AB10EE-4EA5-AA51-A921-8FAD450D2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304925"/>
            <a:ext cx="4176712" cy="2124075"/>
          </a:xfrm>
        </p:spPr>
        <p:txBody>
          <a:bodyPr>
            <a:noAutofit/>
          </a:bodyPr>
          <a:lstStyle/>
          <a:p>
            <a:pPr marL="0" indent="0" algn="just">
              <a:buNone/>
              <a:defRPr/>
            </a:pPr>
            <a:r>
              <a:rPr lang="ca-ES" altLang="ca-ES" b="1" dirty="0">
                <a:solidFill>
                  <a:srgbClr val="C00000"/>
                </a:solidFill>
              </a:rPr>
              <a:t>Sistema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a-ES" altLang="ca-ES" dirty="0"/>
              <a:t>Conjunt d’elements estructurats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a-ES" altLang="ca-ES" dirty="0"/>
              <a:t>Actors definits i jerarquitzats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a-ES" altLang="ca-ES" dirty="0"/>
              <a:t>Sota unes normes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a-ES" altLang="ca-ES" dirty="0"/>
              <a:t>Que funcionen com un tot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a-ES" altLang="ca-ES" dirty="0"/>
              <a:t>El que no és dins, no és</a:t>
            </a:r>
            <a:endParaRPr lang="ca-ES" altLang="ca-ES" dirty="0">
              <a:solidFill>
                <a:schemeClr val="tx1"/>
              </a:solidFill>
            </a:endParaRPr>
          </a:p>
        </p:txBody>
      </p:sp>
      <p:graphicFrame>
        <p:nvGraphicFramePr>
          <p:cNvPr id="6" name="Tabla 7">
            <a:extLst>
              <a:ext uri="{FF2B5EF4-FFF2-40B4-BE49-F238E27FC236}">
                <a16:creationId xmlns:a16="http://schemas.microsoft.com/office/drawing/2014/main" id="{088A2425-7528-7A36-CCC6-165C2EB7AF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960453"/>
              </p:ext>
            </p:extLst>
          </p:nvPr>
        </p:nvGraphicFramePr>
        <p:xfrm>
          <a:off x="4572000" y="1304925"/>
          <a:ext cx="2178050" cy="5188992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178050">
                  <a:extLst>
                    <a:ext uri="{9D8B030D-6E8A-4147-A177-3AD203B41FA5}">
                      <a16:colId xmlns:a16="http://schemas.microsoft.com/office/drawing/2014/main" val="1658667980"/>
                    </a:ext>
                  </a:extLst>
                </a:gridCol>
              </a:tblGrid>
              <a:tr h="578196">
                <a:tc>
                  <a:txBody>
                    <a:bodyPr/>
                    <a:lstStyle/>
                    <a:p>
                      <a:pPr algn="ctr"/>
                      <a:r>
                        <a:rPr lang="ca-ES" sz="1600" b="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Sistema educatiu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033795"/>
                  </a:ext>
                </a:extLst>
              </a:tr>
              <a:tr h="1069629">
                <a:tc>
                  <a:txBody>
                    <a:bodyPr/>
                    <a:lstStyle/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Departament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Direccions de centre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Educadors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773703"/>
                  </a:ext>
                </a:extLst>
              </a:tr>
              <a:tr h="1159952">
                <a:tc>
                  <a:txBody>
                    <a:bodyPr/>
                    <a:lstStyle/>
                    <a:p>
                      <a:pPr algn="ctr"/>
                      <a:r>
                        <a:rPr lang="ca-ES" sz="16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Currículum</a:t>
                      </a:r>
                    </a:p>
                    <a:p>
                      <a:pPr algn="ctr"/>
                      <a:r>
                        <a:rPr lang="ca-ES" sz="16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Inspecció</a:t>
                      </a:r>
                    </a:p>
                    <a:p>
                      <a:pPr algn="ctr"/>
                      <a:r>
                        <a:rPr lang="ca-ES" sz="16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Pressupost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0220385"/>
                  </a:ext>
                </a:extLst>
              </a:tr>
              <a:tr h="1590929">
                <a:tc>
                  <a:txBody>
                    <a:bodyPr/>
                    <a:lstStyle/>
                    <a:p>
                      <a:pPr algn="ctr"/>
                      <a:r>
                        <a:rPr lang="ca-ES" sz="16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Normes</a:t>
                      </a:r>
                    </a:p>
                    <a:p>
                      <a:pPr algn="ctr"/>
                      <a:r>
                        <a:rPr lang="ca-ES" sz="16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Acreditació</a:t>
                      </a:r>
                    </a:p>
                    <a:p>
                      <a:pPr algn="ctr"/>
                      <a:r>
                        <a:rPr lang="ca-ES" sz="16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Homologació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93304"/>
                  </a:ext>
                </a:extLst>
              </a:tr>
              <a:tr h="790286">
                <a:tc>
                  <a:txBody>
                    <a:bodyPr/>
                    <a:lstStyle/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Govern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1463371"/>
                  </a:ext>
                </a:extLst>
              </a:tr>
            </a:tbl>
          </a:graphicData>
        </a:graphic>
      </p:graphicFrame>
      <p:sp>
        <p:nvSpPr>
          <p:cNvPr id="7" name="Subtítulo 2">
            <a:extLst>
              <a:ext uri="{FF2B5EF4-FFF2-40B4-BE49-F238E27FC236}">
                <a16:creationId xmlns:a16="http://schemas.microsoft.com/office/drawing/2014/main" id="{50AB10EE-4EA5-AA51-A921-8FAD450D2015}"/>
              </a:ext>
            </a:extLst>
          </p:cNvPr>
          <p:cNvSpPr txBox="1">
            <a:spLocks/>
          </p:cNvSpPr>
          <p:nvPr/>
        </p:nvSpPr>
        <p:spPr bwMode="auto">
          <a:xfrm>
            <a:off x="395288" y="3481171"/>
            <a:ext cx="4176712" cy="2952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285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 2" panose="05020102010507070707" pitchFamily="18" charset="2"/>
              <a:buChar char="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2" panose="05020102010507070707" pitchFamily="18" charset="2"/>
              <a:buNone/>
              <a:defRPr/>
            </a:pPr>
            <a:r>
              <a:rPr lang="ca-ES" altLang="ca-ES" b="1" dirty="0">
                <a:solidFill>
                  <a:srgbClr val="C00000"/>
                </a:solidFill>
              </a:rPr>
              <a:t>Ecosistema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a-ES" altLang="ca-ES" dirty="0"/>
              <a:t>Entorn/infraestructura de suport comú, amb serveis bàsics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a-ES" altLang="ca-ES" dirty="0"/>
              <a:t>Actors formals i informals convivint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a-ES" altLang="ca-ES" dirty="0"/>
              <a:t>Serveis, solucions i components especialitzats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a-ES" altLang="ca-ES" dirty="0"/>
              <a:t>Instàncies/aplicacions específiques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a-ES" altLang="ca-ES" dirty="0"/>
              <a:t>El sistema pot vertebrar o ser saltat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088A2425-7528-7A36-CCC6-165C2EB7AF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084792"/>
              </p:ext>
            </p:extLst>
          </p:nvPr>
        </p:nvGraphicFramePr>
        <p:xfrm>
          <a:off x="6750050" y="1304925"/>
          <a:ext cx="2178050" cy="5187087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178050">
                  <a:extLst>
                    <a:ext uri="{9D8B030D-6E8A-4147-A177-3AD203B41FA5}">
                      <a16:colId xmlns:a16="http://schemas.microsoft.com/office/drawing/2014/main" val="3860939287"/>
                    </a:ext>
                  </a:extLst>
                </a:gridCol>
              </a:tblGrid>
              <a:tr h="551232">
                <a:tc>
                  <a:txBody>
                    <a:bodyPr/>
                    <a:lstStyle/>
                    <a:p>
                      <a:pPr algn="ctr"/>
                      <a:r>
                        <a:rPr lang="ca-ES" sz="1600" b="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Ecosistema d’aprenentatge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033795"/>
                  </a:ext>
                </a:extLst>
              </a:tr>
              <a:tr h="959026">
                <a:tc>
                  <a:txBody>
                    <a:bodyPr/>
                    <a:lstStyle/>
                    <a:p>
                      <a:pPr algn="ctr"/>
                      <a:r>
                        <a:rPr lang="ca-ES" sz="16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Sistema educatiu</a:t>
                      </a:r>
                    </a:p>
                    <a:p>
                      <a:pPr algn="ctr"/>
                      <a:r>
                        <a:rPr lang="ca-ES" sz="16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Educació no-formal</a:t>
                      </a:r>
                    </a:p>
                    <a:p>
                      <a:pPr algn="ctr"/>
                      <a:r>
                        <a:rPr lang="ca-ES" sz="160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Aprenentatge informal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773703"/>
                  </a:ext>
                </a:extLst>
              </a:tr>
              <a:tr h="1159952">
                <a:tc>
                  <a:txBody>
                    <a:bodyPr/>
                    <a:lstStyle/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Programes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Activitats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Situacions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Espais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0220385"/>
                  </a:ext>
                </a:extLst>
              </a:tr>
              <a:tr h="1590929">
                <a:tc>
                  <a:txBody>
                    <a:bodyPr/>
                    <a:lstStyle/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Models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Reconeixement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Reputació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Interès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Utilitat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93304"/>
                  </a:ext>
                </a:extLst>
              </a:tr>
              <a:tr h="790286">
                <a:tc>
                  <a:txBody>
                    <a:bodyPr/>
                    <a:lstStyle/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Governança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1463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9986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u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570309"/>
              </p:ext>
            </p:extLst>
          </p:nvPr>
        </p:nvGraphicFramePr>
        <p:xfrm>
          <a:off x="331020" y="1160506"/>
          <a:ext cx="5308316" cy="51371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1638">
                  <a:extLst>
                    <a:ext uri="{9D8B030D-6E8A-4147-A177-3AD203B41FA5}">
                      <a16:colId xmlns:a16="http://schemas.microsoft.com/office/drawing/2014/main" val="3738732606"/>
                    </a:ext>
                  </a:extLst>
                </a:gridCol>
                <a:gridCol w="3186678">
                  <a:extLst>
                    <a:ext uri="{9D8B030D-6E8A-4147-A177-3AD203B41FA5}">
                      <a16:colId xmlns:a16="http://schemas.microsoft.com/office/drawing/2014/main" val="1838068521"/>
                    </a:ext>
                  </a:extLst>
                </a:gridCol>
              </a:tblGrid>
              <a:tr h="311947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a-ES" sz="13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Model: funció pública</a:t>
                      </a:r>
                      <a:endParaRPr lang="ca-ES" sz="13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889681"/>
                  </a:ext>
                </a:extLst>
              </a:tr>
              <a:tr h="273926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Objecte</a:t>
                      </a:r>
                      <a:endParaRPr lang="ca-ES" sz="13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procediment</a:t>
                      </a:r>
                      <a:endParaRPr lang="ca-ES" sz="13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369602"/>
                  </a:ext>
                </a:extLst>
              </a:tr>
              <a:tr h="447993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Paper del treballador</a:t>
                      </a:r>
                      <a:endParaRPr lang="ca-ES" sz="13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Aplicar el procediment</a:t>
                      </a:r>
                      <a:endParaRPr lang="ca-ES" sz="13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171819"/>
                  </a:ext>
                </a:extLst>
              </a:tr>
              <a:tr h="687794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Selecció</a:t>
                      </a:r>
                      <a:endParaRPr lang="ca-ES" sz="13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Basada en el coneixement de la norma</a:t>
                      </a:r>
                      <a:endParaRPr lang="ca-ES" sz="13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333494"/>
                  </a:ext>
                </a:extLst>
              </a:tr>
              <a:tr h="662564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Formació</a:t>
                      </a:r>
                      <a:endParaRPr lang="ca-ES" sz="13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Actualitzar el treballador quan canvia el procediment</a:t>
                      </a:r>
                      <a:endParaRPr lang="ca-ES" sz="13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017992"/>
                  </a:ext>
                </a:extLst>
              </a:tr>
              <a:tr h="347949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50" dirty="0" err="1">
                          <a:effectLst/>
                          <a:latin typeface="Arial" panose="020B0604020202020204" pitchFamily="34" charset="0"/>
                          <a:ea typeface="DejaVu Sans" panose="020B0603030804020204" pitchFamily="34" charset="0"/>
                          <a:cs typeface="Arial" panose="020B0604020202020204" pitchFamily="34" charset="0"/>
                        </a:rPr>
                        <a:t>R+D+i</a:t>
                      </a:r>
                      <a:endParaRPr lang="ca-ES" sz="12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50754" marR="50754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Sobretot </a:t>
                      </a:r>
                      <a:r>
                        <a:rPr lang="ca-ES" sz="1100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externalitzada</a:t>
                      </a:r>
                      <a:endParaRPr lang="ca-ES" sz="1400" kern="50" dirty="0"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9462203"/>
                  </a:ext>
                </a:extLst>
              </a:tr>
              <a:tr h="28858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Organització</a:t>
                      </a:r>
                      <a:endParaRPr lang="ca-ES" sz="13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Jeràrquica</a:t>
                      </a:r>
                      <a:endParaRPr lang="ca-ES" sz="13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187813"/>
                  </a:ext>
                </a:extLst>
              </a:tr>
              <a:tr h="28291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Funcionament lògic</a:t>
                      </a:r>
                      <a:endParaRPr lang="ca-ES" sz="13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Expedient</a:t>
                      </a:r>
                      <a:endParaRPr lang="ca-ES" sz="13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63739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Relacions entre unitats i administracions</a:t>
                      </a:r>
                      <a:endParaRPr lang="ca-ES" sz="13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Competencials</a:t>
                      </a:r>
                      <a:endParaRPr lang="ca-ES" sz="13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478051"/>
                  </a:ext>
                </a:extLst>
              </a:tr>
              <a:tr h="8890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Mobilitat vertical</a:t>
                      </a:r>
                      <a:endParaRPr lang="ca-ES" sz="13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base a l’antiguitat i a formació generalista. Sovint va acompanyada de mobilitat horitzontal.</a:t>
                      </a:r>
                      <a:endParaRPr lang="ca-ES" sz="1300" kern="5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744332"/>
                  </a:ext>
                </a:extLst>
              </a:tr>
              <a:tr h="480974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Mobilitat horitzontal</a:t>
                      </a:r>
                      <a:endParaRPr lang="ca-ES" sz="13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Fàcil i relativament ràpida: el procediment és genèric.</a:t>
                      </a:r>
                      <a:endParaRPr lang="ca-ES" sz="13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690169"/>
                  </a:ext>
                </a:extLst>
              </a:tr>
            </a:tbl>
          </a:graphicData>
        </a:graphic>
      </p:graphicFrame>
      <p:sp>
        <p:nvSpPr>
          <p:cNvPr id="2" name="Título 1">
            <a:extLst>
              <a:ext uri="{FF2B5EF4-FFF2-40B4-BE49-F238E27FC236}">
                <a16:creationId xmlns:a16="http://schemas.microsoft.com/office/drawing/2014/main" id="{7CDB1322-9AF9-11A1-A21F-4B8E5FB14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>
                <a:solidFill>
                  <a:srgbClr val="C00000"/>
                </a:solidFill>
                <a:latin typeface="Arial" panose="020B0604020202020204" pitchFamily="34" charset="0"/>
              </a:rPr>
              <a:t>Canvi</a:t>
            </a:r>
            <a:r>
              <a:rPr lang="pt-BR" b="1" dirty="0">
                <a:solidFill>
                  <a:srgbClr val="C00000"/>
                </a:solidFill>
                <a:latin typeface="Arial" panose="020B0604020202020204" pitchFamily="34" charset="0"/>
              </a:rPr>
              <a:t> de paradigma: de </a:t>
            </a:r>
            <a:r>
              <a:rPr lang="pt-BR" b="1" dirty="0" err="1">
                <a:solidFill>
                  <a:srgbClr val="C00000"/>
                </a:solidFill>
                <a:latin typeface="Arial" panose="020B0604020202020204" pitchFamily="34" charset="0"/>
              </a:rPr>
              <a:t>la</a:t>
            </a:r>
            <a:r>
              <a:rPr lang="pt-BR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pt-BR" b="1" dirty="0" err="1">
                <a:solidFill>
                  <a:srgbClr val="C00000"/>
                </a:solidFill>
                <a:latin typeface="Arial" panose="020B0604020202020204" pitchFamily="34" charset="0"/>
              </a:rPr>
              <a:t>funció</a:t>
            </a:r>
            <a:r>
              <a:rPr lang="pt-BR" b="1" dirty="0">
                <a:solidFill>
                  <a:srgbClr val="C00000"/>
                </a:solidFill>
                <a:latin typeface="Arial" panose="020B0604020202020204" pitchFamily="34" charset="0"/>
              </a:rPr>
              <a:t> pública al </a:t>
            </a:r>
            <a:r>
              <a:rPr lang="pt-BR" b="1" dirty="0" err="1">
                <a:solidFill>
                  <a:srgbClr val="C00000"/>
                </a:solidFill>
                <a:latin typeface="Arial" panose="020B0604020202020204" pitchFamily="34" charset="0"/>
              </a:rPr>
              <a:t>servei</a:t>
            </a:r>
            <a:r>
              <a:rPr lang="pt-BR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pt-BR" b="1" dirty="0" err="1">
                <a:solidFill>
                  <a:srgbClr val="C00000"/>
                </a:solidFill>
                <a:latin typeface="Arial" panose="020B0604020202020204" pitchFamily="34" charset="0"/>
              </a:rPr>
              <a:t>públic</a:t>
            </a:r>
            <a:endParaRPr lang="ca-ES" dirty="0"/>
          </a:p>
        </p:txBody>
      </p:sp>
      <p:graphicFrame>
        <p:nvGraphicFramePr>
          <p:cNvPr id="5" name="Tau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513892"/>
              </p:ext>
            </p:extLst>
          </p:nvPr>
        </p:nvGraphicFramePr>
        <p:xfrm>
          <a:off x="5639336" y="1160506"/>
          <a:ext cx="3186678" cy="51326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86678">
                  <a:extLst>
                    <a:ext uri="{9D8B030D-6E8A-4147-A177-3AD203B41FA5}">
                      <a16:colId xmlns:a16="http://schemas.microsoft.com/office/drawing/2014/main" val="3009398669"/>
                    </a:ext>
                  </a:extLst>
                </a:gridCol>
              </a:tblGrid>
              <a:tr h="30894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Model: servei i política pública</a:t>
                      </a:r>
                      <a:endParaRPr lang="ca-ES" sz="1300" kern="50" dirty="0"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889681"/>
                  </a:ext>
                </a:extLst>
              </a:tr>
              <a:tr h="284442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servei i la política pública</a:t>
                      </a:r>
                      <a:endParaRPr lang="ca-ES" sz="1300" b="0" kern="5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369602"/>
                  </a:ext>
                </a:extLst>
              </a:tr>
              <a:tr h="44367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Dissenyar i implantar un servei o política pública</a:t>
                      </a:r>
                      <a:endParaRPr lang="ca-ES" sz="1300" b="0" kern="5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171819"/>
                  </a:ext>
                </a:extLst>
              </a:tr>
              <a:tr h="681164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Basada en les competències del treballador i les funcions que haurà de fer</a:t>
                      </a:r>
                      <a:endParaRPr lang="ca-ES" sz="1300" b="0" kern="5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333494"/>
                  </a:ext>
                </a:extLst>
              </a:tr>
              <a:tr h="67163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Desenvolupar el treballador perquè adquireixi noves competències o millori el seu acompliment</a:t>
                      </a:r>
                      <a:endParaRPr lang="ca-ES" sz="1300" b="0" kern="5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017992"/>
                  </a:ext>
                </a:extLst>
              </a:tr>
              <a:tr h="285803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Equip propi,</a:t>
                      </a:r>
                      <a:r>
                        <a:rPr lang="ca-ES" sz="1100" b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DejaVu Sans" panose="020B0603030804020204"/>
                          <a:cs typeface="Arial" panose="020B0604020202020204" pitchFamily="34" charset="0"/>
                        </a:rPr>
                        <a:t> comunitats de pràctica i aprenentatge</a:t>
                      </a:r>
                      <a:endParaRPr lang="ca-ES" sz="1400" b="0" kern="5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DejaVu Sans" panose="020B0603030804020204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9462203"/>
                  </a:ext>
                </a:extLst>
              </a:tr>
              <a:tr h="285803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 projectes</a:t>
                      </a:r>
                      <a:endParaRPr lang="ca-ES" sz="1300" b="0" kern="5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187813"/>
                  </a:ext>
                </a:extLst>
              </a:tr>
              <a:tr h="285803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Interoperabilitat de dades</a:t>
                      </a:r>
                      <a:endParaRPr lang="ca-ES" sz="1300" b="0" kern="5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63739"/>
                  </a:ext>
                </a:extLst>
              </a:tr>
              <a:tr h="472937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col·laboració i complementarietat</a:t>
                      </a:r>
                      <a:endParaRPr lang="ca-ES" sz="1300" b="0" kern="5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478051"/>
                  </a:ext>
                </a:extLst>
              </a:tr>
              <a:tr h="88667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base a la capacitat. Requereix adquirir competències específiques. Generalment es progressa dins el mateix àmbit funcional.</a:t>
                      </a:r>
                      <a:endParaRPr lang="ca-ES" sz="1300" b="0" kern="5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744332"/>
                  </a:ext>
                </a:extLst>
              </a:tr>
              <a:tr h="47633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ca-E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Difícil i lenta: requereix adquirir competències específiques</a:t>
                      </a:r>
                      <a:endParaRPr lang="ca-ES" sz="1300" b="0" kern="5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DejaVu Sans" panose="020B0603030804020204" pitchFamily="34" charset="0"/>
                        <a:cs typeface="Arial" panose="020B0604020202020204" pitchFamily="34" charset="0"/>
                      </a:endParaRPr>
                    </a:p>
                  </a:txBody>
                  <a:tcPr marL="46850" marR="468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690169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53422" y="6356350"/>
            <a:ext cx="80434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800" dirty="0">
                <a:latin typeface="Arial" panose="020B0604020202020204" pitchFamily="34" charset="0"/>
              </a:rPr>
              <a:t>Peña-López, I. (2023). “La </a:t>
            </a:r>
            <a:r>
              <a:rPr lang="ca-ES" sz="800" dirty="0" err="1">
                <a:latin typeface="Arial" panose="020B0604020202020204" pitchFamily="34" charset="0"/>
              </a:rPr>
              <a:t>gestión</a:t>
            </a:r>
            <a:r>
              <a:rPr lang="ca-ES" sz="800" dirty="0">
                <a:latin typeface="Arial" panose="020B0604020202020204" pitchFamily="34" charset="0"/>
              </a:rPr>
              <a:t> integral del </a:t>
            </a:r>
            <a:r>
              <a:rPr lang="ca-ES" sz="800" dirty="0" err="1">
                <a:latin typeface="Arial" panose="020B0604020202020204" pitchFamily="34" charset="0"/>
              </a:rPr>
              <a:t>talento</a:t>
            </a:r>
            <a:r>
              <a:rPr lang="ca-ES" sz="800" dirty="0">
                <a:latin typeface="Arial" panose="020B0604020202020204" pitchFamily="34" charset="0"/>
              </a:rPr>
              <a:t> en la </a:t>
            </a:r>
            <a:r>
              <a:rPr lang="ca-ES" sz="800" dirty="0" err="1">
                <a:latin typeface="Arial" panose="020B0604020202020204" pitchFamily="34" charset="0"/>
              </a:rPr>
              <a:t>Administración</a:t>
            </a:r>
            <a:r>
              <a:rPr lang="ca-ES" sz="800" dirty="0">
                <a:latin typeface="Arial" panose="020B0604020202020204" pitchFamily="34" charset="0"/>
              </a:rPr>
              <a:t> centrada en la política pública de impacto”. In </a:t>
            </a:r>
            <a:r>
              <a:rPr lang="ca-ES" sz="800" dirty="0" err="1">
                <a:latin typeface="Arial" panose="020B0604020202020204" pitchFamily="34" charset="0"/>
              </a:rPr>
              <a:t>Gairín</a:t>
            </a:r>
            <a:r>
              <a:rPr lang="ca-ES" sz="800" dirty="0">
                <a:latin typeface="Arial" panose="020B0604020202020204" pitchFamily="34" charset="0"/>
              </a:rPr>
              <a:t> </a:t>
            </a:r>
            <a:r>
              <a:rPr lang="ca-ES" sz="800" dirty="0" err="1">
                <a:latin typeface="Arial" panose="020B0604020202020204" pitchFamily="34" charset="0"/>
              </a:rPr>
              <a:t>Sallán</a:t>
            </a:r>
            <a:r>
              <a:rPr lang="ca-ES" sz="800" dirty="0">
                <a:latin typeface="Arial" panose="020B0604020202020204" pitchFamily="34" charset="0"/>
              </a:rPr>
              <a:t>, J. &amp; López-Crespo, S. (</a:t>
            </a:r>
            <a:r>
              <a:rPr lang="ca-ES" sz="800" dirty="0" err="1">
                <a:latin typeface="Arial" panose="020B0604020202020204" pitchFamily="34" charset="0"/>
              </a:rPr>
              <a:t>Coords</a:t>
            </a:r>
            <a:r>
              <a:rPr lang="ca-ES" sz="800" dirty="0">
                <a:latin typeface="Arial" panose="020B0604020202020204" pitchFamily="34" charset="0"/>
              </a:rPr>
              <a:t>.), </a:t>
            </a:r>
            <a:r>
              <a:rPr lang="ca-ES" sz="800" dirty="0" err="1">
                <a:latin typeface="Arial" panose="020B0604020202020204" pitchFamily="34" charset="0"/>
              </a:rPr>
              <a:t>Aprendizaje</a:t>
            </a:r>
            <a:r>
              <a:rPr lang="ca-ES" sz="800" dirty="0">
                <a:latin typeface="Arial" panose="020B0604020202020204" pitchFamily="34" charset="0"/>
              </a:rPr>
              <a:t> e </a:t>
            </a:r>
            <a:r>
              <a:rPr lang="ca-ES" sz="800" dirty="0" err="1">
                <a:latin typeface="Arial" panose="020B0604020202020204" pitchFamily="34" charset="0"/>
              </a:rPr>
              <a:t>inteligencia</a:t>
            </a:r>
            <a:r>
              <a:rPr lang="ca-ES" sz="800" dirty="0">
                <a:latin typeface="Arial" panose="020B0604020202020204" pitchFamily="34" charset="0"/>
              </a:rPr>
              <a:t> </a:t>
            </a:r>
            <a:r>
              <a:rPr lang="ca-ES" sz="800" dirty="0" err="1">
                <a:latin typeface="Arial" panose="020B0604020202020204" pitchFamily="34" charset="0"/>
              </a:rPr>
              <a:t>colectiva</a:t>
            </a:r>
            <a:r>
              <a:rPr lang="ca-ES" sz="800" dirty="0">
                <a:latin typeface="Arial" panose="020B0604020202020204" pitchFamily="34" charset="0"/>
              </a:rPr>
              <a:t> en las </a:t>
            </a:r>
            <a:r>
              <a:rPr lang="ca-ES" sz="800" dirty="0" err="1">
                <a:latin typeface="Arial" panose="020B0604020202020204" pitchFamily="34" charset="0"/>
              </a:rPr>
              <a:t>organizaciones</a:t>
            </a:r>
            <a:r>
              <a:rPr lang="ca-ES" sz="800" dirty="0">
                <a:latin typeface="Arial" panose="020B0604020202020204" pitchFamily="34" charset="0"/>
              </a:rPr>
              <a:t> </a:t>
            </a:r>
            <a:r>
              <a:rPr lang="ca-ES" sz="800" dirty="0" err="1">
                <a:latin typeface="Arial" panose="020B0604020202020204" pitchFamily="34" charset="0"/>
              </a:rPr>
              <a:t>después</a:t>
            </a:r>
            <a:r>
              <a:rPr lang="ca-ES" sz="800" dirty="0">
                <a:latin typeface="Arial" panose="020B0604020202020204" pitchFamily="34" charset="0"/>
              </a:rPr>
              <a:t> de la </a:t>
            </a:r>
            <a:r>
              <a:rPr lang="ca-ES" sz="800" dirty="0" err="1">
                <a:latin typeface="Arial" panose="020B0604020202020204" pitchFamily="34" charset="0"/>
              </a:rPr>
              <a:t>pandemia</a:t>
            </a:r>
            <a:r>
              <a:rPr lang="ca-ES" sz="800" dirty="0">
                <a:latin typeface="Arial" panose="020B0604020202020204" pitchFamily="34" charset="0"/>
              </a:rPr>
              <a:t>, </a:t>
            </a:r>
            <a:r>
              <a:rPr lang="ca-ES" sz="800" dirty="0" err="1">
                <a:latin typeface="Arial" panose="020B0604020202020204" pitchFamily="34" charset="0"/>
              </a:rPr>
              <a:t>Capítulo</a:t>
            </a:r>
            <a:r>
              <a:rPr lang="ca-ES" sz="800" dirty="0">
                <a:latin typeface="Arial" panose="020B0604020202020204" pitchFamily="34" charset="0"/>
              </a:rPr>
              <a:t> 3.2, 131-137. </a:t>
            </a:r>
            <a:r>
              <a:rPr lang="ca-ES" sz="800" dirty="0" err="1">
                <a:latin typeface="Arial" panose="020B0604020202020204" pitchFamily="34" charset="0"/>
              </a:rPr>
              <a:t>Comunicación</a:t>
            </a:r>
            <a:r>
              <a:rPr lang="ca-ES" sz="800" dirty="0">
                <a:latin typeface="Arial" panose="020B0604020202020204" pitchFamily="34" charset="0"/>
              </a:rPr>
              <a:t> en el </a:t>
            </a:r>
            <a:r>
              <a:rPr lang="ca-ES" sz="800" dirty="0" err="1">
                <a:latin typeface="Arial" panose="020B0604020202020204" pitchFamily="34" charset="0"/>
              </a:rPr>
              <a:t>Simposio</a:t>
            </a:r>
            <a:r>
              <a:rPr lang="ca-ES" sz="800" dirty="0">
                <a:latin typeface="Arial" panose="020B0604020202020204" pitchFamily="34" charset="0"/>
              </a:rPr>
              <a:t> "De la </a:t>
            </a:r>
            <a:r>
              <a:rPr lang="ca-ES" sz="800" dirty="0" err="1">
                <a:latin typeface="Arial" panose="020B0604020202020204" pitchFamily="34" charset="0"/>
              </a:rPr>
              <a:t>función</a:t>
            </a:r>
            <a:r>
              <a:rPr lang="ca-ES" sz="800" dirty="0">
                <a:latin typeface="Arial" panose="020B0604020202020204" pitchFamily="34" charset="0"/>
              </a:rPr>
              <a:t> pública al Servicio </a:t>
            </a:r>
            <a:r>
              <a:rPr lang="ca-ES" sz="800" dirty="0" err="1">
                <a:latin typeface="Arial" panose="020B0604020202020204" pitchFamily="34" charset="0"/>
              </a:rPr>
              <a:t>público</a:t>
            </a:r>
            <a:r>
              <a:rPr lang="ca-ES" sz="800" dirty="0">
                <a:latin typeface="Arial" panose="020B0604020202020204" pitchFamily="34" charset="0"/>
              </a:rPr>
              <a:t>: </a:t>
            </a:r>
            <a:r>
              <a:rPr lang="ca-ES" sz="800" dirty="0" err="1">
                <a:latin typeface="Arial" panose="020B0604020202020204" pitchFamily="34" charset="0"/>
              </a:rPr>
              <a:t>hacia</a:t>
            </a:r>
            <a:r>
              <a:rPr lang="ca-ES" sz="800" dirty="0">
                <a:latin typeface="Arial" panose="020B0604020202020204" pitchFamily="34" charset="0"/>
              </a:rPr>
              <a:t> un </a:t>
            </a:r>
            <a:r>
              <a:rPr lang="ca-ES" sz="800" dirty="0" err="1">
                <a:latin typeface="Arial" panose="020B0604020202020204" pitchFamily="34" charset="0"/>
              </a:rPr>
              <a:t>nuevo</a:t>
            </a:r>
            <a:r>
              <a:rPr lang="ca-ES" sz="800" dirty="0">
                <a:latin typeface="Arial" panose="020B0604020202020204" pitchFamily="34" charset="0"/>
              </a:rPr>
              <a:t> modelo de </a:t>
            </a:r>
            <a:r>
              <a:rPr lang="ca-ES" sz="800" dirty="0" err="1">
                <a:latin typeface="Arial" panose="020B0604020202020204" pitchFamily="34" charset="0"/>
              </a:rPr>
              <a:t>aprendizaje</a:t>
            </a:r>
            <a:r>
              <a:rPr lang="ca-ES" sz="800" dirty="0">
                <a:latin typeface="Arial" panose="020B0604020202020204" pitchFamily="34" charset="0"/>
              </a:rPr>
              <a:t> y </a:t>
            </a:r>
            <a:r>
              <a:rPr lang="ca-ES" sz="800" dirty="0" err="1">
                <a:latin typeface="Arial" panose="020B0604020202020204" pitchFamily="34" charset="0"/>
              </a:rPr>
              <a:t>desarrollo</a:t>
            </a:r>
            <a:r>
              <a:rPr lang="ca-ES" sz="800" dirty="0">
                <a:latin typeface="Arial" panose="020B0604020202020204" pitchFamily="34" charset="0"/>
              </a:rPr>
              <a:t>" del VII </a:t>
            </a:r>
            <a:r>
              <a:rPr lang="ca-ES" sz="800" dirty="0" err="1">
                <a:latin typeface="Arial" panose="020B0604020202020204" pitchFamily="34" charset="0"/>
              </a:rPr>
              <a:t>Congreso</a:t>
            </a:r>
            <a:r>
              <a:rPr lang="ca-ES" sz="800" dirty="0">
                <a:latin typeface="Arial" panose="020B0604020202020204" pitchFamily="34" charset="0"/>
              </a:rPr>
              <a:t> Internacional EDO 2023, 18/05/2023. Madrid: </a:t>
            </a:r>
            <a:r>
              <a:rPr lang="ca-ES" sz="800" dirty="0" err="1">
                <a:latin typeface="Arial" panose="020B0604020202020204" pitchFamily="34" charset="0"/>
              </a:rPr>
              <a:t>Praxis-La</a:t>
            </a:r>
            <a:r>
              <a:rPr lang="ca-ES" sz="800" dirty="0">
                <a:latin typeface="Arial" panose="020B0604020202020204" pitchFamily="34" charset="0"/>
              </a:rPr>
              <a:t> </a:t>
            </a:r>
            <a:r>
              <a:rPr lang="ca-ES" sz="800" dirty="0" err="1">
                <a:latin typeface="Arial" panose="020B0604020202020204" pitchFamily="34" charset="0"/>
              </a:rPr>
              <a:t>Ley</a:t>
            </a:r>
            <a:endParaRPr lang="ca-ES" sz="800" dirty="0">
              <a:latin typeface="Arial" panose="020B0604020202020204" pitchFamily="34" charset="0"/>
            </a:endParaRPr>
          </a:p>
        </p:txBody>
      </p:sp>
      <p:sp>
        <p:nvSpPr>
          <p:cNvPr id="7" name="Contenidor de número de diapositiva 4">
            <a:extLst>
              <a:ext uri="{FF2B5EF4-FFF2-40B4-BE49-F238E27FC236}">
                <a16:creationId xmlns:a16="http://schemas.microsoft.com/office/drawing/2014/main" id="{AFB30E50-FD22-80BD-8A70-77F241A7DC51}"/>
              </a:ext>
            </a:extLst>
          </p:cNvPr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ca-ES"/>
            </a:defPPr>
            <a:lvl1pPr algn="r" eaLnBrk="1" hangingPunct="1">
              <a:buClrTx/>
              <a:buFontTx/>
              <a:buNone/>
              <a:defRPr sz="1200" b="1">
                <a:solidFill>
                  <a:srgbClr val="89898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9pPr>
          </a:lstStyle>
          <a:p>
            <a:fld id="{9C48D985-4119-46A2-8E7A-41B363FE0DEC}" type="slidenum">
              <a:rPr lang="ca-ES" altLang="ca-ES"/>
              <a:pPr/>
              <a:t>4</a:t>
            </a:fld>
            <a:endParaRPr lang="ca-ES" altLang="ca-ES" dirty="0"/>
          </a:p>
        </p:txBody>
      </p:sp>
    </p:spTree>
    <p:extLst>
      <p:ext uri="{BB962C8B-B14F-4D97-AF65-F5344CB8AC3E}">
        <p14:creationId xmlns:p14="http://schemas.microsoft.com/office/powerpoint/2010/main" val="4061674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/>
              <a:t>Gestió de la complexitat per a l’impacte sistèmic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3614AD7-B2A6-42E0-9B0B-1E1E9E417414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5</a:t>
            </a:fld>
            <a:endParaRPr lang="ca-ES" dirty="0"/>
          </a:p>
        </p:txBody>
      </p:sp>
      <p:grpSp>
        <p:nvGrpSpPr>
          <p:cNvPr id="14" name="Grupo 13">
            <a:extLst>
              <a:ext uri="{FF2B5EF4-FFF2-40B4-BE49-F238E27FC236}">
                <a16:creationId xmlns:a16="http://schemas.microsoft.com/office/drawing/2014/main" id="{124CC74E-CFAC-C3BD-CEA7-8C3F19FB7451}"/>
              </a:ext>
            </a:extLst>
          </p:cNvPr>
          <p:cNvGrpSpPr/>
          <p:nvPr/>
        </p:nvGrpSpPr>
        <p:grpSpPr>
          <a:xfrm>
            <a:off x="6047397" y="1153198"/>
            <a:ext cx="1958400" cy="2316580"/>
            <a:chOff x="5961638" y="260350"/>
            <a:chExt cx="1958400" cy="2316580"/>
          </a:xfrm>
        </p:grpSpPr>
        <p:sp>
          <p:nvSpPr>
            <p:cNvPr id="17" name="Oval 26">
              <a:extLst>
                <a:ext uri="{FF2B5EF4-FFF2-40B4-BE49-F238E27FC236}">
                  <a16:creationId xmlns:a16="http://schemas.microsoft.com/office/drawing/2014/main" id="{5106DD5E-E83E-4EA0-67B8-31A7F50E0C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1638" y="260350"/>
              <a:ext cx="1958400" cy="1106291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VUCA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Volàtil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Incert (</a:t>
              </a:r>
              <a:r>
                <a:rPr lang="es-ES" sz="1100" i="1" noProof="1">
                  <a:solidFill>
                    <a:schemeClr val="bg1"/>
                  </a:solidFill>
                  <a:latin typeface="Arial" panose="020B0604020202020204" pitchFamily="34" charset="0"/>
                </a:rPr>
                <a:t>uncertain</a:t>
              </a:r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)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Complex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Ambigu</a:t>
              </a:r>
            </a:p>
          </p:txBody>
        </p:sp>
        <p:sp>
          <p:nvSpPr>
            <p:cNvPr id="18" name="Oval 26">
              <a:extLst>
                <a:ext uri="{FF2B5EF4-FFF2-40B4-BE49-F238E27FC236}">
                  <a16:creationId xmlns:a16="http://schemas.microsoft.com/office/drawing/2014/main" id="{4F91A82C-58D8-8B3A-8D10-4AAE9B7017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1638" y="1470639"/>
              <a:ext cx="1958400" cy="1106291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BANI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Frágil (</a:t>
              </a:r>
              <a:r>
                <a:rPr lang="es-ES" sz="1100" i="1" noProof="1">
                  <a:solidFill>
                    <a:schemeClr val="bg1"/>
                  </a:solidFill>
                  <a:latin typeface="Arial" panose="020B0604020202020204" pitchFamily="34" charset="0"/>
                </a:rPr>
                <a:t>brittle</a:t>
              </a:r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)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Ansioso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No-lineal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Incomprensible</a:t>
              </a:r>
            </a:p>
          </p:txBody>
        </p:sp>
      </p:grpSp>
      <p:grpSp>
        <p:nvGrpSpPr>
          <p:cNvPr id="62" name="Grupo 61">
            <a:extLst>
              <a:ext uri="{FF2B5EF4-FFF2-40B4-BE49-F238E27FC236}">
                <a16:creationId xmlns:a16="http://schemas.microsoft.com/office/drawing/2014/main" id="{B4002CEB-1808-1647-A887-D311D61D2EEB}"/>
              </a:ext>
            </a:extLst>
          </p:cNvPr>
          <p:cNvGrpSpPr/>
          <p:nvPr/>
        </p:nvGrpSpPr>
        <p:grpSpPr>
          <a:xfrm>
            <a:off x="1234991" y="1153198"/>
            <a:ext cx="3266299" cy="2763723"/>
            <a:chOff x="1234991" y="555676"/>
            <a:chExt cx="3266299" cy="2763723"/>
          </a:xfrm>
        </p:grpSpPr>
        <p:cxnSp>
          <p:nvCxnSpPr>
            <p:cNvPr id="56" name="Conector: angular 55">
              <a:extLst>
                <a:ext uri="{FF2B5EF4-FFF2-40B4-BE49-F238E27FC236}">
                  <a16:creationId xmlns:a16="http://schemas.microsoft.com/office/drawing/2014/main" id="{35863C6E-B544-8084-C913-981A3BAF5C67}"/>
                </a:ext>
              </a:extLst>
            </p:cNvPr>
            <p:cNvCxnSpPr>
              <a:cxnSpLocks/>
              <a:stCxn id="44" idx="0"/>
              <a:endCxn id="21" idx="2"/>
            </p:cNvCxnSpPr>
            <p:nvPr/>
          </p:nvCxnSpPr>
          <p:spPr>
            <a:xfrm rot="16200000" flipV="1">
              <a:off x="2798220" y="1616330"/>
              <a:ext cx="1119041" cy="2287098"/>
            </a:xfrm>
            <a:prstGeom prst="bentConnector3">
              <a:avLst>
                <a:gd name="adj1" fmla="val 50000"/>
              </a:avLst>
            </a:prstGeom>
            <a:ln w="25400">
              <a:solidFill>
                <a:srgbClr val="C0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" name="Grupo 19">
              <a:extLst>
                <a:ext uri="{FF2B5EF4-FFF2-40B4-BE49-F238E27FC236}">
                  <a16:creationId xmlns:a16="http://schemas.microsoft.com/office/drawing/2014/main" id="{F75F0672-8C34-49FB-4E5B-85D75C338AAB}"/>
                </a:ext>
              </a:extLst>
            </p:cNvPr>
            <p:cNvGrpSpPr/>
            <p:nvPr/>
          </p:nvGrpSpPr>
          <p:grpSpPr>
            <a:xfrm>
              <a:off x="1234991" y="555676"/>
              <a:ext cx="1958400" cy="1644682"/>
              <a:chOff x="-4638221" y="335870"/>
              <a:chExt cx="1958400" cy="1644682"/>
            </a:xfrm>
          </p:grpSpPr>
          <p:sp>
            <p:nvSpPr>
              <p:cNvPr id="21" name="Oval 12">
                <a:extLst>
                  <a:ext uri="{FF2B5EF4-FFF2-40B4-BE49-F238E27FC236}">
                    <a16:creationId xmlns:a16="http://schemas.microsoft.com/office/drawing/2014/main" id="{00D7C4DA-7BD6-8CFB-453D-BC263071C6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4638221" y="595252"/>
                <a:ext cx="1958400" cy="1385300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es-ES" sz="1100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Actors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100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Anàlisi de </a:t>
                </a:r>
                <a:r>
                  <a:rPr lang="es-ES" sz="1100" b="1" i="1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stakeholders</a:t>
                </a:r>
                <a:endParaRPr lang="es-ES" sz="1100" b="1" noProof="1">
                  <a:solidFill>
                    <a:srgbClr val="C00000"/>
                  </a:solidFill>
                  <a:latin typeface="Arial" panose="020B0604020202020204" pitchFamily="34" charset="0"/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100" i="1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Sensing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100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Anomenat (</a:t>
                </a:r>
                <a:r>
                  <a:rPr lang="es-ES" sz="1100" i="1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naming</a:t>
                </a:r>
                <a:r>
                  <a:rPr lang="es-ES" sz="1100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)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100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Enmarcat (</a:t>
                </a:r>
                <a:r>
                  <a:rPr lang="es-ES" sz="1100" i="1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framing</a:t>
                </a:r>
                <a:r>
                  <a:rPr lang="es-ES" sz="1100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)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100" i="1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Citizen journey</a:t>
                </a:r>
                <a:r>
                  <a:rPr lang="es-ES" sz="1100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 (recorregut del ciutadà)</a:t>
                </a:r>
              </a:p>
            </p:txBody>
          </p:sp>
          <p:sp>
            <p:nvSpPr>
              <p:cNvPr id="22" name="Oval 26">
                <a:extLst>
                  <a:ext uri="{FF2B5EF4-FFF2-40B4-BE49-F238E27FC236}">
                    <a16:creationId xmlns:a16="http://schemas.microsoft.com/office/drawing/2014/main" id="{C6CE1569-B903-2A46-FD6A-55A7F1AB96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4638221" y="335870"/>
                <a:ext cx="1958400" cy="255750"/>
              </a:xfrm>
              <a:prstGeom prst="rect">
                <a:avLst/>
              </a:prstGeom>
              <a:solidFill>
                <a:srgbClr val="C00000"/>
              </a:solidFill>
              <a:ln w="19050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ca-ES" sz="1050" b="1" dirty="0">
                    <a:solidFill>
                      <a:schemeClr val="bg1"/>
                    </a:solidFill>
                    <a:latin typeface="Arial" panose="020B0604020202020204" pitchFamily="34" charset="0"/>
                  </a:rPr>
                  <a:t>QUI</a:t>
                </a:r>
              </a:p>
            </p:txBody>
          </p:sp>
        </p:grpSp>
      </p:grpSp>
      <p:grpSp>
        <p:nvGrpSpPr>
          <p:cNvPr id="66" name="Grupo 65">
            <a:extLst>
              <a:ext uri="{FF2B5EF4-FFF2-40B4-BE49-F238E27FC236}">
                <a16:creationId xmlns:a16="http://schemas.microsoft.com/office/drawing/2014/main" id="{BC7E99D6-6F0B-EBD7-6F4F-9346BD70A530}"/>
              </a:ext>
            </a:extLst>
          </p:cNvPr>
          <p:cNvGrpSpPr/>
          <p:nvPr/>
        </p:nvGrpSpPr>
        <p:grpSpPr>
          <a:xfrm>
            <a:off x="1233893" y="4404879"/>
            <a:ext cx="3267397" cy="1293243"/>
            <a:chOff x="1233893" y="4250978"/>
            <a:chExt cx="3267397" cy="1293243"/>
          </a:xfrm>
        </p:grpSpPr>
        <p:cxnSp>
          <p:nvCxnSpPr>
            <p:cNvPr id="63" name="Conector: angular 62">
              <a:extLst>
                <a:ext uri="{FF2B5EF4-FFF2-40B4-BE49-F238E27FC236}">
                  <a16:creationId xmlns:a16="http://schemas.microsoft.com/office/drawing/2014/main" id="{D5F8BD7B-335E-9A95-55F3-A996159F51F2}"/>
                </a:ext>
              </a:extLst>
            </p:cNvPr>
            <p:cNvCxnSpPr>
              <a:cxnSpLocks/>
              <a:stCxn id="44" idx="2"/>
              <a:endCxn id="27" idx="3"/>
            </p:cNvCxnSpPr>
            <p:nvPr/>
          </p:nvCxnSpPr>
          <p:spPr>
            <a:xfrm rot="5400000">
              <a:off x="3420312" y="4022960"/>
              <a:ext cx="852959" cy="1308996"/>
            </a:xfrm>
            <a:prstGeom prst="bentConnector2">
              <a:avLst/>
            </a:prstGeom>
            <a:ln w="25400">
              <a:solidFill>
                <a:srgbClr val="C0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upo 25">
              <a:extLst>
                <a:ext uri="{FF2B5EF4-FFF2-40B4-BE49-F238E27FC236}">
                  <a16:creationId xmlns:a16="http://schemas.microsoft.com/office/drawing/2014/main" id="{52773F04-A50C-1BBD-9417-0A2402A501D4}"/>
                </a:ext>
              </a:extLst>
            </p:cNvPr>
            <p:cNvGrpSpPr/>
            <p:nvPr/>
          </p:nvGrpSpPr>
          <p:grpSpPr>
            <a:xfrm>
              <a:off x="1233893" y="4404273"/>
              <a:ext cx="1958400" cy="1139948"/>
              <a:chOff x="-374702" y="335870"/>
              <a:chExt cx="1958400" cy="1139948"/>
            </a:xfrm>
          </p:grpSpPr>
          <p:sp>
            <p:nvSpPr>
              <p:cNvPr id="27" name="Oval 12">
                <a:extLst>
                  <a:ext uri="{FF2B5EF4-FFF2-40B4-BE49-F238E27FC236}">
                    <a16:creationId xmlns:a16="http://schemas.microsoft.com/office/drawing/2014/main" id="{07207124-0F73-56D7-8B96-BE4F26532E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374702" y="595252"/>
                <a:ext cx="1958400" cy="880566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es-ES" sz="1100" b="1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Prospectiva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100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Futurs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100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Contrafactorials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100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Predicció</a:t>
                </a:r>
              </a:p>
            </p:txBody>
          </p:sp>
          <p:sp>
            <p:nvSpPr>
              <p:cNvPr id="28" name="Oval 26">
                <a:extLst>
                  <a:ext uri="{FF2B5EF4-FFF2-40B4-BE49-F238E27FC236}">
                    <a16:creationId xmlns:a16="http://schemas.microsoft.com/office/drawing/2014/main" id="{8E80D6A8-987C-F8A2-0A39-0FDDC13628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374702" y="335870"/>
                <a:ext cx="1958400" cy="255750"/>
              </a:xfrm>
              <a:prstGeom prst="rect">
                <a:avLst/>
              </a:prstGeom>
              <a:solidFill>
                <a:srgbClr val="C00000"/>
              </a:solidFill>
              <a:ln w="19050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ca-ES" sz="1050" b="1" dirty="0">
                    <a:solidFill>
                      <a:schemeClr val="bg1"/>
                    </a:solidFill>
                    <a:latin typeface="Arial" panose="020B0604020202020204" pitchFamily="34" charset="0"/>
                  </a:rPr>
                  <a:t>ESCENARIS</a:t>
                </a:r>
              </a:p>
            </p:txBody>
          </p:sp>
        </p:grpSp>
      </p:grpSp>
      <p:grpSp>
        <p:nvGrpSpPr>
          <p:cNvPr id="72" name="Grupo 71">
            <a:extLst>
              <a:ext uri="{FF2B5EF4-FFF2-40B4-BE49-F238E27FC236}">
                <a16:creationId xmlns:a16="http://schemas.microsoft.com/office/drawing/2014/main" id="{583503E3-EFEF-D7E2-4D82-34E38C5CBAF2}"/>
              </a:ext>
            </a:extLst>
          </p:cNvPr>
          <p:cNvGrpSpPr/>
          <p:nvPr/>
        </p:nvGrpSpPr>
        <p:grpSpPr>
          <a:xfrm>
            <a:off x="4501288" y="4404880"/>
            <a:ext cx="3267396" cy="1112573"/>
            <a:chOff x="4501288" y="4250979"/>
            <a:chExt cx="3267396" cy="1112573"/>
          </a:xfrm>
        </p:grpSpPr>
        <p:cxnSp>
          <p:nvCxnSpPr>
            <p:cNvPr id="69" name="Conector: angular 68">
              <a:extLst>
                <a:ext uri="{FF2B5EF4-FFF2-40B4-BE49-F238E27FC236}">
                  <a16:creationId xmlns:a16="http://schemas.microsoft.com/office/drawing/2014/main" id="{FE700A82-82E5-9302-FBC5-8AF42F01A6D1}"/>
                </a:ext>
              </a:extLst>
            </p:cNvPr>
            <p:cNvCxnSpPr>
              <a:cxnSpLocks/>
              <a:stCxn id="44" idx="2"/>
              <a:endCxn id="30" idx="1"/>
            </p:cNvCxnSpPr>
            <p:nvPr/>
          </p:nvCxnSpPr>
          <p:spPr>
            <a:xfrm rot="16200000" flipH="1">
              <a:off x="4729306" y="4022961"/>
              <a:ext cx="852960" cy="1308995"/>
            </a:xfrm>
            <a:prstGeom prst="bentConnector2">
              <a:avLst/>
            </a:prstGeom>
            <a:ln w="25400">
              <a:solidFill>
                <a:srgbClr val="C0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Grupo 28">
              <a:extLst>
                <a:ext uri="{FF2B5EF4-FFF2-40B4-BE49-F238E27FC236}">
                  <a16:creationId xmlns:a16="http://schemas.microsoft.com/office/drawing/2014/main" id="{15232136-0178-AA7D-ABDE-9978089F1581}"/>
                </a:ext>
              </a:extLst>
            </p:cNvPr>
            <p:cNvGrpSpPr/>
            <p:nvPr/>
          </p:nvGrpSpPr>
          <p:grpSpPr>
            <a:xfrm>
              <a:off x="5810284" y="4584943"/>
              <a:ext cx="1958400" cy="778609"/>
              <a:chOff x="1776937" y="335870"/>
              <a:chExt cx="1958400" cy="778609"/>
            </a:xfrm>
          </p:grpSpPr>
          <p:sp>
            <p:nvSpPr>
              <p:cNvPr id="30" name="Oval 12">
                <a:extLst>
                  <a:ext uri="{FF2B5EF4-FFF2-40B4-BE49-F238E27FC236}">
                    <a16:creationId xmlns:a16="http://schemas.microsoft.com/office/drawing/2014/main" id="{D70B76B4-FFA2-2203-4D2D-E3604F6C06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6937" y="595252"/>
                <a:ext cx="1958400" cy="519227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es-ES" sz="1100" b="1" i="1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Outcome</a:t>
                </a:r>
                <a:r>
                  <a:rPr lang="es-ES" sz="1100" i="1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 mapping</a:t>
                </a:r>
              </a:p>
              <a:p>
                <a:r>
                  <a:rPr lang="es-ES" sz="1100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(mapa de efectos)</a:t>
                </a:r>
              </a:p>
            </p:txBody>
          </p:sp>
          <p:sp>
            <p:nvSpPr>
              <p:cNvPr id="31" name="Oval 26">
                <a:extLst>
                  <a:ext uri="{FF2B5EF4-FFF2-40B4-BE49-F238E27FC236}">
                    <a16:creationId xmlns:a16="http://schemas.microsoft.com/office/drawing/2014/main" id="{148A4A50-6058-F46E-EA62-59789EC684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6937" y="335870"/>
                <a:ext cx="1958400" cy="255750"/>
              </a:xfrm>
              <a:prstGeom prst="rect">
                <a:avLst/>
              </a:prstGeom>
              <a:solidFill>
                <a:srgbClr val="C00000"/>
              </a:solidFill>
              <a:ln w="19050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ca-ES" sz="1050" b="1" dirty="0">
                    <a:solidFill>
                      <a:schemeClr val="bg1"/>
                    </a:solidFill>
                    <a:latin typeface="Arial" panose="020B0604020202020204" pitchFamily="34" charset="0"/>
                  </a:rPr>
                  <a:t>TRANSFORMACIÓ</a:t>
                </a:r>
              </a:p>
            </p:txBody>
          </p:sp>
        </p:grpSp>
      </p:grpSp>
      <p:grpSp>
        <p:nvGrpSpPr>
          <p:cNvPr id="77" name="Grupo 76">
            <a:extLst>
              <a:ext uri="{FF2B5EF4-FFF2-40B4-BE49-F238E27FC236}">
                <a16:creationId xmlns:a16="http://schemas.microsoft.com/office/drawing/2014/main" id="{3B607897-2065-FB8A-7704-0B57CC37B05A}"/>
              </a:ext>
            </a:extLst>
          </p:cNvPr>
          <p:cNvGrpSpPr/>
          <p:nvPr/>
        </p:nvGrpSpPr>
        <p:grpSpPr>
          <a:xfrm>
            <a:off x="1234991" y="2806933"/>
            <a:ext cx="1958400" cy="1006873"/>
            <a:chOff x="1234991" y="2209411"/>
            <a:chExt cx="1958400" cy="1006873"/>
          </a:xfrm>
        </p:grpSpPr>
        <p:grpSp>
          <p:nvGrpSpPr>
            <p:cNvPr id="35" name="Grupo 34">
              <a:extLst>
                <a:ext uri="{FF2B5EF4-FFF2-40B4-BE49-F238E27FC236}">
                  <a16:creationId xmlns:a16="http://schemas.microsoft.com/office/drawing/2014/main" id="{8481090B-1CC1-B2D3-B0E3-39CCA0A91B03}"/>
                </a:ext>
              </a:extLst>
            </p:cNvPr>
            <p:cNvGrpSpPr/>
            <p:nvPr/>
          </p:nvGrpSpPr>
          <p:grpSpPr>
            <a:xfrm>
              <a:off x="1234991" y="2437675"/>
              <a:ext cx="1958400" cy="778609"/>
              <a:chOff x="6060335" y="335870"/>
              <a:chExt cx="1958400" cy="778609"/>
            </a:xfrm>
          </p:grpSpPr>
          <p:sp>
            <p:nvSpPr>
              <p:cNvPr id="36" name="Oval 12">
                <a:extLst>
                  <a:ext uri="{FF2B5EF4-FFF2-40B4-BE49-F238E27FC236}">
                    <a16:creationId xmlns:a16="http://schemas.microsoft.com/office/drawing/2014/main" id="{0A190392-22FE-C782-34F2-EB669ACA66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60335" y="595252"/>
                <a:ext cx="1958400" cy="519227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es-ES" sz="1100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Aproximació basada en </a:t>
                </a:r>
                <a:r>
                  <a:rPr lang="es-ES" sz="1100" b="1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portafolis</a:t>
                </a:r>
              </a:p>
            </p:txBody>
          </p:sp>
          <p:sp>
            <p:nvSpPr>
              <p:cNvPr id="37" name="Oval 26">
                <a:extLst>
                  <a:ext uri="{FF2B5EF4-FFF2-40B4-BE49-F238E27FC236}">
                    <a16:creationId xmlns:a16="http://schemas.microsoft.com/office/drawing/2014/main" id="{EC5FA2A9-8BA8-C297-5998-018C0C8CD7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60335" y="335870"/>
                <a:ext cx="1958400" cy="255750"/>
              </a:xfrm>
              <a:prstGeom prst="rect">
                <a:avLst/>
              </a:prstGeom>
              <a:solidFill>
                <a:srgbClr val="C00000"/>
              </a:solidFill>
              <a:ln w="19050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ca-ES" sz="1050" b="1" dirty="0">
                    <a:solidFill>
                      <a:schemeClr val="bg1"/>
                    </a:solidFill>
                    <a:latin typeface="Arial" panose="020B0604020202020204" pitchFamily="34" charset="0"/>
                  </a:rPr>
                  <a:t>ACTIUS</a:t>
                </a:r>
              </a:p>
            </p:txBody>
          </p:sp>
        </p:grpSp>
        <p:cxnSp>
          <p:nvCxnSpPr>
            <p:cNvPr id="41" name="Conector recto de flecha 40">
              <a:extLst>
                <a:ext uri="{FF2B5EF4-FFF2-40B4-BE49-F238E27FC236}">
                  <a16:creationId xmlns:a16="http://schemas.microsoft.com/office/drawing/2014/main" id="{D0625020-7FB0-12EA-D241-F59B001FB686}"/>
                </a:ext>
              </a:extLst>
            </p:cNvPr>
            <p:cNvCxnSpPr>
              <a:cxnSpLocks/>
              <a:stCxn id="21" idx="2"/>
              <a:endCxn id="37" idx="0"/>
            </p:cNvCxnSpPr>
            <p:nvPr/>
          </p:nvCxnSpPr>
          <p:spPr bwMode="auto">
            <a:xfrm>
              <a:off x="2214191" y="2209411"/>
              <a:ext cx="0" cy="228264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upo 60">
            <a:extLst>
              <a:ext uri="{FF2B5EF4-FFF2-40B4-BE49-F238E27FC236}">
                <a16:creationId xmlns:a16="http://schemas.microsoft.com/office/drawing/2014/main" id="{455FA90F-35CF-EAAB-96EB-180836F1FBB6}"/>
              </a:ext>
            </a:extLst>
          </p:cNvPr>
          <p:cNvGrpSpPr/>
          <p:nvPr/>
        </p:nvGrpSpPr>
        <p:grpSpPr>
          <a:xfrm>
            <a:off x="3192293" y="1153198"/>
            <a:ext cx="2289294" cy="1139948"/>
            <a:chOff x="3192293" y="555676"/>
            <a:chExt cx="2289294" cy="1139948"/>
          </a:xfrm>
        </p:grpSpPr>
        <p:grpSp>
          <p:nvGrpSpPr>
            <p:cNvPr id="23" name="Grupo 22">
              <a:extLst>
                <a:ext uri="{FF2B5EF4-FFF2-40B4-BE49-F238E27FC236}">
                  <a16:creationId xmlns:a16="http://schemas.microsoft.com/office/drawing/2014/main" id="{6740FC08-5444-AC3C-9D9B-694DD1D2191B}"/>
                </a:ext>
              </a:extLst>
            </p:cNvPr>
            <p:cNvGrpSpPr/>
            <p:nvPr/>
          </p:nvGrpSpPr>
          <p:grpSpPr>
            <a:xfrm>
              <a:off x="3523187" y="555676"/>
              <a:ext cx="1958400" cy="1139948"/>
              <a:chOff x="-2506461" y="335870"/>
              <a:chExt cx="1958400" cy="1139948"/>
            </a:xfrm>
          </p:grpSpPr>
          <p:sp>
            <p:nvSpPr>
              <p:cNvPr id="24" name="Oval 12">
                <a:extLst>
                  <a:ext uri="{FF2B5EF4-FFF2-40B4-BE49-F238E27FC236}">
                    <a16:creationId xmlns:a16="http://schemas.microsoft.com/office/drawing/2014/main" id="{7661B8A3-070D-587C-CE4E-2C20D9CC56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2506461" y="595252"/>
                <a:ext cx="1958400" cy="880566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es-ES" sz="1100" b="1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Sistemes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100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Anàlisi de sistemes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100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Cartografiat de sistemes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100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Cartografiat de relacions</a:t>
                </a:r>
              </a:p>
            </p:txBody>
          </p:sp>
          <p:sp>
            <p:nvSpPr>
              <p:cNvPr id="25" name="Oval 26">
                <a:extLst>
                  <a:ext uri="{FF2B5EF4-FFF2-40B4-BE49-F238E27FC236}">
                    <a16:creationId xmlns:a16="http://schemas.microsoft.com/office/drawing/2014/main" id="{5D457C30-5CDD-2AF4-08F5-F1B331D2EC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2506461" y="335870"/>
                <a:ext cx="1958400" cy="255750"/>
              </a:xfrm>
              <a:prstGeom prst="rect">
                <a:avLst/>
              </a:prstGeom>
              <a:solidFill>
                <a:srgbClr val="C00000"/>
              </a:solidFill>
              <a:ln w="19050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ca-ES" sz="1050" b="1" dirty="0">
                    <a:solidFill>
                      <a:schemeClr val="bg1"/>
                    </a:solidFill>
                    <a:latin typeface="Arial" panose="020B0604020202020204" pitchFamily="34" charset="0"/>
                  </a:rPr>
                  <a:t>RELACIONS</a:t>
                </a:r>
              </a:p>
            </p:txBody>
          </p:sp>
        </p:grpSp>
        <p:cxnSp>
          <p:nvCxnSpPr>
            <p:cNvPr id="42" name="Conector recto de flecha 41">
              <a:extLst>
                <a:ext uri="{FF2B5EF4-FFF2-40B4-BE49-F238E27FC236}">
                  <a16:creationId xmlns:a16="http://schemas.microsoft.com/office/drawing/2014/main" id="{D9CFFD6D-2271-E9D5-0822-738E3D47AA42}"/>
                </a:ext>
              </a:extLst>
            </p:cNvPr>
            <p:cNvCxnSpPr>
              <a:cxnSpLocks/>
              <a:stCxn id="24" idx="1"/>
            </p:cNvCxnSpPr>
            <p:nvPr/>
          </p:nvCxnSpPr>
          <p:spPr bwMode="auto">
            <a:xfrm flipH="1">
              <a:off x="3192293" y="1255341"/>
              <a:ext cx="330894" cy="0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Oval 12">
            <a:extLst>
              <a:ext uri="{FF2B5EF4-FFF2-40B4-BE49-F238E27FC236}">
                <a16:creationId xmlns:a16="http://schemas.microsoft.com/office/drawing/2014/main" id="{51BD991F-9014-1AB0-FD0E-01D0C0292A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3893" y="3916921"/>
            <a:ext cx="6534791" cy="487959"/>
          </a:xfrm>
          <a:prstGeom prst="rect">
            <a:avLst/>
          </a:prstGeom>
          <a:solidFill>
            <a:srgbClr val="FF9393"/>
          </a:solidFill>
          <a:ln w="19050">
            <a:solidFill>
              <a:srgbClr val="FF939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ES" sz="1100" noProof="1">
                <a:solidFill>
                  <a:schemeClr val="bg1"/>
                </a:solidFill>
                <a:latin typeface="Arial" panose="020B0604020202020204" pitchFamily="34" charset="0"/>
              </a:rPr>
              <a:t>Projectes de </a:t>
            </a:r>
            <a:r>
              <a:rPr lang="es-ES" sz="1100" b="1" noProof="1">
                <a:solidFill>
                  <a:schemeClr val="bg1"/>
                </a:solidFill>
                <a:latin typeface="Arial" panose="020B0604020202020204" pitchFamily="34" charset="0"/>
              </a:rPr>
              <a:t>transformació sistèmica</a:t>
            </a:r>
          </a:p>
          <a:p>
            <a:pPr algn="ctr"/>
            <a:r>
              <a:rPr lang="es-ES" sz="1100" noProof="1">
                <a:solidFill>
                  <a:schemeClr val="bg1"/>
                </a:solidFill>
                <a:latin typeface="Arial" panose="020B0604020202020204" pitchFamily="34" charset="0"/>
              </a:rPr>
              <a:t>Polítiques públiques d’impacte</a:t>
            </a:r>
          </a:p>
        </p:txBody>
      </p:sp>
      <p:grpSp>
        <p:nvGrpSpPr>
          <p:cNvPr id="73" name="Grupo 72">
            <a:extLst>
              <a:ext uri="{FF2B5EF4-FFF2-40B4-BE49-F238E27FC236}">
                <a16:creationId xmlns:a16="http://schemas.microsoft.com/office/drawing/2014/main" id="{428BA659-209A-5795-DF1E-1A4A7FE60024}"/>
              </a:ext>
            </a:extLst>
          </p:cNvPr>
          <p:cNvGrpSpPr/>
          <p:nvPr/>
        </p:nvGrpSpPr>
        <p:grpSpPr>
          <a:xfrm>
            <a:off x="3192293" y="4738844"/>
            <a:ext cx="2617991" cy="778609"/>
            <a:chOff x="3192293" y="4584943"/>
            <a:chExt cx="2617991" cy="778609"/>
          </a:xfrm>
        </p:grpSpPr>
        <p:grpSp>
          <p:nvGrpSpPr>
            <p:cNvPr id="32" name="Grupo 31">
              <a:extLst>
                <a:ext uri="{FF2B5EF4-FFF2-40B4-BE49-F238E27FC236}">
                  <a16:creationId xmlns:a16="http://schemas.microsoft.com/office/drawing/2014/main" id="{228B7427-6486-0F5C-1BFB-A6046E8E11A6}"/>
                </a:ext>
              </a:extLst>
            </p:cNvPr>
            <p:cNvGrpSpPr/>
            <p:nvPr/>
          </p:nvGrpSpPr>
          <p:grpSpPr>
            <a:xfrm>
              <a:off x="3522089" y="4584943"/>
              <a:ext cx="1958400" cy="778609"/>
              <a:chOff x="3888816" y="335870"/>
              <a:chExt cx="1958400" cy="778609"/>
            </a:xfrm>
          </p:grpSpPr>
          <p:sp>
            <p:nvSpPr>
              <p:cNvPr id="33" name="Oval 12">
                <a:extLst>
                  <a:ext uri="{FF2B5EF4-FFF2-40B4-BE49-F238E27FC236}">
                    <a16:creationId xmlns:a16="http://schemas.microsoft.com/office/drawing/2014/main" id="{AAD359AD-6970-F6CA-2D76-738C2363BC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8816" y="595252"/>
                <a:ext cx="1958400" cy="519227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es-ES" sz="1100" b="1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Teoria del canvi</a:t>
                </a:r>
              </a:p>
            </p:txBody>
          </p:sp>
          <p:sp>
            <p:nvSpPr>
              <p:cNvPr id="34" name="Oval 26">
                <a:extLst>
                  <a:ext uri="{FF2B5EF4-FFF2-40B4-BE49-F238E27FC236}">
                    <a16:creationId xmlns:a16="http://schemas.microsoft.com/office/drawing/2014/main" id="{81CC8302-01BE-8690-3E57-A0FCE7CA9A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8816" y="335870"/>
                <a:ext cx="1958400" cy="255750"/>
              </a:xfrm>
              <a:prstGeom prst="rect">
                <a:avLst/>
              </a:prstGeom>
              <a:solidFill>
                <a:srgbClr val="C00000"/>
              </a:solidFill>
              <a:ln w="19050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ca-ES" sz="1050" b="1" dirty="0">
                    <a:solidFill>
                      <a:schemeClr val="bg1"/>
                    </a:solidFill>
                    <a:latin typeface="Arial" panose="020B0604020202020204" pitchFamily="34" charset="0"/>
                  </a:rPr>
                  <a:t>RELACIONS CAUSALS</a:t>
                </a:r>
              </a:p>
            </p:txBody>
          </p:sp>
        </p:grpSp>
        <p:cxnSp>
          <p:nvCxnSpPr>
            <p:cNvPr id="47" name="Conector recto de flecha 46">
              <a:extLst>
                <a:ext uri="{FF2B5EF4-FFF2-40B4-BE49-F238E27FC236}">
                  <a16:creationId xmlns:a16="http://schemas.microsoft.com/office/drawing/2014/main" id="{F1E11C64-206C-9875-50D5-7FA7006761D4}"/>
                </a:ext>
              </a:extLst>
            </p:cNvPr>
            <p:cNvCxnSpPr>
              <a:cxnSpLocks/>
              <a:stCxn id="27" idx="3"/>
              <a:endCxn id="33" idx="1"/>
            </p:cNvCxnSpPr>
            <p:nvPr/>
          </p:nvCxnSpPr>
          <p:spPr bwMode="auto">
            <a:xfrm flipV="1">
              <a:off x="3192293" y="5103939"/>
              <a:ext cx="329796" cy="9052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ector recto de flecha 47">
              <a:extLst>
                <a:ext uri="{FF2B5EF4-FFF2-40B4-BE49-F238E27FC236}">
                  <a16:creationId xmlns:a16="http://schemas.microsoft.com/office/drawing/2014/main" id="{FED8B291-1159-8183-8265-ED35BF061B44}"/>
                </a:ext>
              </a:extLst>
            </p:cNvPr>
            <p:cNvCxnSpPr>
              <a:cxnSpLocks/>
              <a:stCxn id="30" idx="1"/>
              <a:endCxn id="33" idx="3"/>
            </p:cNvCxnSpPr>
            <p:nvPr/>
          </p:nvCxnSpPr>
          <p:spPr bwMode="auto">
            <a:xfrm flipH="1" flipV="1">
              <a:off x="5480489" y="5103939"/>
              <a:ext cx="329795" cy="9053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upo 73">
            <a:extLst>
              <a:ext uri="{FF2B5EF4-FFF2-40B4-BE49-F238E27FC236}">
                <a16:creationId xmlns:a16="http://schemas.microsoft.com/office/drawing/2014/main" id="{8EF3E519-63F2-A61E-F768-01CFA9F3479C}"/>
              </a:ext>
            </a:extLst>
          </p:cNvPr>
          <p:cNvGrpSpPr/>
          <p:nvPr/>
        </p:nvGrpSpPr>
        <p:grpSpPr>
          <a:xfrm>
            <a:off x="1233823" y="3563246"/>
            <a:ext cx="6534861" cy="2759664"/>
            <a:chOff x="1233823" y="3490822"/>
            <a:chExt cx="6534861" cy="2759664"/>
          </a:xfrm>
        </p:grpSpPr>
        <p:sp>
          <p:nvSpPr>
            <p:cNvPr id="19" name="Oval 12">
              <a:extLst>
                <a:ext uri="{FF2B5EF4-FFF2-40B4-BE49-F238E27FC236}">
                  <a16:creationId xmlns:a16="http://schemas.microsoft.com/office/drawing/2014/main" id="{B622C65E-75F2-B9D2-75E6-5634E18075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3824" y="5760886"/>
              <a:ext cx="6534791" cy="489600"/>
            </a:xfrm>
            <a:prstGeom prst="rect">
              <a:avLst/>
            </a:prstGeom>
            <a:solidFill>
              <a:srgbClr val="FF9393"/>
            </a:solidFill>
            <a:ln w="19050">
              <a:solidFill>
                <a:srgbClr val="FF9393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s-ES" sz="1100" b="1" noProof="1">
                  <a:solidFill>
                    <a:schemeClr val="bg1"/>
                  </a:solidFill>
                  <a:latin typeface="Arial" panose="020B0604020202020204" pitchFamily="34" charset="0"/>
                </a:rPr>
                <a:t>Ecosistemes</a:t>
              </a:r>
            </a:p>
            <a:p>
              <a:pPr algn="ctr"/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Plataformes</a:t>
              </a:r>
            </a:p>
          </p:txBody>
        </p:sp>
        <p:cxnSp>
          <p:nvCxnSpPr>
            <p:cNvPr id="50" name="Conector recto de flecha 49">
              <a:extLst>
                <a:ext uri="{FF2B5EF4-FFF2-40B4-BE49-F238E27FC236}">
                  <a16:creationId xmlns:a16="http://schemas.microsoft.com/office/drawing/2014/main" id="{11BCA1A6-5268-9B9B-5240-48AFF5ACCD21}"/>
                </a:ext>
              </a:extLst>
            </p:cNvPr>
            <p:cNvCxnSpPr>
              <a:cxnSpLocks/>
              <a:stCxn id="33" idx="2"/>
              <a:endCxn id="19" idx="0"/>
            </p:cNvCxnSpPr>
            <p:nvPr/>
          </p:nvCxnSpPr>
          <p:spPr bwMode="auto">
            <a:xfrm flipH="1">
              <a:off x="4501220" y="5454082"/>
              <a:ext cx="69" cy="306804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ector: angular 50">
              <a:extLst>
                <a:ext uri="{FF2B5EF4-FFF2-40B4-BE49-F238E27FC236}">
                  <a16:creationId xmlns:a16="http://schemas.microsoft.com/office/drawing/2014/main" id="{6F9C8571-498C-7C08-C444-AF468AFCA562}"/>
                </a:ext>
              </a:extLst>
            </p:cNvPr>
            <p:cNvCxnSpPr>
              <a:cxnSpLocks/>
              <a:stCxn id="19" idx="3"/>
              <a:endCxn id="44" idx="3"/>
            </p:cNvCxnSpPr>
            <p:nvPr/>
          </p:nvCxnSpPr>
          <p:spPr>
            <a:xfrm flipV="1">
              <a:off x="7768615" y="4097530"/>
              <a:ext cx="69" cy="1908156"/>
            </a:xfrm>
            <a:prstGeom prst="bentConnector3">
              <a:avLst>
                <a:gd name="adj1" fmla="val 331404348"/>
              </a:avLst>
            </a:prstGeom>
            <a:ln w="25400">
              <a:solidFill>
                <a:srgbClr val="C0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ector: angular 51">
              <a:extLst>
                <a:ext uri="{FF2B5EF4-FFF2-40B4-BE49-F238E27FC236}">
                  <a16:creationId xmlns:a16="http://schemas.microsoft.com/office/drawing/2014/main" id="{0B16D779-DEDA-203B-EEFE-D1D1101CEB42}"/>
                </a:ext>
              </a:extLst>
            </p:cNvPr>
            <p:cNvCxnSpPr>
              <a:cxnSpLocks/>
              <a:stCxn id="19" idx="1"/>
              <a:endCxn id="36" idx="1"/>
            </p:cNvCxnSpPr>
            <p:nvPr/>
          </p:nvCxnSpPr>
          <p:spPr>
            <a:xfrm rot="10800000" flipH="1">
              <a:off x="1233823" y="3490822"/>
              <a:ext cx="1167" cy="2514864"/>
            </a:xfrm>
            <a:prstGeom prst="bentConnector3">
              <a:avLst>
                <a:gd name="adj1" fmla="val -19588689"/>
              </a:avLst>
            </a:prstGeom>
            <a:ln w="25400">
              <a:solidFill>
                <a:srgbClr val="C0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upo 77">
            <a:extLst>
              <a:ext uri="{FF2B5EF4-FFF2-40B4-BE49-F238E27FC236}">
                <a16:creationId xmlns:a16="http://schemas.microsoft.com/office/drawing/2014/main" id="{DC52629C-C549-82B9-C739-68DCB98A8E07}"/>
              </a:ext>
            </a:extLst>
          </p:cNvPr>
          <p:cNvGrpSpPr/>
          <p:nvPr/>
        </p:nvGrpSpPr>
        <p:grpSpPr>
          <a:xfrm>
            <a:off x="3523187" y="1861916"/>
            <a:ext cx="1971100" cy="2064058"/>
            <a:chOff x="3523187" y="1264394"/>
            <a:chExt cx="1971100" cy="2064058"/>
          </a:xfrm>
        </p:grpSpPr>
        <p:cxnSp>
          <p:nvCxnSpPr>
            <p:cNvPr id="46" name="Conector: angular 45">
              <a:extLst>
                <a:ext uri="{FF2B5EF4-FFF2-40B4-BE49-F238E27FC236}">
                  <a16:creationId xmlns:a16="http://schemas.microsoft.com/office/drawing/2014/main" id="{E4D6253C-0E59-5813-6065-1177F5B6D370}"/>
                </a:ext>
              </a:extLst>
            </p:cNvPr>
            <p:cNvCxnSpPr>
              <a:cxnSpLocks/>
              <a:stCxn id="44" idx="0"/>
              <a:endCxn id="39" idx="2"/>
            </p:cNvCxnSpPr>
            <p:nvPr/>
          </p:nvCxnSpPr>
          <p:spPr>
            <a:xfrm rot="5400000" flipH="1" flipV="1">
              <a:off x="4445754" y="3271819"/>
              <a:ext cx="112168" cy="1098"/>
            </a:xfrm>
            <a:prstGeom prst="bentConnector3">
              <a:avLst>
                <a:gd name="adj1" fmla="val 50000"/>
              </a:avLst>
            </a:prstGeom>
            <a:ln w="25400">
              <a:solidFill>
                <a:srgbClr val="C0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6" name="Grupo 75">
              <a:extLst>
                <a:ext uri="{FF2B5EF4-FFF2-40B4-BE49-F238E27FC236}">
                  <a16:creationId xmlns:a16="http://schemas.microsoft.com/office/drawing/2014/main" id="{7450F2DA-3272-3817-5460-BB60EA70313A}"/>
                </a:ext>
              </a:extLst>
            </p:cNvPr>
            <p:cNvGrpSpPr/>
            <p:nvPr/>
          </p:nvGrpSpPr>
          <p:grpSpPr>
            <a:xfrm>
              <a:off x="3523187" y="1264394"/>
              <a:ext cx="1971100" cy="1951890"/>
              <a:chOff x="3523187" y="1264394"/>
              <a:chExt cx="1971100" cy="1951890"/>
            </a:xfrm>
          </p:grpSpPr>
          <p:cxnSp>
            <p:nvCxnSpPr>
              <p:cNvPr id="43" name="Conector recto de flecha 42">
                <a:extLst>
                  <a:ext uri="{FF2B5EF4-FFF2-40B4-BE49-F238E27FC236}">
                    <a16:creationId xmlns:a16="http://schemas.microsoft.com/office/drawing/2014/main" id="{6E6D08EE-35D3-6937-A105-3CA9E054828B}"/>
                  </a:ext>
                </a:extLst>
              </p:cNvPr>
              <p:cNvCxnSpPr>
                <a:cxnSpLocks/>
                <a:stCxn id="24" idx="2"/>
                <a:endCxn id="40" idx="0"/>
              </p:cNvCxnSpPr>
              <p:nvPr/>
            </p:nvCxnSpPr>
            <p:spPr bwMode="auto">
              <a:xfrm>
                <a:off x="4502387" y="1704677"/>
                <a:ext cx="0" cy="370225"/>
              </a:xfrm>
              <a:prstGeom prst="straightConnector1">
                <a:avLst/>
              </a:prstGeom>
              <a:ln w="25400">
                <a:solidFill>
                  <a:srgbClr val="C00000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5" name="Grupo 74">
                <a:extLst>
                  <a:ext uri="{FF2B5EF4-FFF2-40B4-BE49-F238E27FC236}">
                    <a16:creationId xmlns:a16="http://schemas.microsoft.com/office/drawing/2014/main" id="{D90772B5-8892-9FF5-87E5-01F88F75D4FD}"/>
                  </a:ext>
                </a:extLst>
              </p:cNvPr>
              <p:cNvGrpSpPr/>
              <p:nvPr/>
            </p:nvGrpSpPr>
            <p:grpSpPr>
              <a:xfrm>
                <a:off x="3523187" y="1264394"/>
                <a:ext cx="1971100" cy="1951890"/>
                <a:chOff x="3523187" y="1264394"/>
                <a:chExt cx="1971100" cy="1951890"/>
              </a:xfrm>
            </p:grpSpPr>
            <p:grpSp>
              <p:nvGrpSpPr>
                <p:cNvPr id="38" name="Grupo 37">
                  <a:extLst>
                    <a:ext uri="{FF2B5EF4-FFF2-40B4-BE49-F238E27FC236}">
                      <a16:creationId xmlns:a16="http://schemas.microsoft.com/office/drawing/2014/main" id="{56684218-E7A0-333C-591B-7694BBFDD2DA}"/>
                    </a:ext>
                  </a:extLst>
                </p:cNvPr>
                <p:cNvGrpSpPr/>
                <p:nvPr/>
              </p:nvGrpSpPr>
              <p:grpSpPr>
                <a:xfrm>
                  <a:off x="3523187" y="2074902"/>
                  <a:ext cx="1958400" cy="1141382"/>
                  <a:chOff x="8172213" y="335870"/>
                  <a:chExt cx="1958400" cy="1141382"/>
                </a:xfrm>
              </p:grpSpPr>
              <p:sp>
                <p:nvSpPr>
                  <p:cNvPr id="39" name="Oval 12">
                    <a:extLst>
                      <a:ext uri="{FF2B5EF4-FFF2-40B4-BE49-F238E27FC236}">
                        <a16:creationId xmlns:a16="http://schemas.microsoft.com/office/drawing/2014/main" id="{8D67479A-9A2B-1509-5237-DDD8E9CF216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172213" y="595252"/>
                    <a:ext cx="1958400" cy="882000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C00000"/>
                    </a:solidFill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r>
                      <a:rPr lang="es-ES" sz="1100" b="1" noProof="1">
                        <a:solidFill>
                          <a:srgbClr val="C00000"/>
                        </a:solidFill>
                        <a:latin typeface="Arial" panose="020B0604020202020204" pitchFamily="34" charset="0"/>
                      </a:rPr>
                      <a:t>Participació</a:t>
                    </a:r>
                  </a:p>
                  <a:p>
                    <a:pPr marL="171450" indent="-171450">
                      <a:buFont typeface="Arial" panose="020B0604020202020204" pitchFamily="34" charset="0"/>
                      <a:buChar char="•"/>
                    </a:pPr>
                    <a:r>
                      <a:rPr lang="es-ES" sz="1100" noProof="1">
                        <a:solidFill>
                          <a:srgbClr val="C00000"/>
                        </a:solidFill>
                        <a:latin typeface="Arial" panose="020B0604020202020204" pitchFamily="34" charset="0"/>
                      </a:rPr>
                      <a:t>Facilitació</a:t>
                    </a:r>
                  </a:p>
                  <a:p>
                    <a:pPr marL="171450" indent="-171450">
                      <a:buFont typeface="Arial" panose="020B0604020202020204" pitchFamily="34" charset="0"/>
                      <a:buChar char="•"/>
                    </a:pPr>
                    <a:r>
                      <a:rPr lang="es-ES" sz="1100" i="1" noProof="1">
                        <a:solidFill>
                          <a:srgbClr val="C00000"/>
                        </a:solidFill>
                        <a:latin typeface="Arial" panose="020B0604020202020204" pitchFamily="34" charset="0"/>
                      </a:rPr>
                      <a:t>Design-thinking</a:t>
                    </a:r>
                  </a:p>
                  <a:p>
                    <a:pPr marL="171450" indent="-171450">
                      <a:buFont typeface="Arial" panose="020B0604020202020204" pitchFamily="34" charset="0"/>
                      <a:buChar char="•"/>
                    </a:pPr>
                    <a:r>
                      <a:rPr lang="es-ES" sz="1100" noProof="1">
                        <a:solidFill>
                          <a:srgbClr val="C00000"/>
                        </a:solidFill>
                        <a:latin typeface="Arial" panose="020B0604020202020204" pitchFamily="34" charset="0"/>
                      </a:rPr>
                      <a:t>Co-diseny, co-gestió</a:t>
                    </a:r>
                  </a:p>
                </p:txBody>
              </p:sp>
              <p:sp>
                <p:nvSpPr>
                  <p:cNvPr id="40" name="Oval 26">
                    <a:extLst>
                      <a:ext uri="{FF2B5EF4-FFF2-40B4-BE49-F238E27FC236}">
                        <a16:creationId xmlns:a16="http://schemas.microsoft.com/office/drawing/2014/main" id="{83C2F136-65A4-5842-1AA5-B534D56051D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172213" y="335870"/>
                    <a:ext cx="1958400" cy="255750"/>
                  </a:xfrm>
                  <a:prstGeom prst="rect">
                    <a:avLst/>
                  </a:prstGeom>
                  <a:solidFill>
                    <a:srgbClr val="C00000"/>
                  </a:solidFill>
                  <a:ln w="19050">
                    <a:solidFill>
                      <a:srgbClr val="C00000"/>
                    </a:solidFill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ca-ES" sz="105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</a:rPr>
                      <a:t>DINÀMIQUES</a:t>
                    </a:r>
                  </a:p>
                </p:txBody>
              </p:sp>
            </p:grpSp>
            <p:cxnSp>
              <p:nvCxnSpPr>
                <p:cNvPr id="53" name="Conector: angular 52">
                  <a:extLst>
                    <a:ext uri="{FF2B5EF4-FFF2-40B4-BE49-F238E27FC236}">
                      <a16:creationId xmlns:a16="http://schemas.microsoft.com/office/drawing/2014/main" id="{9A6BA287-ECB2-4A82-B632-9961DC82D1FC}"/>
                    </a:ext>
                  </a:extLst>
                </p:cNvPr>
                <p:cNvCxnSpPr>
                  <a:cxnSpLocks/>
                  <a:stCxn id="39" idx="3"/>
                  <a:endCxn id="24" idx="3"/>
                </p:cNvCxnSpPr>
                <p:nvPr/>
              </p:nvCxnSpPr>
              <p:spPr>
                <a:xfrm flipV="1">
                  <a:off x="5481587" y="1264394"/>
                  <a:ext cx="12700" cy="1510890"/>
                </a:xfrm>
                <a:prstGeom prst="bentConnector3">
                  <a:avLst>
                    <a:gd name="adj1" fmla="val 1800000"/>
                  </a:avLst>
                </a:prstGeom>
                <a:ln w="25400">
                  <a:solidFill>
                    <a:srgbClr val="C00000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7" name="Rectangle 6"/>
          <p:cNvSpPr/>
          <p:nvPr/>
        </p:nvSpPr>
        <p:spPr>
          <a:xfrm>
            <a:off x="242369" y="6423024"/>
            <a:ext cx="78514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800" dirty="0">
                <a:latin typeface="Arial" panose="020B0604020202020204" pitchFamily="34" charset="0"/>
              </a:rPr>
              <a:t>Peña-López, I. (2023). “</a:t>
            </a:r>
            <a:r>
              <a:rPr lang="ca-ES" sz="800" dirty="0" err="1">
                <a:latin typeface="Arial" panose="020B0604020202020204" pitchFamily="34" charset="0"/>
              </a:rPr>
              <a:t>Gestión</a:t>
            </a:r>
            <a:r>
              <a:rPr lang="ca-ES" sz="800" dirty="0">
                <a:latin typeface="Arial" panose="020B0604020202020204" pitchFamily="34" charset="0"/>
              </a:rPr>
              <a:t> de la </a:t>
            </a:r>
            <a:r>
              <a:rPr lang="ca-ES" sz="800" dirty="0" err="1">
                <a:latin typeface="Arial" panose="020B0604020202020204" pitchFamily="34" charset="0"/>
              </a:rPr>
              <a:t>complejidad</a:t>
            </a:r>
            <a:r>
              <a:rPr lang="ca-ES" sz="800" dirty="0">
                <a:latin typeface="Arial" panose="020B0604020202020204" pitchFamily="34" charset="0"/>
              </a:rPr>
              <a:t> para el impacto </a:t>
            </a:r>
            <a:r>
              <a:rPr lang="ca-ES" sz="800" dirty="0" err="1">
                <a:latin typeface="Arial" panose="020B0604020202020204" pitchFamily="34" charset="0"/>
              </a:rPr>
              <a:t>sistémico</a:t>
            </a:r>
            <a:r>
              <a:rPr lang="ca-ES" sz="800" dirty="0">
                <a:latin typeface="Arial" panose="020B0604020202020204" pitchFamily="34" charset="0"/>
              </a:rPr>
              <a:t>: </a:t>
            </a:r>
            <a:r>
              <a:rPr lang="ca-ES" sz="800" dirty="0" err="1">
                <a:latin typeface="Arial" panose="020B0604020202020204" pitchFamily="34" charset="0"/>
              </a:rPr>
              <a:t>respuestas</a:t>
            </a:r>
            <a:r>
              <a:rPr lang="ca-ES" sz="800" dirty="0">
                <a:latin typeface="Arial" panose="020B0604020202020204" pitchFamily="34" charset="0"/>
              </a:rPr>
              <a:t> a </a:t>
            </a:r>
            <a:r>
              <a:rPr lang="ca-ES" sz="800" dirty="0" err="1">
                <a:latin typeface="Arial" panose="020B0604020202020204" pitchFamily="34" charset="0"/>
              </a:rPr>
              <a:t>entornos</a:t>
            </a:r>
            <a:r>
              <a:rPr lang="ca-ES" sz="800" dirty="0">
                <a:latin typeface="Arial" panose="020B0604020202020204" pitchFamily="34" charset="0"/>
              </a:rPr>
              <a:t> VUCA y BANI”. In Sociedad Red, 19 agosto 2023. Barcelona: </a:t>
            </a:r>
            <a:r>
              <a:rPr lang="ca-ES" sz="800" dirty="0" err="1">
                <a:latin typeface="Arial" panose="020B0604020202020204" pitchFamily="34" charset="0"/>
              </a:rPr>
              <a:t>ICTlogy</a:t>
            </a:r>
            <a:r>
              <a:rPr lang="ca-ES" sz="800" dirty="0">
                <a:latin typeface="Arial" panose="020B0604020202020204" pitchFamily="34" charset="0"/>
              </a:rPr>
              <a:t>. </a:t>
            </a:r>
            <a:r>
              <a:rPr lang="ca-ES" sz="800" dirty="0" err="1">
                <a:latin typeface="Arial" panose="020B0604020202020204" pitchFamily="34" charset="0"/>
              </a:rPr>
              <a:t>Retrieved</a:t>
            </a:r>
            <a:r>
              <a:rPr lang="ca-ES" sz="800" dirty="0">
                <a:latin typeface="Arial" panose="020B0604020202020204" pitchFamily="34" charset="0"/>
              </a:rPr>
              <a:t> August 19, 2023 </a:t>
            </a:r>
            <a:r>
              <a:rPr lang="ca-ES" sz="800" dirty="0" err="1">
                <a:latin typeface="Arial" panose="020B0604020202020204" pitchFamily="34" charset="0"/>
              </a:rPr>
              <a:t>from</a:t>
            </a:r>
            <a:r>
              <a:rPr lang="ca-ES" sz="800" dirty="0">
                <a:latin typeface="Arial" panose="020B0604020202020204" pitchFamily="34" charset="0"/>
              </a:rPr>
              <a:t> http://ictlogy.net/sociedadred/?p=1202</a:t>
            </a:r>
          </a:p>
        </p:txBody>
      </p:sp>
    </p:spTree>
    <p:extLst>
      <p:ext uri="{BB962C8B-B14F-4D97-AF65-F5344CB8AC3E}">
        <p14:creationId xmlns:p14="http://schemas.microsoft.com/office/powerpoint/2010/main" val="1913676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Imagen 10" descr="Texto&#10;&#10;Descripción generada automáticamente">
            <a:extLst>
              <a:ext uri="{FF2B5EF4-FFF2-40B4-BE49-F238E27FC236}">
                <a16:creationId xmlns:a16="http://schemas.microsoft.com/office/drawing/2014/main" id="{C6CEAFEE-50CC-4117-B276-353836EBA9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765175"/>
            <a:ext cx="4545012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33909C64-EC96-3292-7121-730D901DF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4" y="1989138"/>
            <a:ext cx="8255000" cy="352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6353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635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635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ca-ES" altLang="ca-ES" sz="1800" b="1" noProof="1">
                <a:latin typeface="Arial" panose="020B0604020202020204" pitchFamily="34" charset="0"/>
                <a:cs typeface="Arial" panose="020B0604020202020204" pitchFamily="34" charset="0"/>
              </a:rPr>
              <a:t>Per citar aquesta obra: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a-ES" altLang="ca-ES" sz="1800" b="1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ca-ES" altLang="ca-ES" sz="1800" noProof="1">
                <a:latin typeface="Arial" panose="020B0604020202020204" pitchFamily="34" charset="0"/>
                <a:cs typeface="Arial" panose="020B0604020202020204" pitchFamily="34" charset="0"/>
              </a:rPr>
              <a:t>Peña-López, I. (2023). </a:t>
            </a:r>
            <a:r>
              <a:rPr lang="ca-ES" altLang="ca-ES" sz="1800" i="1" noProof="1">
                <a:latin typeface="Arial" panose="020B0604020202020204" pitchFamily="34" charset="0"/>
              </a:rPr>
              <a:t>L’Administració: tres apunts per un nou paradigma de les polítiques públiques</a:t>
            </a:r>
            <a:r>
              <a:rPr lang="es-ES" altLang="ca-ES" sz="1800" noProof="1">
                <a:latin typeface="Arial" panose="020B0604020202020204" pitchFamily="34" charset="0"/>
              </a:rPr>
              <a:t>. </a:t>
            </a:r>
            <a:r>
              <a:rPr lang="pt-BR" altLang="ca-ES" sz="1800" noProof="1">
                <a:latin typeface="Arial" panose="020B0604020202020204" pitchFamily="34" charset="0"/>
              </a:rPr>
              <a:t>1r Fòrum de Diàleg Professional de l’Antropologia, 20/10/2023</a:t>
            </a:r>
          </a:p>
          <a:p>
            <a:pPr>
              <a:lnSpc>
                <a:spcPct val="80000"/>
              </a:lnSpc>
              <a:buNone/>
            </a:pPr>
            <a:r>
              <a:rPr lang="es-ES" altLang="ca-ES" sz="1800" noProof="1">
                <a:latin typeface="Arial" panose="020B0604020202020204" pitchFamily="34" charset="0"/>
              </a:rPr>
              <a:t>Barcelona: ACPA/EAPC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altLang="ca-ES" sz="1800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ca-ES" sz="1200" noProof="1">
                <a:latin typeface="Arial" panose="020B0604020202020204" pitchFamily="34" charset="0"/>
              </a:rPr>
              <a:t>http://ictlogy.net/presentations/20230320_ismael_pena-lopez_-_administracio_nou_paradigma_politiques_publiques.pdf</a:t>
            </a:r>
            <a:br>
              <a:rPr lang="es-ES" altLang="ca-ES" sz="1200" noProof="1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altLang="ca-ES" sz="1400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altLang="ca-ES" sz="1800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ca-ES" sz="1800" b="1" noProof="1">
                <a:latin typeface="Arial" panose="020B0604020202020204" pitchFamily="34" charset="0"/>
                <a:cs typeface="Arial" panose="020B0604020202020204" pitchFamily="34" charset="0"/>
              </a:rPr>
              <a:t>Per a contactar amb l'autor: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ca-ES" sz="1800" noProof="1"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es-ES" altLang="ca-ES" sz="1800" dirty="0" err="1">
                <a:latin typeface="Arial" panose="020B0604020202020204" pitchFamily="34" charset="0"/>
                <a:cs typeface="Arial" panose="020B0604020202020204" pitchFamily="34" charset="0"/>
              </a:rPr>
              <a:t>contacte.i</a:t>
            </a:r>
            <a:r>
              <a:rPr lang="es-ES" altLang="ca-ES" sz="1800" noProof="1">
                <a:latin typeface="Arial" panose="020B0604020202020204" pitchFamily="34" charset="0"/>
                <a:cs typeface="Arial" panose="020B0604020202020204" pitchFamily="34" charset="0"/>
              </a:rPr>
              <a:t>ctlogy.net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altLang="ca-E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altLang="ca-E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altLang="ca-ES" sz="1800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altLang="ca-ES" sz="1800" noProof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BB41C8-A556-85EB-B465-1942A465A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800" y="4652566"/>
            <a:ext cx="36734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" altLang="ca-ES" sz="800" dirty="0">
                <a:latin typeface="Arial" panose="020B0604020202020204" pitchFamily="34" charset="0"/>
              </a:rPr>
              <a:t>Tota la </a:t>
            </a:r>
            <a:r>
              <a:rPr lang="es-ES" altLang="ca-ES" sz="800" dirty="0" err="1">
                <a:latin typeface="Arial" panose="020B0604020202020204" pitchFamily="34" charset="0"/>
              </a:rPr>
              <a:t>informació</a:t>
            </a:r>
            <a:r>
              <a:rPr lang="es-ES" altLang="ca-ES" sz="800" dirty="0">
                <a:latin typeface="Arial" panose="020B0604020202020204" pitchFamily="34" charset="0"/>
              </a:rPr>
              <a:t> presentada en </a:t>
            </a:r>
            <a:r>
              <a:rPr lang="es-ES" altLang="ca-ES" sz="800" dirty="0" err="1">
                <a:latin typeface="Arial" panose="020B0604020202020204" pitchFamily="34" charset="0"/>
              </a:rPr>
              <a:t>aquest</a:t>
            </a:r>
            <a:r>
              <a:rPr lang="es-ES" altLang="ca-ES" sz="800" dirty="0">
                <a:latin typeface="Arial" panose="020B0604020202020204" pitchFamily="34" charset="0"/>
              </a:rPr>
              <a:t> </a:t>
            </a:r>
            <a:r>
              <a:rPr lang="es-ES" altLang="ca-ES" sz="800" dirty="0" err="1">
                <a:latin typeface="Arial" panose="020B0604020202020204" pitchFamily="34" charset="0"/>
              </a:rPr>
              <a:t>document</a:t>
            </a:r>
            <a:r>
              <a:rPr lang="es-ES" altLang="ca-ES" sz="800" dirty="0">
                <a:latin typeface="Arial" panose="020B0604020202020204" pitchFamily="34" charset="0"/>
              </a:rPr>
              <a:t> es troba sota una </a:t>
            </a:r>
            <a:r>
              <a:rPr lang="es-ES" altLang="ca-ES" sz="800" dirty="0" err="1">
                <a:latin typeface="Arial" panose="020B0604020202020204" pitchFamily="34" charset="0"/>
              </a:rPr>
              <a:t>Llicència</a:t>
            </a:r>
            <a:r>
              <a:rPr lang="es-ES" altLang="ca-ES" sz="800" dirty="0">
                <a:latin typeface="Arial" panose="020B0604020202020204" pitchFamily="34" charset="0"/>
              </a:rPr>
              <a:t> Creative </a:t>
            </a:r>
            <a:r>
              <a:rPr lang="es-ES" altLang="ca-ES" sz="800" dirty="0" err="1">
                <a:latin typeface="Arial" panose="020B0604020202020204" pitchFamily="34" charset="0"/>
              </a:rPr>
              <a:t>Commons</a:t>
            </a:r>
            <a:r>
              <a:rPr lang="es-ES" altLang="ca-ES" sz="800" dirty="0">
                <a:latin typeface="Arial" panose="020B0604020202020204" pitchFamily="34" charset="0"/>
              </a:rPr>
              <a:t> del </a:t>
            </a:r>
            <a:r>
              <a:rPr lang="es-ES" altLang="ca-ES" sz="800" dirty="0" err="1">
                <a:latin typeface="Arial" panose="020B0604020202020204" pitchFamily="34" charset="0"/>
              </a:rPr>
              <a:t>tipus</a:t>
            </a:r>
            <a:endParaRPr lang="es-ES" altLang="ca-ES" sz="800" dirty="0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" altLang="ca-ES" sz="800" dirty="0" err="1">
                <a:latin typeface="Arial" panose="020B0604020202020204" pitchFamily="34" charset="0"/>
              </a:rPr>
              <a:t>Reconeixement</a:t>
            </a:r>
            <a:r>
              <a:rPr lang="es-ES" altLang="ca-ES" sz="800" dirty="0">
                <a:latin typeface="Arial" panose="020B0604020202020204" pitchFamily="34" charset="0"/>
              </a:rPr>
              <a:t> – No Comercial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" altLang="ca-ES" sz="800" dirty="0">
                <a:latin typeface="Arial" panose="020B0604020202020204" pitchFamily="34" charset="0"/>
              </a:rPr>
              <a:t>Per a </a:t>
            </a:r>
            <a:r>
              <a:rPr lang="es-ES" altLang="ca-ES" sz="800" dirty="0" err="1">
                <a:latin typeface="Arial" panose="020B0604020202020204" pitchFamily="34" charset="0"/>
              </a:rPr>
              <a:t>més</a:t>
            </a:r>
            <a:r>
              <a:rPr lang="es-ES" altLang="ca-ES" sz="800" dirty="0">
                <a:latin typeface="Arial" panose="020B0604020202020204" pitchFamily="34" charset="0"/>
              </a:rPr>
              <a:t> </a:t>
            </a:r>
            <a:r>
              <a:rPr lang="es-ES" altLang="ca-ES" sz="800" dirty="0" err="1">
                <a:latin typeface="Arial" panose="020B0604020202020204" pitchFamily="34" charset="0"/>
              </a:rPr>
              <a:t>informació</a:t>
            </a:r>
            <a:r>
              <a:rPr lang="es-ES" altLang="ca-ES" sz="800" dirty="0">
                <a:latin typeface="Arial" panose="020B0604020202020204" pitchFamily="34" charset="0"/>
              </a:rPr>
              <a:t> </a:t>
            </a:r>
            <a:r>
              <a:rPr lang="es-ES" altLang="ca-ES" sz="800" dirty="0" err="1">
                <a:latin typeface="Arial" panose="020B0604020202020204" pitchFamily="34" charset="0"/>
              </a:rPr>
              <a:t>visiteu</a:t>
            </a:r>
            <a:endParaRPr lang="es-ES" altLang="ca-ES" sz="800" dirty="0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" altLang="ca-ES" sz="800" dirty="0">
                <a:latin typeface="Arial" panose="020B0604020202020204" pitchFamily="34" charset="0"/>
              </a:rPr>
              <a:t>http://creativecommons.org/licenses/by-nc-nd/2.5/</a:t>
            </a:r>
            <a:endParaRPr lang="en-US" altLang="ca-ES" sz="800" dirty="0">
              <a:latin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0D5B82D-D8A7-A7D0-E5B6-3FA2D3BDC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4581128"/>
            <a:ext cx="4943475" cy="863600"/>
          </a:xfrm>
          <a:prstGeom prst="rect">
            <a:avLst/>
          </a:prstGeom>
          <a:noFill/>
          <a:ln w="254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_tradnl" altLang="ca-ES" sz="1400">
              <a:latin typeface="Arial" panose="020B0604020202020204" pitchFamily="34" charset="0"/>
            </a:endParaRPr>
          </a:p>
        </p:txBody>
      </p:sp>
      <p:pic>
        <p:nvPicPr>
          <p:cNvPr id="9" name="Picture 14" descr="cc-by-nc">
            <a:extLst>
              <a:ext uri="{FF2B5EF4-FFF2-40B4-BE49-F238E27FC236}">
                <a16:creationId xmlns:a16="http://schemas.microsoft.com/office/drawing/2014/main" id="{AD62EF53-705B-3E9F-F872-050198B74D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4797028"/>
            <a:ext cx="12271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322D4AB943714D9382C8BD26F1A5D3" ma:contentTypeVersion="14" ma:contentTypeDescription="Crea un document nou" ma:contentTypeScope="" ma:versionID="2bc03f75c610f57416df2a660ee39e37">
  <xsd:schema xmlns:xsd="http://www.w3.org/2001/XMLSchema" xmlns:xs="http://www.w3.org/2001/XMLSchema" xmlns:p="http://schemas.microsoft.com/office/2006/metadata/properties" xmlns:ns3="da63325f-0b06-40b8-875f-4d2d1bafd7c4" xmlns:ns4="4855dc57-c44e-4aab-8007-f1385ef7c853" targetNamespace="http://schemas.microsoft.com/office/2006/metadata/properties" ma:root="true" ma:fieldsID="41a75ca9bf74f560f184c8d9b31519fb" ns3:_="" ns4:_="">
    <xsd:import namespace="da63325f-0b06-40b8-875f-4d2d1bafd7c4"/>
    <xsd:import namespace="4855dc57-c44e-4aab-8007-f1385ef7c85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63325f-0b06-40b8-875f-4d2d1bafd7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55dc57-c44e-4aab-8007-f1385ef7c85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t amb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'ha compartit amb detal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ash de la indicació per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us de contingut"/>
        <xsd:element ref="dc:title" minOccurs="0" maxOccurs="1" ma:index="4" ma:displayName="Títo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CA794C-DC11-4B13-BFE1-C546F9B66231}">
  <ds:schemaRefs>
    <ds:schemaRef ds:uri="http://schemas.microsoft.com/office/2006/documentManagement/types"/>
    <ds:schemaRef ds:uri="http://www.w3.org/XML/1998/namespace"/>
    <ds:schemaRef ds:uri="http://purl.org/dc/dcmitype/"/>
    <ds:schemaRef ds:uri="http://schemas.openxmlformats.org/package/2006/metadata/core-properties"/>
    <ds:schemaRef ds:uri="da63325f-0b06-40b8-875f-4d2d1bafd7c4"/>
    <ds:schemaRef ds:uri="http://schemas.microsoft.com/office/infopath/2007/PartnerControls"/>
    <ds:schemaRef ds:uri="4855dc57-c44e-4aab-8007-f1385ef7c853"/>
    <ds:schemaRef ds:uri="http://schemas.microsoft.com/office/2006/metadata/properties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5FDD1C39-DA31-4923-8E81-A0035FD2D32A}">
  <ds:schemaRefs>
    <ds:schemaRef ds:uri="4855dc57-c44e-4aab-8007-f1385ef7c853"/>
    <ds:schemaRef ds:uri="da63325f-0b06-40b8-875f-4d2d1bafd7c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540A9D32-5B49-45E1-9E6D-2E26E9AA095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835</TotalTime>
  <Words>1026</Words>
  <Application>Microsoft Office PowerPoint</Application>
  <PresentationFormat>Presentación en pantalla (4:3)</PresentationFormat>
  <Paragraphs>177</Paragraphs>
  <Slides>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Wingdings</vt:lpstr>
      <vt:lpstr>Wingdings 2</vt:lpstr>
      <vt:lpstr>Tema de l'Office</vt:lpstr>
      <vt:lpstr>  L’Administració: tres apunts per un nou paradigma de les polítiques públiques</vt:lpstr>
      <vt:lpstr>Administració?</vt:lpstr>
      <vt:lpstr>Del sistema de govern a l’ecosistema de governança</vt:lpstr>
      <vt:lpstr>Canvi de paradigma: de la funció pública al servei públic</vt:lpstr>
      <vt:lpstr>Gestió de la complexitat per a l’impacte sistèmic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L’Administració: tres apunts per un nou paradigma de les polítiques públiques</dc:title>
  <dc:creator>ismael.pena@gencat.cat</dc:creator>
  <cp:lastModifiedBy>Peña Lopez, Ismael</cp:lastModifiedBy>
  <cp:revision>76</cp:revision>
  <cp:lastPrinted>2020-02-02T17:55:01Z</cp:lastPrinted>
  <dcterms:created xsi:type="dcterms:W3CDTF">2011-04-15T10:08:09Z</dcterms:created>
  <dcterms:modified xsi:type="dcterms:W3CDTF">2023-12-26T17:07:10Z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0x010100F8322D4AB943714D9382C8BD26F1A5D3</vt:lpwstr>
  </property>
</Properties>
</file>