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sldIdLst>
    <p:sldId id="669" r:id="rId5"/>
    <p:sldId id="621" r:id="rId6"/>
    <p:sldId id="558" r:id="rId7"/>
    <p:sldId id="673" r:id="rId8"/>
    <p:sldId id="670" r:id="rId9"/>
    <p:sldId id="629" r:id="rId10"/>
    <p:sldId id="674" r:id="rId11"/>
    <p:sldId id="675" r:id="rId12"/>
    <p:sldId id="676" r:id="rId13"/>
    <p:sldId id="677" r:id="rId14"/>
    <p:sldId id="671" r:id="rId15"/>
    <p:sldId id="672" r:id="rId16"/>
    <p:sldId id="678" r:id="rId17"/>
    <p:sldId id="679" r:id="rId18"/>
    <p:sldId id="680" r:id="rId19"/>
    <p:sldId id="681" r:id="rId20"/>
    <p:sldId id="682" r:id="rId21"/>
    <p:sldId id="263" r:id="rId22"/>
  </p:sldIdLst>
  <p:sldSz cx="9144000" cy="6858000" type="screen4x3"/>
  <p:notesSz cx="7099300" cy="1023461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orient="horz" pos="799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pos="3152" userDrawn="1">
          <p15:clr>
            <a:srgbClr val="A4A3A4"/>
          </p15:clr>
        </p15:guide>
        <p15:guide id="8" pos="3606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3793" userDrawn="1">
          <p15:clr>
            <a:srgbClr val="A4A3A4"/>
          </p15:clr>
        </p15:guide>
        <p15:guide id="11" pos="249" userDrawn="1">
          <p15:clr>
            <a:srgbClr val="A4A3A4"/>
          </p15:clr>
        </p15:guide>
        <p15:guide id="12" orient="horz" pos="2659" userDrawn="1">
          <p15:clr>
            <a:srgbClr val="A4A3A4"/>
          </p15:clr>
        </p15:guide>
        <p15:guide id="13" orient="horz" pos="2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7"/>
    <a:srgbClr val="FFA3A3"/>
    <a:srgbClr val="FFD5D5"/>
    <a:srgbClr val="A5A5A5"/>
    <a:srgbClr val="FFFF99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DDB1A-BA91-4CBA-A50C-2E13CA8C9699}" v="4" dt="2023-12-26T08:16:28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6374" autoAdjust="0"/>
  </p:normalViewPr>
  <p:slideViewPr>
    <p:cSldViewPr showGuides="1">
      <p:cViewPr varScale="1">
        <p:scale>
          <a:sx n="80" d="100"/>
          <a:sy n="80" d="100"/>
        </p:scale>
        <p:origin x="78" y="630"/>
      </p:cViewPr>
      <p:guideLst>
        <p:guide orient="horz" pos="2160"/>
        <p:guide pos="2880"/>
        <p:guide pos="204"/>
        <p:guide orient="horz" pos="799"/>
        <p:guide orient="horz" pos="1162"/>
        <p:guide pos="3152"/>
        <p:guide pos="3606"/>
        <p:guide orient="horz" pos="1026"/>
        <p:guide orient="horz" pos="3793"/>
        <p:guide pos="249"/>
        <p:guide orient="horz" pos="2659"/>
        <p:guide orient="horz" pos="206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2D45E223-BB8E-461A-B118-BAD1D89729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E31E322-75A5-4A9C-8CFB-5AB6A88FE7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43D63-7007-4585-9D2A-285D8D662CB2}" type="datetimeFigureOut">
              <a:rPr lang="ca-ES"/>
              <a:pPr>
                <a:defRPr/>
              </a:pPr>
              <a:t>26/12/2023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8A7BBFEB-27E2-415F-8708-42D153234E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32C343D3-7656-4535-A372-059B5A472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60A39CB-A3AA-4DF3-A929-041EADE18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C3CC361-EA9B-4BE2-931D-DD94E1D9D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9D9259-1FBA-4730-812C-619123B7AB07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imagen de diapositiva 1">
            <a:extLst>
              <a:ext uri="{FF2B5EF4-FFF2-40B4-BE49-F238E27FC236}">
                <a16:creationId xmlns:a16="http://schemas.microsoft.com/office/drawing/2014/main" id="{23D48F04-D7AC-471D-92FC-7BD69EB19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Marcador de notas 2">
            <a:extLst>
              <a:ext uri="{FF2B5EF4-FFF2-40B4-BE49-F238E27FC236}">
                <a16:creationId xmlns:a16="http://schemas.microsoft.com/office/drawing/2014/main" id="{491BCA30-0DF9-41AA-85EA-E2E201C83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ES"/>
              <a:t>"Towards a citizen-centered multi-level ecosystem of political engagement"</a:t>
            </a:r>
          </a:p>
          <a:p>
            <a:endParaRPr lang="en-US" altLang="es-ES"/>
          </a:p>
          <a:p>
            <a:r>
              <a:rPr lang="en-US" altLang="es-ES"/>
              <a:t>Political institutions need to unfold a new toolbox of participation approaches and instruments. </a:t>
            </a:r>
          </a:p>
          <a:p>
            <a:r>
              <a:rPr lang="en-US" altLang="es-ES"/>
              <a:t>There is a need to shift from (only) speaking to citizens to (also) listening to them. </a:t>
            </a:r>
          </a:p>
          <a:p>
            <a:r>
              <a:rPr lang="en-US" altLang="es-ES"/>
              <a:t>This is especially relevant when one considers the general trend of citizens fleeing from institutional </a:t>
            </a:r>
          </a:p>
          <a:p>
            <a:r>
              <a:rPr lang="en-US" altLang="es-ES"/>
              <a:t>participation and into informal spaces and means of participation, usually led by new actors that operate </a:t>
            </a:r>
          </a:p>
          <a:p>
            <a:r>
              <a:rPr lang="en-US" altLang="es-ES"/>
              <a:t>with different logics than traditional, institutional or representative ones.</a:t>
            </a:r>
          </a:p>
          <a:p>
            <a:endParaRPr lang="en-US" altLang="es-ES"/>
          </a:p>
          <a:p>
            <a:r>
              <a:rPr lang="en-US" altLang="es-ES"/>
              <a:t>Part of this new approach relies on making participation a structural strategy, not a one-time initiative. </a:t>
            </a:r>
          </a:p>
          <a:p>
            <a:r>
              <a:rPr lang="en-US" altLang="es-ES"/>
              <a:t>At its turn, this structural strategy implies deploying a whole ecosystem of tools to support bi-directional </a:t>
            </a:r>
          </a:p>
          <a:p>
            <a:r>
              <a:rPr lang="en-US" altLang="es-ES"/>
              <a:t>information and communications and multi-level participation initiatives, from the local level to the </a:t>
            </a:r>
          </a:p>
          <a:p>
            <a:r>
              <a:rPr lang="en-US" altLang="es-ES"/>
              <a:t>European Union and vice-versa. This ecosystem should consist on, among other things, a network of institutions </a:t>
            </a:r>
          </a:p>
          <a:p>
            <a:r>
              <a:rPr lang="en-US" altLang="es-ES"/>
              <a:t>collaborating at different levels, a training system, a technological strategy to support participation and a </a:t>
            </a:r>
          </a:p>
          <a:p>
            <a:r>
              <a:rPr lang="en-US" altLang="es-ES"/>
              <a:t>governance body to coordinate it all.</a:t>
            </a:r>
          </a:p>
          <a:p>
            <a:endParaRPr lang="en-US" altLang="es-ES"/>
          </a:p>
          <a:p>
            <a:r>
              <a:rPr lang="en-US" altLang="es-ES"/>
              <a:t>A new strategy with a new ecosystem necessarily demands a thorough transformation on how Administrations work, </a:t>
            </a:r>
          </a:p>
          <a:p>
            <a:r>
              <a:rPr lang="en-US" altLang="es-ES"/>
              <a:t>especially European institutions. The ideological framework that promotes this transformation is, at the </a:t>
            </a:r>
          </a:p>
          <a:p>
            <a:r>
              <a:rPr lang="en-US" altLang="es-ES"/>
              <a:t>institutional level, the Open Government model. This model is the answer that governments can give to the </a:t>
            </a:r>
          </a:p>
          <a:p>
            <a:r>
              <a:rPr lang="en-US" altLang="es-ES"/>
              <a:t>shift or paradigm of technopolitics happening at the citizens level. We have to transform the Administration </a:t>
            </a:r>
          </a:p>
          <a:p>
            <a:r>
              <a:rPr lang="en-US" altLang="es-ES"/>
              <a:t>by means of citizen participation and to transform the Administration to enable citizen participation.</a:t>
            </a:r>
            <a:endParaRPr lang="es-ES" altLang="es-ES"/>
          </a:p>
        </p:txBody>
      </p:sp>
      <p:sp>
        <p:nvSpPr>
          <p:cNvPr id="7172" name="Marcador de número de diapositiva 3">
            <a:extLst>
              <a:ext uri="{FF2B5EF4-FFF2-40B4-BE49-F238E27FC236}">
                <a16:creationId xmlns:a16="http://schemas.microsoft.com/office/drawing/2014/main" id="{3845855D-8CE1-4AE1-99C8-A237088C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2692D5A-273E-4454-A8B3-48F1FB081BCE}" type="slidenum">
              <a:rPr lang="ca-ES" altLang="ca-ES" smtClean="0"/>
              <a:pPr/>
              <a:t>1</a:t>
            </a:fld>
            <a:endParaRPr lang="ca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E442B49A-422D-4640-943E-93B790AF8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1F63-5DD4-4BB2-9F0D-E5FBB5DEF70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791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34DA066-B68F-47EB-9DCE-1E28915B7B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840-4322-47E7-AE06-3C6A67771E8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0038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>
            <a:extLst>
              <a:ext uri="{FF2B5EF4-FFF2-40B4-BE49-F238E27FC236}">
                <a16:creationId xmlns:a16="http://schemas.microsoft.com/office/drawing/2014/main" id="{BA55DF5A-1892-42C9-B704-DF18139B12B9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D98183E-EC0E-4F91-BE0B-82F44738430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4821-146F-44EC-9AD8-761C8C27A93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377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482D3458-3609-40F8-9CC6-F332CCE640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272D-C459-42DB-8A94-41A1F3511CD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950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19E0416-8410-4882-800A-5EDF757657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BD35-9E57-48C4-970B-F9A5FEB585F5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762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95BEB135-925D-437E-A585-1BFAA6C785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D995-BC64-403B-B121-3C778FA69FF1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074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9C518831-FA87-4BA9-81D2-F8C2CABC6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BC112C17-2477-4BC0-8B62-6A35762891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C2BFAFD-E720-4DFA-8106-A4B6D7867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444D1E-36B9-48F5-8452-2137269959E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9B21B489-6337-49B4-A5BE-BE30063839B6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3" r:id="rId2"/>
    <p:sldLayoutId id="2147483917" r:id="rId3"/>
    <p:sldLayoutId id="2147483914" r:id="rId4"/>
    <p:sldLayoutId id="2147483915" r:id="rId5"/>
    <p:sldLayoutId id="214748391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34167E75-3A75-48D3-876C-35DF262B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52738"/>
            <a:ext cx="9144000" cy="1252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ca-ES" sz="2700" noProof="0" dirty="0"/>
              <a:t>De la formación al acompañamiento integral del talento</a:t>
            </a:r>
            <a:br>
              <a:rPr lang="es-ES" altLang="ca-ES" sz="2700" noProof="0" dirty="0"/>
            </a:br>
            <a:r>
              <a:rPr lang="es-ES" altLang="ca-ES" sz="2700" noProof="0" dirty="0"/>
              <a:t>El caso de la EAPC</a:t>
            </a:r>
          </a:p>
        </p:txBody>
      </p:sp>
      <p:sp>
        <p:nvSpPr>
          <p:cNvPr id="6147" name="Subtítol 2">
            <a:extLst>
              <a:ext uri="{FF2B5EF4-FFF2-40B4-BE49-F238E27FC236}">
                <a16:creationId xmlns:a16="http://schemas.microsoft.com/office/drawing/2014/main" id="{980A580B-81E3-4D1A-9F09-41AC67B1DEEB}"/>
              </a:ext>
            </a:extLst>
          </p:cNvPr>
          <p:cNvSpPr txBox="1">
            <a:spLocks/>
          </p:cNvSpPr>
          <p:nvPr/>
        </p:nvSpPr>
        <p:spPr bwMode="auto">
          <a:xfrm>
            <a:off x="395287" y="5517232"/>
            <a:ext cx="8425185" cy="100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None/>
            </a:pPr>
            <a:r>
              <a:rPr lang="es-ES" altLang="ca-ES" sz="2000" dirty="0"/>
              <a:t>I Curso Internacional de Educación Digital Democrática y Open </a:t>
            </a:r>
            <a:r>
              <a:rPr lang="es-ES" altLang="ca-ES" sz="2000" dirty="0" err="1"/>
              <a:t>EdTech</a:t>
            </a:r>
            <a:endParaRPr lang="en-US" altLang="ca-ES" sz="2000" dirty="0"/>
          </a:p>
          <a:p>
            <a:pPr eaLnBrk="1" hangingPunct="1">
              <a:buNone/>
            </a:pPr>
            <a:r>
              <a:rPr lang="en-US" altLang="ca-ES" sz="2000" dirty="0"/>
              <a:t>Barcelona, 13 de Julio de 2022</a:t>
            </a:r>
            <a:endParaRPr lang="es-ES" altLang="ca-ES" sz="2000" dirty="0"/>
          </a:p>
        </p:txBody>
      </p:sp>
      <p:sp>
        <p:nvSpPr>
          <p:cNvPr id="6148" name="Subtítulo 1">
            <a:extLst>
              <a:ext uri="{FF2B5EF4-FFF2-40B4-BE49-F238E27FC236}">
                <a16:creationId xmlns:a16="http://schemas.microsoft.com/office/drawing/2014/main" id="{C7D9A551-7707-480E-858A-87966A4BF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263" y="4292600"/>
            <a:ext cx="7772400" cy="763588"/>
          </a:xfrm>
        </p:spPr>
        <p:txBody>
          <a:bodyPr/>
          <a:lstStyle/>
          <a:p>
            <a:r>
              <a:rPr lang="es-ES" altLang="es-ES" noProof="0" dirty="0"/>
              <a:t>Ismael Peña-López</a:t>
            </a:r>
          </a:p>
          <a:p>
            <a:r>
              <a:rPr lang="es-ES" altLang="es-ES" sz="1800" dirty="0"/>
              <a:t>@ictlogist</a:t>
            </a:r>
            <a:endParaRPr lang="es-ES" altLang="es-ES" sz="1800" noProof="0" dirty="0"/>
          </a:p>
        </p:txBody>
      </p:sp>
      <p:pic>
        <p:nvPicPr>
          <p:cNvPr id="6149" name="Imagen 10" descr="Texto&#10;&#10;Descripción generada automáticamente">
            <a:extLst>
              <a:ext uri="{FF2B5EF4-FFF2-40B4-BE49-F238E27FC236}">
                <a16:creationId xmlns:a16="http://schemas.microsoft.com/office/drawing/2014/main" id="{CB934E92-B5F5-42FC-8ED3-BF046D355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>
            <a:extLst>
              <a:ext uri="{FF2B5EF4-FFF2-40B4-BE49-F238E27FC236}">
                <a16:creationId xmlns:a16="http://schemas.microsoft.com/office/drawing/2014/main" id="{A566A92D-73A5-4757-9A4C-C262BF5E8ECD}"/>
              </a:ext>
            </a:extLst>
          </p:cNvPr>
          <p:cNvSpPr/>
          <p:nvPr/>
        </p:nvSpPr>
        <p:spPr>
          <a:xfrm>
            <a:off x="1871984" y="3573016"/>
            <a:ext cx="2556000" cy="1530837"/>
          </a:xfrm>
          <a:prstGeom prst="rect">
            <a:avLst/>
          </a:prstGeom>
          <a:solidFill>
            <a:srgbClr val="FFB7B7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4184" rIns="36000" bIns="44184" rtlCol="0" anchor="b"/>
          <a:lstStyle/>
          <a:p>
            <a:pPr algn="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sp>
        <p:nvSpPr>
          <p:cNvPr id="26" name="QuadreDeText 110">
            <a:extLst>
              <a:ext uri="{FF2B5EF4-FFF2-40B4-BE49-F238E27FC236}">
                <a16:creationId xmlns:a16="http://schemas.microsoft.com/office/drawing/2014/main" id="{65BD0306-A166-4628-ABA0-76028A2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3889299"/>
            <a:ext cx="1289366" cy="87079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Comunidades de Aprendizaje</a:t>
            </a:r>
          </a:p>
          <a:p>
            <a:r>
              <a:rPr lang="es-ES" altLang="ca-ES" sz="1100" dirty="0"/>
              <a:t>Comunidades de Práctica</a:t>
            </a:r>
          </a:p>
        </p:txBody>
      </p:sp>
      <p:sp>
        <p:nvSpPr>
          <p:cNvPr id="41" name="QuadreDeText 110">
            <a:extLst>
              <a:ext uri="{FF2B5EF4-FFF2-40B4-BE49-F238E27FC236}">
                <a16:creationId xmlns:a16="http://schemas.microsoft.com/office/drawing/2014/main" id="{C79FD939-8839-4ECF-BCB1-2FAB446A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93" y="3685034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Análisis</a:t>
            </a:r>
          </a:p>
        </p:txBody>
      </p:sp>
      <p:sp>
        <p:nvSpPr>
          <p:cNvPr id="42" name="QuadreDeText 110">
            <a:extLst>
              <a:ext uri="{FF2B5EF4-FFF2-40B4-BE49-F238E27FC236}">
                <a16:creationId xmlns:a16="http://schemas.microsoft.com/office/drawing/2014/main" id="{B57DA228-8874-4661-9640-D44A4A74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93" y="4795092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Facilitación</a:t>
            </a:r>
          </a:p>
        </p:txBody>
      </p:sp>
      <p:sp>
        <p:nvSpPr>
          <p:cNvPr id="54" name="QuadreDeText 110">
            <a:extLst>
              <a:ext uri="{FF2B5EF4-FFF2-40B4-BE49-F238E27FC236}">
                <a16:creationId xmlns:a16="http://schemas.microsoft.com/office/drawing/2014/main" id="{5A7610BA-F8B2-497F-B050-1E7C5973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3888510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Administración</a:t>
            </a:r>
          </a:p>
        </p:txBody>
      </p:sp>
      <p:sp>
        <p:nvSpPr>
          <p:cNvPr id="55" name="QuadreDeText 110">
            <a:extLst>
              <a:ext uri="{FF2B5EF4-FFF2-40B4-BE49-F238E27FC236}">
                <a16:creationId xmlns:a16="http://schemas.microsoft.com/office/drawing/2014/main" id="{084A4006-95F9-4D96-A549-008030A15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089468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Academia</a:t>
            </a:r>
          </a:p>
        </p:txBody>
      </p:sp>
      <p:sp>
        <p:nvSpPr>
          <p:cNvPr id="58" name="QuadreDeText 110">
            <a:extLst>
              <a:ext uri="{FF2B5EF4-FFF2-40B4-BE49-F238E27FC236}">
                <a16:creationId xmlns:a16="http://schemas.microsoft.com/office/drawing/2014/main" id="{1107D338-2138-41D9-9982-D624578F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290426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Empresa</a:t>
            </a:r>
          </a:p>
        </p:txBody>
      </p:sp>
      <p:sp>
        <p:nvSpPr>
          <p:cNvPr id="59" name="QuadreDeText 110">
            <a:extLst>
              <a:ext uri="{FF2B5EF4-FFF2-40B4-BE49-F238E27FC236}">
                <a16:creationId xmlns:a16="http://schemas.microsoft.com/office/drawing/2014/main" id="{4BF49AEC-BDF4-4731-96AA-187CD5ED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491383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Sociedad Civil</a:t>
            </a:r>
          </a:p>
        </p:txBody>
      </p: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7BB2927C-B7F4-4763-8660-34AE645B9972}"/>
              </a:ext>
            </a:extLst>
          </p:cNvPr>
          <p:cNvCxnSpPr>
            <a:cxnSpLocks/>
            <a:stCxn id="26" idx="3"/>
            <a:endCxn id="54" idx="1"/>
          </p:cNvCxnSpPr>
          <p:nvPr/>
        </p:nvCxnSpPr>
        <p:spPr>
          <a:xfrm flipV="1">
            <a:off x="3225295" y="3978510"/>
            <a:ext cx="294810" cy="34618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E3265F22-A2A3-4A3D-91F2-0FAC9E51BD10}"/>
              </a:ext>
            </a:extLst>
          </p:cNvPr>
          <p:cNvCxnSpPr>
            <a:cxnSpLocks/>
            <a:stCxn id="26" idx="3"/>
            <a:endCxn id="55" idx="1"/>
          </p:cNvCxnSpPr>
          <p:nvPr/>
        </p:nvCxnSpPr>
        <p:spPr>
          <a:xfrm flipV="1">
            <a:off x="3225295" y="4179468"/>
            <a:ext cx="294810" cy="1452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CF61295D-4A53-4D2D-A4CF-5F877C0A98FC}"/>
              </a:ext>
            </a:extLst>
          </p:cNvPr>
          <p:cNvCxnSpPr>
            <a:cxnSpLocks/>
            <a:stCxn id="26" idx="3"/>
            <a:endCxn id="58" idx="1"/>
          </p:cNvCxnSpPr>
          <p:nvPr/>
        </p:nvCxnSpPr>
        <p:spPr>
          <a:xfrm>
            <a:off x="3225295" y="4324696"/>
            <a:ext cx="294810" cy="5573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5335848F-C299-4AAA-B92D-710059FD1887}"/>
              </a:ext>
            </a:extLst>
          </p:cNvPr>
          <p:cNvCxnSpPr>
            <a:cxnSpLocks/>
            <a:stCxn id="26" idx="3"/>
            <a:endCxn id="59" idx="1"/>
          </p:cNvCxnSpPr>
          <p:nvPr/>
        </p:nvCxnSpPr>
        <p:spPr>
          <a:xfrm>
            <a:off x="3225295" y="4324696"/>
            <a:ext cx="294810" cy="25668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345E598D-922F-4952-B64C-7075D31263B3}"/>
              </a:ext>
            </a:extLst>
          </p:cNvPr>
          <p:cNvCxnSpPr>
            <a:cxnSpLocks/>
            <a:stCxn id="99" idx="1"/>
            <a:endCxn id="27" idx="3"/>
          </p:cNvCxnSpPr>
          <p:nvPr/>
        </p:nvCxnSpPr>
        <p:spPr>
          <a:xfrm flipH="1">
            <a:off x="3225295" y="5691983"/>
            <a:ext cx="1327603" cy="551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9" y="573088"/>
            <a:ext cx="4158536" cy="506412"/>
          </a:xfrm>
        </p:spPr>
        <p:txBody>
          <a:bodyPr/>
          <a:lstStyle/>
          <a:p>
            <a:r>
              <a:rPr lang="es-ES" altLang="es-ES" dirty="0"/>
              <a:t>Dispositivos clave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es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s-ES" altLang="ca-ES" dirty="0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QuadreDeText 110">
            <a:extLst>
              <a:ext uri="{FF2B5EF4-FFF2-40B4-BE49-F238E27FC236}">
                <a16:creationId xmlns:a16="http://schemas.microsoft.com/office/drawing/2014/main" id="{01B6C5CC-28FE-4EFF-9173-D429EEA22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4005434"/>
            <a:ext cx="1289367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Desarrollo</a:t>
            </a:r>
            <a:br>
              <a:rPr lang="es-ES" altLang="ca-ES" sz="1100" dirty="0"/>
            </a:br>
            <a:r>
              <a:rPr lang="es-ES" altLang="ca-ES" sz="1100" dirty="0"/>
              <a:t>del talento</a:t>
            </a:r>
          </a:p>
        </p:txBody>
      </p:sp>
      <p:sp>
        <p:nvSpPr>
          <p:cNvPr id="20" name="QuadreDeText 110">
            <a:extLst>
              <a:ext uri="{FF2B5EF4-FFF2-40B4-BE49-F238E27FC236}">
                <a16:creationId xmlns:a16="http://schemas.microsoft.com/office/drawing/2014/main" id="{9D6C85A2-114A-4A18-A574-C67F85EF7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2624406"/>
            <a:ext cx="1289366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Recursos de aprendizaje y conocimiento</a:t>
            </a:r>
          </a:p>
        </p:txBody>
      </p:sp>
      <p:sp>
        <p:nvSpPr>
          <p:cNvPr id="21" name="Rectángulo 63">
            <a:extLst>
              <a:ext uri="{FF2B5EF4-FFF2-40B4-BE49-F238E27FC236}">
                <a16:creationId xmlns:a16="http://schemas.microsoft.com/office/drawing/2014/main" id="{CE610B72-B206-4381-BD74-4265B1BCC719}"/>
              </a:ext>
            </a:extLst>
          </p:cNvPr>
          <p:cNvSpPr/>
          <p:nvPr/>
        </p:nvSpPr>
        <p:spPr>
          <a:xfrm>
            <a:off x="6091080" y="5357347"/>
            <a:ext cx="1289232" cy="666001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</a:rPr>
              <a:t>Transformación de la Administración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C9115B5-8AEB-4ACF-A07D-7BE548F4ED55}"/>
              </a:ext>
            </a:extLst>
          </p:cNvPr>
          <p:cNvSpPr/>
          <p:nvPr/>
        </p:nvSpPr>
        <p:spPr>
          <a:xfrm>
            <a:off x="1935929" y="1268413"/>
            <a:ext cx="1289366" cy="66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068B52E-4F02-4F60-A6FF-708E8FEE08F4}"/>
              </a:ext>
            </a:extLst>
          </p:cNvPr>
          <p:cNvSpPr/>
          <p:nvPr/>
        </p:nvSpPr>
        <p:spPr>
          <a:xfrm>
            <a:off x="5639941" y="435978"/>
            <a:ext cx="1011665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aprendizaje</a:t>
            </a:r>
          </a:p>
        </p:txBody>
      </p:sp>
      <p:sp>
        <p:nvSpPr>
          <p:cNvPr id="25" name="Rectángulo 63">
            <a:extLst>
              <a:ext uri="{FF2B5EF4-FFF2-40B4-BE49-F238E27FC236}">
                <a16:creationId xmlns:a16="http://schemas.microsoft.com/office/drawing/2014/main" id="{EE631116-A453-47D5-9681-769B9579AB23}"/>
              </a:ext>
            </a:extLst>
          </p:cNvPr>
          <p:cNvSpPr/>
          <p:nvPr/>
        </p:nvSpPr>
        <p:spPr>
          <a:xfrm>
            <a:off x="6707544" y="435978"/>
            <a:ext cx="1011665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 transformación</a:t>
            </a:r>
          </a:p>
        </p:txBody>
      </p:sp>
      <p:sp>
        <p:nvSpPr>
          <p:cNvPr id="27" name="QuadreDeText 110">
            <a:extLst>
              <a:ext uri="{FF2B5EF4-FFF2-40B4-BE49-F238E27FC236}">
                <a16:creationId xmlns:a16="http://schemas.microsoft.com/office/drawing/2014/main" id="{FAF22F0D-4EF3-4D21-A73F-B1EB4F63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5360084"/>
            <a:ext cx="1289366" cy="6648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Formación reglada</a:t>
            </a:r>
          </a:p>
        </p:txBody>
      </p:sp>
      <p:sp>
        <p:nvSpPr>
          <p:cNvPr id="28" name="QuadreDeText 110">
            <a:extLst>
              <a:ext uri="{FF2B5EF4-FFF2-40B4-BE49-F238E27FC236}">
                <a16:creationId xmlns:a16="http://schemas.microsoft.com/office/drawing/2014/main" id="{112E7FE3-2AFA-410F-BB62-F77845F3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111" y="2078100"/>
            <a:ext cx="952253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r"/>
            <a:r>
              <a:rPr lang="es-ES" altLang="ca-ES" sz="900" b="0" dirty="0"/>
              <a:t>Autoaprendizaje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6F269C2D-453B-42EB-97BA-EC474364260D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flipV="1">
            <a:off x="2580612" y="1934413"/>
            <a:ext cx="0" cy="6899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QuadreDeText 110">
            <a:extLst>
              <a:ext uri="{FF2B5EF4-FFF2-40B4-BE49-F238E27FC236}">
                <a16:creationId xmlns:a16="http://schemas.microsoft.com/office/drawing/2014/main" id="{0F8A1CE7-FA96-4E4B-A9FC-0BAFA2B1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012" y="2078100"/>
            <a:ext cx="1593467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Diagnóstico de necesidades</a:t>
            </a:r>
          </a:p>
          <a:p>
            <a:r>
              <a:rPr lang="es-ES" altLang="ca-ES" sz="900" b="0" dirty="0"/>
              <a:t>Itinerario de aprendizaje</a:t>
            </a:r>
          </a:p>
          <a:p>
            <a:r>
              <a:rPr lang="es-ES" altLang="ca-ES" sz="900" b="0" dirty="0"/>
              <a:t>Objetivos de aprendizaje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4E760705-A76E-4F67-B68C-0D33F52629BB}"/>
              </a:ext>
            </a:extLst>
          </p:cNvPr>
          <p:cNvCxnSpPr>
            <a:cxnSpLocks/>
            <a:stCxn id="26" idx="0"/>
            <a:endCxn id="20" idx="2"/>
          </p:cNvCxnSpPr>
          <p:nvPr/>
        </p:nvCxnSpPr>
        <p:spPr>
          <a:xfrm flipV="1">
            <a:off x="2580612" y="3290406"/>
            <a:ext cx="0" cy="5988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2A98D59F-2EAF-43E8-A57B-7B22504543BB}"/>
              </a:ext>
            </a:extLst>
          </p:cNvPr>
          <p:cNvCxnSpPr>
            <a:cxnSpLocks/>
            <a:stCxn id="27" idx="0"/>
            <a:endCxn id="26" idx="2"/>
          </p:cNvCxnSpPr>
          <p:nvPr/>
        </p:nvCxnSpPr>
        <p:spPr>
          <a:xfrm flipV="1">
            <a:off x="2580612" y="4760092"/>
            <a:ext cx="0" cy="599992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498FE317-CFE4-4960-AD6D-5E36ED4041D3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2940553" y="3290406"/>
            <a:ext cx="1" cy="39462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BBD24CF3-2994-4F1D-8030-30FBB4BD09B1}"/>
              </a:ext>
            </a:extLst>
          </p:cNvPr>
          <p:cNvCxnSpPr>
            <a:cxnSpLocks/>
            <a:endCxn id="27" idx="3"/>
          </p:cNvCxnSpPr>
          <p:nvPr/>
        </p:nvCxnSpPr>
        <p:spPr>
          <a:xfrm rot="10800000" flipV="1">
            <a:off x="3225295" y="5103850"/>
            <a:ext cx="886560" cy="588683"/>
          </a:xfrm>
          <a:prstGeom prst="bentConnector3">
            <a:avLst>
              <a:gd name="adj1" fmla="val -597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B2B4B5BF-59B8-4EFE-AA4C-C51A527B9650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2940553" y="4975092"/>
            <a:ext cx="1" cy="38389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QuadreDeText 110">
            <a:extLst>
              <a:ext uri="{FF2B5EF4-FFF2-40B4-BE49-F238E27FC236}">
                <a16:creationId xmlns:a16="http://schemas.microsoft.com/office/drawing/2014/main" id="{312824FA-4F35-49C1-88CB-A1E13DD88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5358983"/>
            <a:ext cx="1289367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chemeClr val="tx1"/>
                </a:solidFill>
              </a:rPr>
              <a:t>Gestión</a:t>
            </a:r>
          </a:p>
          <a:p>
            <a:r>
              <a:rPr lang="es-ES" altLang="ca-ES" sz="1100" dirty="0">
                <a:solidFill>
                  <a:schemeClr val="tx1"/>
                </a:solidFill>
              </a:rPr>
              <a:t>académica</a:t>
            </a:r>
          </a:p>
        </p:txBody>
      </p:sp>
      <p:sp>
        <p:nvSpPr>
          <p:cNvPr id="100" name="QuadreDeText 110">
            <a:extLst>
              <a:ext uri="{FF2B5EF4-FFF2-40B4-BE49-F238E27FC236}">
                <a16:creationId xmlns:a16="http://schemas.microsoft.com/office/drawing/2014/main" id="{CA047AE0-6941-4F81-BEB3-D5EFD06A2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1268413"/>
            <a:ext cx="1289367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chemeClr val="tx1"/>
                </a:solidFill>
              </a:rPr>
              <a:t>Modelo de aprendizaje y desarrollo</a:t>
            </a:r>
          </a:p>
        </p:txBody>
      </p:sp>
      <p:sp>
        <p:nvSpPr>
          <p:cNvPr id="101" name="QuadreDeText 110">
            <a:extLst>
              <a:ext uri="{FF2B5EF4-FFF2-40B4-BE49-F238E27FC236}">
                <a16:creationId xmlns:a16="http://schemas.microsoft.com/office/drawing/2014/main" id="{72D175F5-7823-4597-AA32-8AE917F16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2624407"/>
            <a:ext cx="1289367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Gestión del </a:t>
            </a:r>
            <a:br>
              <a:rPr lang="es-ES" altLang="ca-ES" sz="1100" dirty="0"/>
            </a:br>
            <a:r>
              <a:rPr lang="es-ES" altLang="ca-ES" sz="1100" dirty="0"/>
              <a:t>conocimiento</a:t>
            </a:r>
          </a:p>
        </p:txBody>
      </p:sp>
      <p:sp>
        <p:nvSpPr>
          <p:cNvPr id="102" name="QuadreDeText 110">
            <a:extLst>
              <a:ext uri="{FF2B5EF4-FFF2-40B4-BE49-F238E27FC236}">
                <a16:creationId xmlns:a16="http://schemas.microsoft.com/office/drawing/2014/main" id="{280986DA-C970-493B-B18B-B0B71E018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080" y="2624407"/>
            <a:ext cx="1289232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Investigación</a:t>
            </a:r>
          </a:p>
        </p:txBody>
      </p:sp>
      <p:sp>
        <p:nvSpPr>
          <p:cNvPr id="103" name="QuadreDeText 110">
            <a:extLst>
              <a:ext uri="{FF2B5EF4-FFF2-40B4-BE49-F238E27FC236}">
                <a16:creationId xmlns:a16="http://schemas.microsoft.com/office/drawing/2014/main" id="{1CFC18D0-C5D3-4C33-A981-FDE7F2435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080" y="4005434"/>
            <a:ext cx="1289232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Transferencia</a:t>
            </a:r>
          </a:p>
        </p:txBody>
      </p:sp>
      <p:cxnSp>
        <p:nvCxnSpPr>
          <p:cNvPr id="108" name="Conector recto de flecha 107">
            <a:extLst>
              <a:ext uri="{FF2B5EF4-FFF2-40B4-BE49-F238E27FC236}">
                <a16:creationId xmlns:a16="http://schemas.microsoft.com/office/drawing/2014/main" id="{67E1B62C-963E-4467-987F-18BAFB87D3B3}"/>
              </a:ext>
            </a:extLst>
          </p:cNvPr>
          <p:cNvCxnSpPr>
            <a:cxnSpLocks/>
            <a:stCxn id="21" idx="0"/>
            <a:endCxn id="103" idx="2"/>
          </p:cNvCxnSpPr>
          <p:nvPr/>
        </p:nvCxnSpPr>
        <p:spPr>
          <a:xfrm flipV="1">
            <a:off x="6735696" y="4671434"/>
            <a:ext cx="0" cy="685913"/>
          </a:xfrm>
          <a:prstGeom prst="straightConnector1">
            <a:avLst/>
          </a:prstGeom>
          <a:ln w="66675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de flecha 124">
            <a:extLst>
              <a:ext uri="{FF2B5EF4-FFF2-40B4-BE49-F238E27FC236}">
                <a16:creationId xmlns:a16="http://schemas.microsoft.com/office/drawing/2014/main" id="{9C94BCAD-2BB0-426D-A130-91207A015BF0}"/>
              </a:ext>
            </a:extLst>
          </p:cNvPr>
          <p:cNvCxnSpPr>
            <a:cxnSpLocks/>
            <a:stCxn id="101" idx="1"/>
            <a:endCxn id="20" idx="3"/>
          </p:cNvCxnSpPr>
          <p:nvPr/>
        </p:nvCxnSpPr>
        <p:spPr>
          <a:xfrm flipH="1" flipV="1">
            <a:off x="3225295" y="2957406"/>
            <a:ext cx="1327603" cy="1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cto de flecha 128">
            <a:extLst>
              <a:ext uri="{FF2B5EF4-FFF2-40B4-BE49-F238E27FC236}">
                <a16:creationId xmlns:a16="http://schemas.microsoft.com/office/drawing/2014/main" id="{408CBA26-DA54-4D35-BF48-B9462C22E4E4}"/>
              </a:ext>
            </a:extLst>
          </p:cNvPr>
          <p:cNvCxnSpPr>
            <a:cxnSpLocks/>
            <a:stCxn id="19" idx="1"/>
            <a:endCxn id="53" idx="3"/>
          </p:cNvCxnSpPr>
          <p:nvPr/>
        </p:nvCxnSpPr>
        <p:spPr>
          <a:xfrm flipH="1">
            <a:off x="4427984" y="4338434"/>
            <a:ext cx="124914" cy="1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de flecha 138">
            <a:extLst>
              <a:ext uri="{FF2B5EF4-FFF2-40B4-BE49-F238E27FC236}">
                <a16:creationId xmlns:a16="http://schemas.microsoft.com/office/drawing/2014/main" id="{46C13C4D-F010-4636-B2C3-824952873BD6}"/>
              </a:ext>
            </a:extLst>
          </p:cNvPr>
          <p:cNvCxnSpPr>
            <a:cxnSpLocks/>
            <a:stCxn id="100" idx="1"/>
            <a:endCxn id="22" idx="3"/>
          </p:cNvCxnSpPr>
          <p:nvPr/>
        </p:nvCxnSpPr>
        <p:spPr>
          <a:xfrm flipH="1">
            <a:off x="3225295" y="1601413"/>
            <a:ext cx="1327603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cto de flecha 142">
            <a:extLst>
              <a:ext uri="{FF2B5EF4-FFF2-40B4-BE49-F238E27FC236}">
                <a16:creationId xmlns:a16="http://schemas.microsoft.com/office/drawing/2014/main" id="{6811D5FF-0EB8-4191-957F-377365B3BAC8}"/>
              </a:ext>
            </a:extLst>
          </p:cNvPr>
          <p:cNvCxnSpPr>
            <a:cxnSpLocks/>
            <a:stCxn id="101" idx="0"/>
            <a:endCxn id="100" idx="2"/>
          </p:cNvCxnSpPr>
          <p:nvPr/>
        </p:nvCxnSpPr>
        <p:spPr>
          <a:xfrm flipV="1">
            <a:off x="5197582" y="1934413"/>
            <a:ext cx="0" cy="689994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de flecha 145">
            <a:extLst>
              <a:ext uri="{FF2B5EF4-FFF2-40B4-BE49-F238E27FC236}">
                <a16:creationId xmlns:a16="http://schemas.microsoft.com/office/drawing/2014/main" id="{80F2E4D6-07EC-45DB-9E08-13EE5090D0CA}"/>
              </a:ext>
            </a:extLst>
          </p:cNvPr>
          <p:cNvCxnSpPr>
            <a:cxnSpLocks/>
            <a:stCxn id="21" idx="1"/>
            <a:endCxn id="99" idx="3"/>
          </p:cNvCxnSpPr>
          <p:nvPr/>
        </p:nvCxnSpPr>
        <p:spPr>
          <a:xfrm flipH="1">
            <a:off x="5842265" y="5690348"/>
            <a:ext cx="248815" cy="1635"/>
          </a:xfrm>
          <a:prstGeom prst="straightConnector1">
            <a:avLst/>
          </a:prstGeom>
          <a:ln w="66675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BD4C47C2-98BA-42EC-A239-FAB762B7F8DF}"/>
              </a:ext>
            </a:extLst>
          </p:cNvPr>
          <p:cNvSpPr/>
          <p:nvPr/>
        </p:nvSpPr>
        <p:spPr>
          <a:xfrm>
            <a:off x="7638866" y="1268413"/>
            <a:ext cx="1289233" cy="666000"/>
          </a:xfrm>
          <a:prstGeom prst="rect">
            <a:avLst/>
          </a:prstGeom>
          <a:noFill/>
          <a:ln w="19050">
            <a:solidFill>
              <a:srgbClr val="873A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sp>
        <p:nvSpPr>
          <p:cNvPr id="155" name="Rectángulo 154">
            <a:extLst>
              <a:ext uri="{FF2B5EF4-FFF2-40B4-BE49-F238E27FC236}">
                <a16:creationId xmlns:a16="http://schemas.microsoft.com/office/drawing/2014/main" id="{D2FE1E06-5952-406E-9CF6-29102162EEE5}"/>
              </a:ext>
            </a:extLst>
          </p:cNvPr>
          <p:cNvSpPr/>
          <p:nvPr/>
        </p:nvSpPr>
        <p:spPr>
          <a:xfrm>
            <a:off x="7638868" y="2624407"/>
            <a:ext cx="1289232" cy="666000"/>
          </a:xfrm>
          <a:prstGeom prst="rect">
            <a:avLst/>
          </a:prstGeom>
          <a:noFill/>
          <a:ln w="19050">
            <a:solidFill>
              <a:srgbClr val="873A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</a:rPr>
              <a:t>Sistema</a:t>
            </a:r>
            <a:b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</a:rPr>
            </a:br>
            <a: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</a:rPr>
              <a:t>Generalitat de Catalunya</a:t>
            </a: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AB6007A2-F5C9-4213-B559-51C50CD8EA64}"/>
              </a:ext>
            </a:extLst>
          </p:cNvPr>
          <p:cNvSpPr/>
          <p:nvPr/>
        </p:nvSpPr>
        <p:spPr>
          <a:xfrm>
            <a:off x="7638868" y="4005434"/>
            <a:ext cx="1289232" cy="666000"/>
          </a:xfrm>
          <a:prstGeom prst="rect">
            <a:avLst/>
          </a:prstGeom>
          <a:noFill/>
          <a:ln w="19050">
            <a:solidFill>
              <a:srgbClr val="873A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</a:rPr>
              <a:t>Instituciona-</a:t>
            </a:r>
            <a:r>
              <a:rPr lang="es-ES" sz="1100" b="1" dirty="0" err="1">
                <a:solidFill>
                  <a:srgbClr val="873AC0"/>
                </a:solidFill>
                <a:latin typeface="Arial" panose="020B0604020202020204" pitchFamily="34" charset="0"/>
              </a:rPr>
              <a:t>lización</a:t>
            </a:r>
            <a: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</a:rPr>
              <a:t>(Ley)</a:t>
            </a: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73E90CFC-64C7-4B7A-B3FB-1087FBF0BE11}"/>
              </a:ext>
            </a:extLst>
          </p:cNvPr>
          <p:cNvSpPr/>
          <p:nvPr/>
        </p:nvSpPr>
        <p:spPr>
          <a:xfrm>
            <a:off x="7638868" y="5358983"/>
            <a:ext cx="1289232" cy="66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Ecosistema</a:t>
            </a:r>
            <a:b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100" b="1" dirty="0">
                <a:solidFill>
                  <a:srgbClr val="873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 Catalán</a:t>
            </a:r>
          </a:p>
        </p:txBody>
      </p:sp>
      <p:cxnSp>
        <p:nvCxnSpPr>
          <p:cNvPr id="158" name="Conector recto de flecha 157">
            <a:extLst>
              <a:ext uri="{FF2B5EF4-FFF2-40B4-BE49-F238E27FC236}">
                <a16:creationId xmlns:a16="http://schemas.microsoft.com/office/drawing/2014/main" id="{515947CE-3B16-4012-940C-9B9FD90E7BBC}"/>
              </a:ext>
            </a:extLst>
          </p:cNvPr>
          <p:cNvCxnSpPr>
            <a:cxnSpLocks/>
            <a:stCxn id="21" idx="3"/>
            <a:endCxn id="157" idx="1"/>
          </p:cNvCxnSpPr>
          <p:nvPr/>
        </p:nvCxnSpPr>
        <p:spPr>
          <a:xfrm>
            <a:off x="7380312" y="5690348"/>
            <a:ext cx="258556" cy="1635"/>
          </a:xfrm>
          <a:prstGeom prst="straightConnector1">
            <a:avLst/>
          </a:prstGeom>
          <a:ln w="66675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de flecha 160">
            <a:extLst>
              <a:ext uri="{FF2B5EF4-FFF2-40B4-BE49-F238E27FC236}">
                <a16:creationId xmlns:a16="http://schemas.microsoft.com/office/drawing/2014/main" id="{3F57A67A-7DFB-4B0D-9F9F-75431035979D}"/>
              </a:ext>
            </a:extLst>
          </p:cNvPr>
          <p:cNvCxnSpPr>
            <a:cxnSpLocks/>
            <a:stCxn id="155" idx="0"/>
            <a:endCxn id="154" idx="2"/>
          </p:cNvCxnSpPr>
          <p:nvPr/>
        </p:nvCxnSpPr>
        <p:spPr>
          <a:xfrm flipH="1" flipV="1">
            <a:off x="8283483" y="1934413"/>
            <a:ext cx="1" cy="689994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de flecha 163">
            <a:extLst>
              <a:ext uri="{FF2B5EF4-FFF2-40B4-BE49-F238E27FC236}">
                <a16:creationId xmlns:a16="http://schemas.microsoft.com/office/drawing/2014/main" id="{72EF4CE3-6291-4CE0-BEBB-EC73A2C24A19}"/>
              </a:ext>
            </a:extLst>
          </p:cNvPr>
          <p:cNvCxnSpPr>
            <a:cxnSpLocks/>
            <a:stCxn id="157" idx="0"/>
            <a:endCxn id="156" idx="2"/>
          </p:cNvCxnSpPr>
          <p:nvPr/>
        </p:nvCxnSpPr>
        <p:spPr>
          <a:xfrm flipV="1">
            <a:off x="8283484" y="4671434"/>
            <a:ext cx="0" cy="687549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de flecha 166">
            <a:extLst>
              <a:ext uri="{FF2B5EF4-FFF2-40B4-BE49-F238E27FC236}">
                <a16:creationId xmlns:a16="http://schemas.microsoft.com/office/drawing/2014/main" id="{1CCAF0C1-B11D-48F5-9305-574609BF50B9}"/>
              </a:ext>
            </a:extLst>
          </p:cNvPr>
          <p:cNvCxnSpPr>
            <a:cxnSpLocks/>
            <a:stCxn id="156" idx="0"/>
            <a:endCxn id="155" idx="2"/>
          </p:cNvCxnSpPr>
          <p:nvPr/>
        </p:nvCxnSpPr>
        <p:spPr>
          <a:xfrm flipV="1">
            <a:off x="8283484" y="3290407"/>
            <a:ext cx="0" cy="715027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63">
            <a:extLst>
              <a:ext uri="{FF2B5EF4-FFF2-40B4-BE49-F238E27FC236}">
                <a16:creationId xmlns:a16="http://schemas.microsoft.com/office/drawing/2014/main" id="{475012B6-8E7A-425B-9EDF-043F7ADB6DC0}"/>
              </a:ext>
            </a:extLst>
          </p:cNvPr>
          <p:cNvSpPr/>
          <p:nvPr/>
        </p:nvSpPr>
        <p:spPr>
          <a:xfrm>
            <a:off x="7775147" y="435978"/>
            <a:ext cx="1011665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Ámbito vertebración del ecosistema</a:t>
            </a:r>
          </a:p>
        </p:txBody>
      </p:sp>
      <p:cxnSp>
        <p:nvCxnSpPr>
          <p:cNvPr id="171" name="Conector recto de flecha 170">
            <a:extLst>
              <a:ext uri="{FF2B5EF4-FFF2-40B4-BE49-F238E27FC236}">
                <a16:creationId xmlns:a16="http://schemas.microsoft.com/office/drawing/2014/main" id="{8CE7CF51-5CCD-4995-8B0F-E1C61A9D4188}"/>
              </a:ext>
            </a:extLst>
          </p:cNvPr>
          <p:cNvCxnSpPr>
            <a:cxnSpLocks/>
            <a:stCxn id="154" idx="1"/>
            <a:endCxn id="100" idx="3"/>
          </p:cNvCxnSpPr>
          <p:nvPr/>
        </p:nvCxnSpPr>
        <p:spPr>
          <a:xfrm flipH="1">
            <a:off x="5842265" y="1601413"/>
            <a:ext cx="1796601" cy="0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recto de flecha 173">
            <a:extLst>
              <a:ext uri="{FF2B5EF4-FFF2-40B4-BE49-F238E27FC236}">
                <a16:creationId xmlns:a16="http://schemas.microsoft.com/office/drawing/2014/main" id="{19464644-F971-44DB-95D4-61C950B4FAB7}"/>
              </a:ext>
            </a:extLst>
          </p:cNvPr>
          <p:cNvCxnSpPr>
            <a:cxnSpLocks/>
            <a:stCxn id="156" idx="1"/>
            <a:endCxn id="103" idx="3"/>
          </p:cNvCxnSpPr>
          <p:nvPr/>
        </p:nvCxnSpPr>
        <p:spPr>
          <a:xfrm flipH="1">
            <a:off x="7380312" y="4338434"/>
            <a:ext cx="258556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de flecha 177">
            <a:extLst>
              <a:ext uri="{FF2B5EF4-FFF2-40B4-BE49-F238E27FC236}">
                <a16:creationId xmlns:a16="http://schemas.microsoft.com/office/drawing/2014/main" id="{A556045C-FB6D-4926-94F8-7605A3B8E7F5}"/>
              </a:ext>
            </a:extLst>
          </p:cNvPr>
          <p:cNvCxnSpPr>
            <a:cxnSpLocks/>
            <a:stCxn id="103" idx="0"/>
            <a:endCxn id="102" idx="2"/>
          </p:cNvCxnSpPr>
          <p:nvPr/>
        </p:nvCxnSpPr>
        <p:spPr>
          <a:xfrm flipV="1">
            <a:off x="6735696" y="3290407"/>
            <a:ext cx="0" cy="715027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: angular 139">
            <a:extLst>
              <a:ext uri="{FF2B5EF4-FFF2-40B4-BE49-F238E27FC236}">
                <a16:creationId xmlns:a16="http://schemas.microsoft.com/office/drawing/2014/main" id="{FA541A9E-E22D-4315-AEAE-85E9445D5086}"/>
              </a:ext>
            </a:extLst>
          </p:cNvPr>
          <p:cNvCxnSpPr>
            <a:cxnSpLocks/>
            <a:stCxn id="103" idx="1"/>
            <a:endCxn id="101" idx="3"/>
          </p:cNvCxnSpPr>
          <p:nvPr/>
        </p:nvCxnSpPr>
        <p:spPr>
          <a:xfrm rot="10800000">
            <a:off x="5842266" y="2957408"/>
            <a:ext cx="248815" cy="1381027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: angular 139">
            <a:extLst>
              <a:ext uri="{FF2B5EF4-FFF2-40B4-BE49-F238E27FC236}">
                <a16:creationId xmlns:a16="http://schemas.microsoft.com/office/drawing/2014/main" id="{26D725EE-3D04-47D8-A7E1-4C6C4F0C2650}"/>
              </a:ext>
            </a:extLst>
          </p:cNvPr>
          <p:cNvCxnSpPr>
            <a:cxnSpLocks/>
            <a:stCxn id="102" idx="1"/>
            <a:endCxn id="19" idx="3"/>
          </p:cNvCxnSpPr>
          <p:nvPr/>
        </p:nvCxnSpPr>
        <p:spPr>
          <a:xfrm rot="10800000" flipV="1">
            <a:off x="5842266" y="2957406"/>
            <a:ext cx="248815" cy="1381027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de flecha 190">
            <a:extLst>
              <a:ext uri="{FF2B5EF4-FFF2-40B4-BE49-F238E27FC236}">
                <a16:creationId xmlns:a16="http://schemas.microsoft.com/office/drawing/2014/main" id="{A38A5C88-AA9A-40C0-A0E7-901771BA07AD}"/>
              </a:ext>
            </a:extLst>
          </p:cNvPr>
          <p:cNvCxnSpPr>
            <a:cxnSpLocks/>
            <a:stCxn id="19" idx="2"/>
            <a:endCxn id="99" idx="0"/>
          </p:cNvCxnSpPr>
          <p:nvPr/>
        </p:nvCxnSpPr>
        <p:spPr>
          <a:xfrm>
            <a:off x="5197582" y="4671434"/>
            <a:ext cx="0" cy="687549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165F955D-3AED-428B-9C98-204CD0A22B59}"/>
              </a:ext>
            </a:extLst>
          </p:cNvPr>
          <p:cNvSpPr/>
          <p:nvPr/>
        </p:nvSpPr>
        <p:spPr>
          <a:xfrm>
            <a:off x="4572000" y="435978"/>
            <a:ext cx="1011665" cy="443927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selección</a:t>
            </a:r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8BF6F4A9-DD5B-4C34-AFAE-C0F04C3D658A}"/>
              </a:ext>
            </a:extLst>
          </p:cNvPr>
          <p:cNvSpPr/>
          <p:nvPr/>
        </p:nvSpPr>
        <p:spPr>
          <a:xfrm>
            <a:off x="315731" y="5358983"/>
            <a:ext cx="1289366" cy="66600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</a:rPr>
              <a:t>Selección</a:t>
            </a:r>
          </a:p>
        </p:txBody>
      </p:sp>
      <p:sp>
        <p:nvSpPr>
          <p:cNvPr id="114" name="QuadreDeText 110">
            <a:extLst>
              <a:ext uri="{FF2B5EF4-FFF2-40B4-BE49-F238E27FC236}">
                <a16:creationId xmlns:a16="http://schemas.microsoft.com/office/drawing/2014/main" id="{AD047C1E-014A-4A0D-839F-188332CD7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31" y="1268413"/>
            <a:ext cx="1289366" cy="66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rgbClr val="0070C0"/>
                </a:solidFill>
              </a:rPr>
              <a:t>Marcos competenciales</a:t>
            </a:r>
          </a:p>
        </p:txBody>
      </p:sp>
      <p:sp>
        <p:nvSpPr>
          <p:cNvPr id="115" name="QuadreDeText 110">
            <a:extLst>
              <a:ext uri="{FF2B5EF4-FFF2-40B4-BE49-F238E27FC236}">
                <a16:creationId xmlns:a16="http://schemas.microsoft.com/office/drawing/2014/main" id="{3DA1E0DB-5001-46B1-8239-779C64F8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31" y="2624406"/>
            <a:ext cx="1289366" cy="66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rgbClr val="0070C0"/>
                </a:solidFill>
              </a:rPr>
              <a:t>Acreditación</a:t>
            </a:r>
          </a:p>
        </p:txBody>
      </p:sp>
      <p:sp>
        <p:nvSpPr>
          <p:cNvPr id="116" name="QuadreDeText 110">
            <a:extLst>
              <a:ext uri="{FF2B5EF4-FFF2-40B4-BE49-F238E27FC236}">
                <a16:creationId xmlns:a16="http://schemas.microsoft.com/office/drawing/2014/main" id="{28097688-987D-44CC-9242-510AC1065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31" y="4005434"/>
            <a:ext cx="1289366" cy="66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rgbClr val="0070C0"/>
                </a:solidFill>
              </a:rPr>
              <a:t>Bolsa única</a:t>
            </a:r>
          </a:p>
        </p:txBody>
      </p:sp>
      <p:cxnSp>
        <p:nvCxnSpPr>
          <p:cNvPr id="117" name="Conector recto de flecha 116">
            <a:extLst>
              <a:ext uri="{FF2B5EF4-FFF2-40B4-BE49-F238E27FC236}">
                <a16:creationId xmlns:a16="http://schemas.microsoft.com/office/drawing/2014/main" id="{9FDB1F33-A084-4BB0-AD1C-EA6E9121A910}"/>
              </a:ext>
            </a:extLst>
          </p:cNvPr>
          <p:cNvCxnSpPr>
            <a:cxnSpLocks/>
            <a:stCxn id="116" idx="0"/>
            <a:endCxn id="115" idx="2"/>
          </p:cNvCxnSpPr>
          <p:nvPr/>
        </p:nvCxnSpPr>
        <p:spPr>
          <a:xfrm flipV="1">
            <a:off x="960414" y="3290406"/>
            <a:ext cx="0" cy="715028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de flecha 119">
            <a:extLst>
              <a:ext uri="{FF2B5EF4-FFF2-40B4-BE49-F238E27FC236}">
                <a16:creationId xmlns:a16="http://schemas.microsoft.com/office/drawing/2014/main" id="{75C382A1-114C-4365-B083-0A8AAECE9A53}"/>
              </a:ext>
            </a:extLst>
          </p:cNvPr>
          <p:cNvCxnSpPr>
            <a:cxnSpLocks/>
            <a:stCxn id="116" idx="2"/>
            <a:endCxn id="113" idx="0"/>
          </p:cNvCxnSpPr>
          <p:nvPr/>
        </p:nvCxnSpPr>
        <p:spPr>
          <a:xfrm>
            <a:off x="960414" y="4671434"/>
            <a:ext cx="0" cy="687549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de flecha 122">
            <a:extLst>
              <a:ext uri="{FF2B5EF4-FFF2-40B4-BE49-F238E27FC236}">
                <a16:creationId xmlns:a16="http://schemas.microsoft.com/office/drawing/2014/main" id="{1B6818D0-57D9-489F-A0B6-2A59AD161BBF}"/>
              </a:ext>
            </a:extLst>
          </p:cNvPr>
          <p:cNvCxnSpPr>
            <a:cxnSpLocks/>
            <a:stCxn id="115" idx="0"/>
            <a:endCxn id="114" idx="2"/>
          </p:cNvCxnSpPr>
          <p:nvPr/>
        </p:nvCxnSpPr>
        <p:spPr>
          <a:xfrm flipV="1">
            <a:off x="960414" y="1934413"/>
            <a:ext cx="0" cy="689993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de flecha 125">
            <a:extLst>
              <a:ext uri="{FF2B5EF4-FFF2-40B4-BE49-F238E27FC236}">
                <a16:creationId xmlns:a16="http://schemas.microsoft.com/office/drawing/2014/main" id="{437D26A4-C629-4B59-B78C-79C6ED4B9027}"/>
              </a:ext>
            </a:extLst>
          </p:cNvPr>
          <p:cNvCxnSpPr>
            <a:cxnSpLocks/>
            <a:stCxn id="22" idx="1"/>
            <a:endCxn id="114" idx="3"/>
          </p:cNvCxnSpPr>
          <p:nvPr/>
        </p:nvCxnSpPr>
        <p:spPr>
          <a:xfrm flipH="1">
            <a:off x="1605097" y="1601413"/>
            <a:ext cx="330832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de flecha 129">
            <a:extLst>
              <a:ext uri="{FF2B5EF4-FFF2-40B4-BE49-F238E27FC236}">
                <a16:creationId xmlns:a16="http://schemas.microsoft.com/office/drawing/2014/main" id="{6C88D88F-4F64-483E-9A86-BB125DC7967B}"/>
              </a:ext>
            </a:extLst>
          </p:cNvPr>
          <p:cNvCxnSpPr>
            <a:cxnSpLocks/>
            <a:stCxn id="53" idx="1"/>
            <a:endCxn id="116" idx="3"/>
          </p:cNvCxnSpPr>
          <p:nvPr/>
        </p:nvCxnSpPr>
        <p:spPr>
          <a:xfrm flipH="1" flipV="1">
            <a:off x="1605097" y="4338434"/>
            <a:ext cx="266887" cy="1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cto de flecha 132">
            <a:extLst>
              <a:ext uri="{FF2B5EF4-FFF2-40B4-BE49-F238E27FC236}">
                <a16:creationId xmlns:a16="http://schemas.microsoft.com/office/drawing/2014/main" id="{7F7EBF88-2AB4-4E27-A3B3-0E317718BEC3}"/>
              </a:ext>
            </a:extLst>
          </p:cNvPr>
          <p:cNvCxnSpPr>
            <a:cxnSpLocks/>
            <a:stCxn id="115" idx="3"/>
            <a:endCxn id="20" idx="1"/>
          </p:cNvCxnSpPr>
          <p:nvPr/>
        </p:nvCxnSpPr>
        <p:spPr>
          <a:xfrm>
            <a:off x="1605097" y="2957406"/>
            <a:ext cx="330832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89585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a-ES" altLang="ca-ES" dirty="0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EA43242-E9D7-4D6D-6C3A-ED8224592B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921400"/>
            <a:ext cx="9152317" cy="507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dirty="0"/>
              <a:t>Modelo de Aprendizaje y Desarrollo</a:t>
            </a:r>
          </a:p>
        </p:txBody>
      </p:sp>
    </p:spTree>
    <p:extLst>
      <p:ext uri="{BB962C8B-B14F-4D97-AF65-F5344CB8AC3E}">
        <p14:creationId xmlns:p14="http://schemas.microsoft.com/office/powerpoint/2010/main" val="1681372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noProof="0" dirty="0"/>
              <a:t>Modelo de Aprendizaje y Desarrollo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n 101">
            <a:extLst>
              <a:ext uri="{FF2B5EF4-FFF2-40B4-BE49-F238E27FC236}">
                <a16:creationId xmlns:a16="http://schemas.microsoft.com/office/drawing/2014/main" id="{5B9C1B5D-3AAB-432E-8E0E-CC0B03216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83" y="1200135"/>
            <a:ext cx="6384482" cy="530033"/>
          </a:xfrm>
          <a:prstGeom prst="rect">
            <a:avLst/>
          </a:prstGeom>
        </p:spPr>
      </p:pic>
      <p:sp>
        <p:nvSpPr>
          <p:cNvPr id="45" name="Rectángulo 102">
            <a:extLst>
              <a:ext uri="{FF2B5EF4-FFF2-40B4-BE49-F238E27FC236}">
                <a16:creationId xmlns:a16="http://schemas.microsoft.com/office/drawing/2014/main" id="{EBD89A1C-8782-4F42-8B06-ED2C7E24B0A1}"/>
              </a:ext>
            </a:extLst>
          </p:cNvPr>
          <p:cNvSpPr/>
          <p:nvPr/>
        </p:nvSpPr>
        <p:spPr>
          <a:xfrm>
            <a:off x="1089542" y="1169374"/>
            <a:ext cx="6125378" cy="594910"/>
          </a:xfrm>
          <a:prstGeom prst="rect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Trapecio 103">
            <a:extLst>
              <a:ext uri="{FF2B5EF4-FFF2-40B4-BE49-F238E27FC236}">
                <a16:creationId xmlns:a16="http://schemas.microsoft.com/office/drawing/2014/main" id="{A586195F-D959-42A6-827A-01414FB2E132}"/>
              </a:ext>
            </a:extLst>
          </p:cNvPr>
          <p:cNvSpPr/>
          <p:nvPr/>
        </p:nvSpPr>
        <p:spPr>
          <a:xfrm rot="10800000">
            <a:off x="1087705" y="1766408"/>
            <a:ext cx="6116198" cy="174145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104">
            <a:extLst>
              <a:ext uri="{FF2B5EF4-FFF2-40B4-BE49-F238E27FC236}">
                <a16:creationId xmlns:a16="http://schemas.microsoft.com/office/drawing/2014/main" id="{4E881AD5-480B-465C-9224-0A97C90791FC}"/>
              </a:ext>
            </a:extLst>
          </p:cNvPr>
          <p:cNvSpPr txBox="1"/>
          <p:nvPr/>
        </p:nvSpPr>
        <p:spPr>
          <a:xfrm>
            <a:off x="3467352" y="1735715"/>
            <a:ext cx="1923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5 ATRIBUTOS BÁSICOS DEL MODELO</a:t>
            </a:r>
          </a:p>
        </p:txBody>
      </p:sp>
      <p:sp>
        <p:nvSpPr>
          <p:cNvPr id="48" name="CuadroTexto 105">
            <a:extLst>
              <a:ext uri="{FF2B5EF4-FFF2-40B4-BE49-F238E27FC236}">
                <a16:creationId xmlns:a16="http://schemas.microsoft.com/office/drawing/2014/main" id="{483824D6-6FFF-46A7-8D69-20DE095F92CD}"/>
              </a:ext>
            </a:extLst>
          </p:cNvPr>
          <p:cNvSpPr txBox="1"/>
          <p:nvPr/>
        </p:nvSpPr>
        <p:spPr>
          <a:xfrm>
            <a:off x="7413223" y="1114290"/>
            <a:ext cx="11416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INTEGRIDAD</a:t>
            </a:r>
          </a:p>
          <a:p>
            <a:r>
              <a:rPr lang="es-ES" sz="1100" b="1" dirty="0"/>
              <a:t>DIGITALIZACIÓN</a:t>
            </a:r>
          </a:p>
          <a:p>
            <a:r>
              <a:rPr lang="es-ES" sz="1100" b="1" dirty="0"/>
              <a:t>INNOVACIÓN</a:t>
            </a:r>
          </a:p>
        </p:txBody>
      </p:sp>
      <p:sp>
        <p:nvSpPr>
          <p:cNvPr id="49" name="CuadroTexto 106">
            <a:extLst>
              <a:ext uri="{FF2B5EF4-FFF2-40B4-BE49-F238E27FC236}">
                <a16:creationId xmlns:a16="http://schemas.microsoft.com/office/drawing/2014/main" id="{4CAA3493-75DD-40A3-9E14-8035D6C6F32D}"/>
              </a:ext>
            </a:extLst>
          </p:cNvPr>
          <p:cNvSpPr txBox="1"/>
          <p:nvPr/>
        </p:nvSpPr>
        <p:spPr>
          <a:xfrm>
            <a:off x="7246135" y="1288725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X</a:t>
            </a:r>
          </a:p>
        </p:txBody>
      </p:sp>
      <p:sp>
        <p:nvSpPr>
          <p:cNvPr id="53" name="Elipse 110">
            <a:extLst>
              <a:ext uri="{FF2B5EF4-FFF2-40B4-BE49-F238E27FC236}">
                <a16:creationId xmlns:a16="http://schemas.microsoft.com/office/drawing/2014/main" id="{FAF4021D-2A2C-45A8-BEB3-748F8E178C01}"/>
              </a:ext>
            </a:extLst>
          </p:cNvPr>
          <p:cNvSpPr/>
          <p:nvPr/>
        </p:nvSpPr>
        <p:spPr>
          <a:xfrm>
            <a:off x="7292037" y="795231"/>
            <a:ext cx="1253869" cy="1167357"/>
          </a:xfrm>
          <a:prstGeom prst="ellipse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111">
            <a:extLst>
              <a:ext uri="{FF2B5EF4-FFF2-40B4-BE49-F238E27FC236}">
                <a16:creationId xmlns:a16="http://schemas.microsoft.com/office/drawing/2014/main" id="{041A3AE2-0706-4FF2-AA2E-BC3E5E0C562D}"/>
              </a:ext>
            </a:extLst>
          </p:cNvPr>
          <p:cNvSpPr txBox="1"/>
          <p:nvPr/>
        </p:nvSpPr>
        <p:spPr>
          <a:xfrm>
            <a:off x="7311306" y="1947259"/>
            <a:ext cx="12538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PRINCIPIOS RECTORES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B0E6869-0090-0E87-ABF1-9937AAB471B1}"/>
              </a:ext>
            </a:extLst>
          </p:cNvPr>
          <p:cNvSpPr txBox="1"/>
          <p:nvPr/>
        </p:nvSpPr>
        <p:spPr>
          <a:xfrm>
            <a:off x="5968904" y="6245151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</a:rPr>
              <a:t>Diseño original: Olga Herrero, Òscar Dalmau</a:t>
            </a:r>
            <a:endParaRPr lang="ca-E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410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noProof="0" dirty="0"/>
              <a:t>Modelo de Aprendizaje y Desarrollo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CuadroTexto 90">
            <a:extLst>
              <a:ext uri="{FF2B5EF4-FFF2-40B4-BE49-F238E27FC236}">
                <a16:creationId xmlns:a16="http://schemas.microsoft.com/office/drawing/2014/main" id="{24A23588-8B46-40D5-AD6F-BD22F279985B}"/>
              </a:ext>
            </a:extLst>
          </p:cNvPr>
          <p:cNvSpPr txBox="1"/>
          <p:nvPr/>
        </p:nvSpPr>
        <p:spPr>
          <a:xfrm>
            <a:off x="2000876" y="327582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APRENDIBILIDAD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ángulo 92">
            <a:extLst>
              <a:ext uri="{FF2B5EF4-FFF2-40B4-BE49-F238E27FC236}">
                <a16:creationId xmlns:a16="http://schemas.microsoft.com/office/drawing/2014/main" id="{B0B33595-F789-4335-B1E2-D1CE399392E3}"/>
              </a:ext>
            </a:extLst>
          </p:cNvPr>
          <p:cNvSpPr/>
          <p:nvPr/>
        </p:nvSpPr>
        <p:spPr>
          <a:xfrm>
            <a:off x="3174119" y="2462040"/>
            <a:ext cx="1839817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1 – ADQUISICIÓN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CONOCIMIENTO ABIERTO Y APRENDIZAJE AUTÓNOMO</a:t>
            </a:r>
          </a:p>
        </p:txBody>
      </p:sp>
      <p:sp>
        <p:nvSpPr>
          <p:cNvPr id="37" name="Rectángulo 93">
            <a:extLst>
              <a:ext uri="{FF2B5EF4-FFF2-40B4-BE49-F238E27FC236}">
                <a16:creationId xmlns:a16="http://schemas.microsoft.com/office/drawing/2014/main" id="{10B838AE-05EC-4F4E-BE3B-874E00AD9F61}"/>
              </a:ext>
            </a:extLst>
          </p:cNvPr>
          <p:cNvSpPr/>
          <p:nvPr/>
        </p:nvSpPr>
        <p:spPr>
          <a:xfrm>
            <a:off x="5080039" y="2462040"/>
            <a:ext cx="1784732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2 –  APLICACIÓN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APRENDIZAJE COLABORATIVO Y COMPETENCIAL</a:t>
            </a:r>
          </a:p>
        </p:txBody>
      </p:sp>
      <p:sp>
        <p:nvSpPr>
          <p:cNvPr id="38" name="Rectángulo 94">
            <a:extLst>
              <a:ext uri="{FF2B5EF4-FFF2-40B4-BE49-F238E27FC236}">
                <a16:creationId xmlns:a16="http://schemas.microsoft.com/office/drawing/2014/main" id="{B63247F7-75A8-437C-9ED6-64E863919B63}"/>
              </a:ext>
            </a:extLst>
          </p:cNvPr>
          <p:cNvSpPr/>
          <p:nvPr/>
        </p:nvSpPr>
        <p:spPr>
          <a:xfrm>
            <a:off x="6941889" y="2462040"/>
            <a:ext cx="1642629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3 – TRANSFORMACIÓN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INVESTIGACIÓN Y APRENDIZAJE BASADO EN RETOS</a:t>
            </a:r>
          </a:p>
        </p:txBody>
      </p:sp>
      <p:sp>
        <p:nvSpPr>
          <p:cNvPr id="40" name="Trapecio 96">
            <a:extLst>
              <a:ext uri="{FF2B5EF4-FFF2-40B4-BE49-F238E27FC236}">
                <a16:creationId xmlns:a16="http://schemas.microsoft.com/office/drawing/2014/main" id="{45DB5E7F-0C8F-4E27-BD8D-DD2633EA08D7}"/>
              </a:ext>
            </a:extLst>
          </p:cNvPr>
          <p:cNvSpPr/>
          <p:nvPr/>
        </p:nvSpPr>
        <p:spPr>
          <a:xfrm>
            <a:off x="2832597" y="2186887"/>
            <a:ext cx="5783856" cy="161293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Trapecio 97">
            <a:extLst>
              <a:ext uri="{FF2B5EF4-FFF2-40B4-BE49-F238E27FC236}">
                <a16:creationId xmlns:a16="http://schemas.microsoft.com/office/drawing/2014/main" id="{EAA0C094-3458-4588-910A-6E89FB694CE6}"/>
              </a:ext>
            </a:extLst>
          </p:cNvPr>
          <p:cNvSpPr/>
          <p:nvPr/>
        </p:nvSpPr>
        <p:spPr>
          <a:xfrm rot="16200000">
            <a:off x="111503" y="4441455"/>
            <a:ext cx="3316077" cy="165108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98">
            <a:extLst>
              <a:ext uri="{FF2B5EF4-FFF2-40B4-BE49-F238E27FC236}">
                <a16:creationId xmlns:a16="http://schemas.microsoft.com/office/drawing/2014/main" id="{C9D5A9DB-C41D-44C2-8E32-E50BCC371195}"/>
              </a:ext>
            </a:extLst>
          </p:cNvPr>
          <p:cNvSpPr txBox="1"/>
          <p:nvPr/>
        </p:nvSpPr>
        <p:spPr>
          <a:xfrm>
            <a:off x="5146141" y="2149874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3 NIVELES DE PROFUNDIZACIÓN</a:t>
            </a:r>
          </a:p>
        </p:txBody>
      </p:sp>
      <p:sp>
        <p:nvSpPr>
          <p:cNvPr id="43" name="CuadroTexto 99">
            <a:extLst>
              <a:ext uri="{FF2B5EF4-FFF2-40B4-BE49-F238E27FC236}">
                <a16:creationId xmlns:a16="http://schemas.microsoft.com/office/drawing/2014/main" id="{45CEABD8-77F3-4604-A0B1-F779931E011C}"/>
              </a:ext>
            </a:extLst>
          </p:cNvPr>
          <p:cNvSpPr txBox="1"/>
          <p:nvPr/>
        </p:nvSpPr>
        <p:spPr>
          <a:xfrm rot="16200000">
            <a:off x="1205764" y="4285309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4 CAPAS DE DISEÑO</a:t>
            </a:r>
          </a:p>
        </p:txBody>
      </p:sp>
      <p:pic>
        <p:nvPicPr>
          <p:cNvPr id="44" name="Imagen 101">
            <a:extLst>
              <a:ext uri="{FF2B5EF4-FFF2-40B4-BE49-F238E27FC236}">
                <a16:creationId xmlns:a16="http://schemas.microsoft.com/office/drawing/2014/main" id="{5B9C1B5D-3AAB-432E-8E0E-CC0B03216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83" y="1200135"/>
            <a:ext cx="6384482" cy="530033"/>
          </a:xfrm>
          <a:prstGeom prst="rect">
            <a:avLst/>
          </a:prstGeom>
        </p:spPr>
      </p:pic>
      <p:sp>
        <p:nvSpPr>
          <p:cNvPr id="45" name="Rectángulo 102">
            <a:extLst>
              <a:ext uri="{FF2B5EF4-FFF2-40B4-BE49-F238E27FC236}">
                <a16:creationId xmlns:a16="http://schemas.microsoft.com/office/drawing/2014/main" id="{EBD89A1C-8782-4F42-8B06-ED2C7E24B0A1}"/>
              </a:ext>
            </a:extLst>
          </p:cNvPr>
          <p:cNvSpPr/>
          <p:nvPr/>
        </p:nvSpPr>
        <p:spPr>
          <a:xfrm>
            <a:off x="1089542" y="1169374"/>
            <a:ext cx="6125378" cy="594910"/>
          </a:xfrm>
          <a:prstGeom prst="rect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Trapecio 103">
            <a:extLst>
              <a:ext uri="{FF2B5EF4-FFF2-40B4-BE49-F238E27FC236}">
                <a16:creationId xmlns:a16="http://schemas.microsoft.com/office/drawing/2014/main" id="{A586195F-D959-42A6-827A-01414FB2E132}"/>
              </a:ext>
            </a:extLst>
          </p:cNvPr>
          <p:cNvSpPr/>
          <p:nvPr/>
        </p:nvSpPr>
        <p:spPr>
          <a:xfrm rot="10800000">
            <a:off x="1087705" y="1766408"/>
            <a:ext cx="6116198" cy="174145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104">
            <a:extLst>
              <a:ext uri="{FF2B5EF4-FFF2-40B4-BE49-F238E27FC236}">
                <a16:creationId xmlns:a16="http://schemas.microsoft.com/office/drawing/2014/main" id="{4E881AD5-480B-465C-9224-0A97C90791FC}"/>
              </a:ext>
            </a:extLst>
          </p:cNvPr>
          <p:cNvSpPr txBox="1"/>
          <p:nvPr/>
        </p:nvSpPr>
        <p:spPr>
          <a:xfrm>
            <a:off x="3467352" y="1735715"/>
            <a:ext cx="1923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5 ATRIBUTOS BÁSICOS DEL MODELO</a:t>
            </a:r>
          </a:p>
        </p:txBody>
      </p:sp>
      <p:sp>
        <p:nvSpPr>
          <p:cNvPr id="48" name="CuadroTexto 105">
            <a:extLst>
              <a:ext uri="{FF2B5EF4-FFF2-40B4-BE49-F238E27FC236}">
                <a16:creationId xmlns:a16="http://schemas.microsoft.com/office/drawing/2014/main" id="{483824D6-6FFF-46A7-8D69-20DE095F92CD}"/>
              </a:ext>
            </a:extLst>
          </p:cNvPr>
          <p:cNvSpPr txBox="1"/>
          <p:nvPr/>
        </p:nvSpPr>
        <p:spPr>
          <a:xfrm>
            <a:off x="7413223" y="1114290"/>
            <a:ext cx="11416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INTEGRIDAD</a:t>
            </a:r>
          </a:p>
          <a:p>
            <a:r>
              <a:rPr lang="es-ES" sz="1100" b="1" dirty="0"/>
              <a:t>DIGITALIZACIÓN</a:t>
            </a:r>
          </a:p>
          <a:p>
            <a:r>
              <a:rPr lang="es-ES" sz="1100" b="1" dirty="0"/>
              <a:t>INNOVACIÓN</a:t>
            </a:r>
          </a:p>
        </p:txBody>
      </p:sp>
      <p:sp>
        <p:nvSpPr>
          <p:cNvPr id="49" name="CuadroTexto 106">
            <a:extLst>
              <a:ext uri="{FF2B5EF4-FFF2-40B4-BE49-F238E27FC236}">
                <a16:creationId xmlns:a16="http://schemas.microsoft.com/office/drawing/2014/main" id="{4CAA3493-75DD-40A3-9E14-8035D6C6F32D}"/>
              </a:ext>
            </a:extLst>
          </p:cNvPr>
          <p:cNvSpPr txBox="1"/>
          <p:nvPr/>
        </p:nvSpPr>
        <p:spPr>
          <a:xfrm>
            <a:off x="7246135" y="1288725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X</a:t>
            </a:r>
          </a:p>
        </p:txBody>
      </p:sp>
      <p:cxnSp>
        <p:nvCxnSpPr>
          <p:cNvPr id="50" name="Conector recto de flecha 107">
            <a:extLst>
              <a:ext uri="{FF2B5EF4-FFF2-40B4-BE49-F238E27FC236}">
                <a16:creationId xmlns:a16="http://schemas.microsoft.com/office/drawing/2014/main" id="{686E2CB5-F6E2-448B-A564-A74A89FF97D4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1109473" y="1853480"/>
            <a:ext cx="814234" cy="52973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108">
            <a:extLst>
              <a:ext uri="{FF2B5EF4-FFF2-40B4-BE49-F238E27FC236}">
                <a16:creationId xmlns:a16="http://schemas.microsoft.com/office/drawing/2014/main" id="{0A00C3E6-082D-4324-86F2-1871357BD47B}"/>
              </a:ext>
            </a:extLst>
          </p:cNvPr>
          <p:cNvCxnSpPr>
            <a:cxnSpLocks/>
          </p:cNvCxnSpPr>
          <p:nvPr/>
        </p:nvCxnSpPr>
        <p:spPr>
          <a:xfrm>
            <a:off x="1918198" y="2370211"/>
            <a:ext cx="0" cy="385590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109">
            <a:extLst>
              <a:ext uri="{FF2B5EF4-FFF2-40B4-BE49-F238E27FC236}">
                <a16:creationId xmlns:a16="http://schemas.microsoft.com/office/drawing/2014/main" id="{AC4379C6-C186-45D9-BB7D-A39DFAE89090}"/>
              </a:ext>
            </a:extLst>
          </p:cNvPr>
          <p:cNvCxnSpPr>
            <a:cxnSpLocks/>
          </p:cNvCxnSpPr>
          <p:nvPr/>
        </p:nvCxnSpPr>
        <p:spPr>
          <a:xfrm>
            <a:off x="1929214" y="2392245"/>
            <a:ext cx="685249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ipse 110">
            <a:extLst>
              <a:ext uri="{FF2B5EF4-FFF2-40B4-BE49-F238E27FC236}">
                <a16:creationId xmlns:a16="http://schemas.microsoft.com/office/drawing/2014/main" id="{FAF4021D-2A2C-45A8-BEB3-748F8E178C01}"/>
              </a:ext>
            </a:extLst>
          </p:cNvPr>
          <p:cNvSpPr/>
          <p:nvPr/>
        </p:nvSpPr>
        <p:spPr>
          <a:xfrm>
            <a:off x="7292037" y="795231"/>
            <a:ext cx="1253869" cy="1167357"/>
          </a:xfrm>
          <a:prstGeom prst="ellipse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111">
            <a:extLst>
              <a:ext uri="{FF2B5EF4-FFF2-40B4-BE49-F238E27FC236}">
                <a16:creationId xmlns:a16="http://schemas.microsoft.com/office/drawing/2014/main" id="{041A3AE2-0706-4FF2-AA2E-BC3E5E0C562D}"/>
              </a:ext>
            </a:extLst>
          </p:cNvPr>
          <p:cNvSpPr txBox="1"/>
          <p:nvPr/>
        </p:nvSpPr>
        <p:spPr>
          <a:xfrm>
            <a:off x="7311306" y="1947259"/>
            <a:ext cx="12538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PRINCIPIOS RECTORES</a:t>
            </a:r>
          </a:p>
        </p:txBody>
      </p:sp>
      <p:sp>
        <p:nvSpPr>
          <p:cNvPr id="55" name="CuadroTexto 112">
            <a:extLst>
              <a:ext uri="{FF2B5EF4-FFF2-40B4-BE49-F238E27FC236}">
                <a16:creationId xmlns:a16="http://schemas.microsoft.com/office/drawing/2014/main" id="{444F4586-A661-4148-8103-DE347AEEF3C1}"/>
              </a:ext>
            </a:extLst>
          </p:cNvPr>
          <p:cNvSpPr txBox="1"/>
          <p:nvPr/>
        </p:nvSpPr>
        <p:spPr>
          <a:xfrm>
            <a:off x="601586" y="3448032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COMPRENDO</a:t>
            </a:r>
          </a:p>
        </p:txBody>
      </p:sp>
      <p:sp>
        <p:nvSpPr>
          <p:cNvPr id="56" name="CuadroTexto 113">
            <a:extLst>
              <a:ext uri="{FF2B5EF4-FFF2-40B4-BE49-F238E27FC236}">
                <a16:creationId xmlns:a16="http://schemas.microsoft.com/office/drawing/2014/main" id="{73A2484D-4E2D-448C-A0C5-6D8CC74C2E71}"/>
              </a:ext>
            </a:extLst>
          </p:cNvPr>
          <p:cNvSpPr txBox="1"/>
          <p:nvPr/>
        </p:nvSpPr>
        <p:spPr>
          <a:xfrm>
            <a:off x="601586" y="4085173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QUIERO</a:t>
            </a:r>
          </a:p>
        </p:txBody>
      </p:sp>
      <p:sp>
        <p:nvSpPr>
          <p:cNvPr id="58" name="CuadroTexto 114">
            <a:extLst>
              <a:ext uri="{FF2B5EF4-FFF2-40B4-BE49-F238E27FC236}">
                <a16:creationId xmlns:a16="http://schemas.microsoft.com/office/drawing/2014/main" id="{162DF97E-ACDC-4EDE-8AD8-8ECB3569B5DD}"/>
              </a:ext>
            </a:extLst>
          </p:cNvPr>
          <p:cNvSpPr txBox="1"/>
          <p:nvPr/>
        </p:nvSpPr>
        <p:spPr>
          <a:xfrm>
            <a:off x="601586" y="4656215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PUEDO</a:t>
            </a:r>
          </a:p>
        </p:txBody>
      </p:sp>
      <p:sp>
        <p:nvSpPr>
          <p:cNvPr id="59" name="CuadroTexto 115">
            <a:extLst>
              <a:ext uri="{FF2B5EF4-FFF2-40B4-BE49-F238E27FC236}">
                <a16:creationId xmlns:a16="http://schemas.microsoft.com/office/drawing/2014/main" id="{E2B897D7-C6A1-434C-9A7E-02F1D2F60B6D}"/>
              </a:ext>
            </a:extLst>
          </p:cNvPr>
          <p:cNvSpPr txBox="1"/>
          <p:nvPr/>
        </p:nvSpPr>
        <p:spPr>
          <a:xfrm>
            <a:off x="601586" y="5249289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HAGO</a:t>
            </a:r>
          </a:p>
        </p:txBody>
      </p:sp>
      <p:sp>
        <p:nvSpPr>
          <p:cNvPr id="64" name="CuadroTexto 130">
            <a:extLst>
              <a:ext uri="{FF2B5EF4-FFF2-40B4-BE49-F238E27FC236}">
                <a16:creationId xmlns:a16="http://schemas.microsoft.com/office/drawing/2014/main" id="{81E5385C-6EFF-4077-981A-CFAF9C52C911}"/>
              </a:ext>
            </a:extLst>
          </p:cNvPr>
          <p:cNvSpPr txBox="1"/>
          <p:nvPr/>
        </p:nvSpPr>
        <p:spPr>
          <a:xfrm>
            <a:off x="2000876" y="3892945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COMPROMISO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CuadroTexto 131">
            <a:extLst>
              <a:ext uri="{FF2B5EF4-FFF2-40B4-BE49-F238E27FC236}">
                <a16:creationId xmlns:a16="http://schemas.microsoft.com/office/drawing/2014/main" id="{4FDC05C3-E860-427F-B190-CB4897E76E15}"/>
              </a:ext>
            </a:extLst>
          </p:cNvPr>
          <p:cNvSpPr txBox="1"/>
          <p:nvPr/>
        </p:nvSpPr>
        <p:spPr>
          <a:xfrm>
            <a:off x="2000876" y="4506143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INSTRUMENTOS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CuadroTexto 132">
            <a:extLst>
              <a:ext uri="{FF2B5EF4-FFF2-40B4-BE49-F238E27FC236}">
                <a16:creationId xmlns:a16="http://schemas.microsoft.com/office/drawing/2014/main" id="{74C2D94A-4867-4991-AEE9-87687AB9BDD0}"/>
              </a:ext>
            </a:extLst>
          </p:cNvPr>
          <p:cNvSpPr txBox="1"/>
          <p:nvPr/>
        </p:nvSpPr>
        <p:spPr>
          <a:xfrm>
            <a:off x="2000876" y="512563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ENTORNO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B0E6869-0090-0E87-ABF1-9937AAB471B1}"/>
              </a:ext>
            </a:extLst>
          </p:cNvPr>
          <p:cNvSpPr txBox="1"/>
          <p:nvPr/>
        </p:nvSpPr>
        <p:spPr>
          <a:xfrm>
            <a:off x="5968904" y="6245151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</a:rPr>
              <a:t>Diseño original: Olga Herrero, Òscar Dalmau</a:t>
            </a:r>
            <a:endParaRPr lang="ca-E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88686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noProof="0" dirty="0"/>
              <a:t>Modelo de Aprendizaje y Desarrollo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ángulo 87">
            <a:extLst>
              <a:ext uri="{FF2B5EF4-FFF2-40B4-BE49-F238E27FC236}">
                <a16:creationId xmlns:a16="http://schemas.microsoft.com/office/drawing/2014/main" id="{AD91644A-03C3-4E72-A759-F6F7098A2CDC}"/>
              </a:ext>
            </a:extLst>
          </p:cNvPr>
          <p:cNvSpPr/>
          <p:nvPr/>
        </p:nvSpPr>
        <p:spPr>
          <a:xfrm>
            <a:off x="3150838" y="3139027"/>
            <a:ext cx="1971888" cy="26760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CuadroTexto 89">
            <a:extLst>
              <a:ext uri="{FF2B5EF4-FFF2-40B4-BE49-F238E27FC236}">
                <a16:creationId xmlns:a16="http://schemas.microsoft.com/office/drawing/2014/main" id="{384432A2-2F31-472C-94E4-633F0E5BA850}"/>
              </a:ext>
            </a:extLst>
          </p:cNvPr>
          <p:cNvSpPr txBox="1"/>
          <p:nvPr/>
        </p:nvSpPr>
        <p:spPr>
          <a:xfrm>
            <a:off x="3308594" y="335180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 A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</a:t>
            </a:r>
          </a:p>
        </p:txBody>
      </p:sp>
      <p:sp>
        <p:nvSpPr>
          <p:cNvPr id="34" name="CuadroTexto 90">
            <a:extLst>
              <a:ext uri="{FF2B5EF4-FFF2-40B4-BE49-F238E27FC236}">
                <a16:creationId xmlns:a16="http://schemas.microsoft.com/office/drawing/2014/main" id="{24A23588-8B46-40D5-AD6F-BD22F279985B}"/>
              </a:ext>
            </a:extLst>
          </p:cNvPr>
          <p:cNvSpPr txBox="1"/>
          <p:nvPr/>
        </p:nvSpPr>
        <p:spPr>
          <a:xfrm>
            <a:off x="2000876" y="327582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APRENDIBILIDAD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ángulo 92">
            <a:extLst>
              <a:ext uri="{FF2B5EF4-FFF2-40B4-BE49-F238E27FC236}">
                <a16:creationId xmlns:a16="http://schemas.microsoft.com/office/drawing/2014/main" id="{B0B33595-F789-4335-B1E2-D1CE399392E3}"/>
              </a:ext>
            </a:extLst>
          </p:cNvPr>
          <p:cNvSpPr/>
          <p:nvPr/>
        </p:nvSpPr>
        <p:spPr>
          <a:xfrm>
            <a:off x="3174119" y="2462040"/>
            <a:ext cx="1839817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1 – ADQUISICIÓN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CONOCIMIENTO ABIERTO Y APRENDIZAJE AUTÓNOMO</a:t>
            </a:r>
          </a:p>
        </p:txBody>
      </p:sp>
      <p:sp>
        <p:nvSpPr>
          <p:cNvPr id="37" name="Rectángulo 93">
            <a:extLst>
              <a:ext uri="{FF2B5EF4-FFF2-40B4-BE49-F238E27FC236}">
                <a16:creationId xmlns:a16="http://schemas.microsoft.com/office/drawing/2014/main" id="{10B838AE-05EC-4F4E-BE3B-874E00AD9F61}"/>
              </a:ext>
            </a:extLst>
          </p:cNvPr>
          <p:cNvSpPr/>
          <p:nvPr/>
        </p:nvSpPr>
        <p:spPr>
          <a:xfrm>
            <a:off x="5080039" y="2462040"/>
            <a:ext cx="1784732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2 –  APLICACIÓN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APRENDIZAJE COLABORATIVO Y COMPETENCIAL</a:t>
            </a:r>
          </a:p>
        </p:txBody>
      </p:sp>
      <p:sp>
        <p:nvSpPr>
          <p:cNvPr id="38" name="Rectángulo 94">
            <a:extLst>
              <a:ext uri="{FF2B5EF4-FFF2-40B4-BE49-F238E27FC236}">
                <a16:creationId xmlns:a16="http://schemas.microsoft.com/office/drawing/2014/main" id="{B63247F7-75A8-437C-9ED6-64E863919B63}"/>
              </a:ext>
            </a:extLst>
          </p:cNvPr>
          <p:cNvSpPr/>
          <p:nvPr/>
        </p:nvSpPr>
        <p:spPr>
          <a:xfrm>
            <a:off x="6941889" y="2462040"/>
            <a:ext cx="1642629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3 – TRANSFORMACIÓN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INVESTIGACIÓN Y APRENDIZAJE BASADO EN RETOS</a:t>
            </a:r>
          </a:p>
        </p:txBody>
      </p:sp>
      <p:sp>
        <p:nvSpPr>
          <p:cNvPr id="39" name="Rectángulo 95">
            <a:extLst>
              <a:ext uri="{FF2B5EF4-FFF2-40B4-BE49-F238E27FC236}">
                <a16:creationId xmlns:a16="http://schemas.microsoft.com/office/drawing/2014/main" id="{9D82B64E-D52C-4FC5-ADCA-2AE3D14322D1}"/>
              </a:ext>
            </a:extLst>
          </p:cNvPr>
          <p:cNvSpPr/>
          <p:nvPr/>
        </p:nvSpPr>
        <p:spPr>
          <a:xfrm>
            <a:off x="1980626" y="3247886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Trapecio 96">
            <a:extLst>
              <a:ext uri="{FF2B5EF4-FFF2-40B4-BE49-F238E27FC236}">
                <a16:creationId xmlns:a16="http://schemas.microsoft.com/office/drawing/2014/main" id="{45DB5E7F-0C8F-4E27-BD8D-DD2633EA08D7}"/>
              </a:ext>
            </a:extLst>
          </p:cNvPr>
          <p:cNvSpPr/>
          <p:nvPr/>
        </p:nvSpPr>
        <p:spPr>
          <a:xfrm>
            <a:off x="2832597" y="2186887"/>
            <a:ext cx="5783856" cy="161293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Trapecio 97">
            <a:extLst>
              <a:ext uri="{FF2B5EF4-FFF2-40B4-BE49-F238E27FC236}">
                <a16:creationId xmlns:a16="http://schemas.microsoft.com/office/drawing/2014/main" id="{EAA0C094-3458-4588-910A-6E89FB694CE6}"/>
              </a:ext>
            </a:extLst>
          </p:cNvPr>
          <p:cNvSpPr/>
          <p:nvPr/>
        </p:nvSpPr>
        <p:spPr>
          <a:xfrm rot="16200000">
            <a:off x="111503" y="4441455"/>
            <a:ext cx="3316077" cy="165108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98">
            <a:extLst>
              <a:ext uri="{FF2B5EF4-FFF2-40B4-BE49-F238E27FC236}">
                <a16:creationId xmlns:a16="http://schemas.microsoft.com/office/drawing/2014/main" id="{C9D5A9DB-C41D-44C2-8E32-E50BCC371195}"/>
              </a:ext>
            </a:extLst>
          </p:cNvPr>
          <p:cNvSpPr txBox="1"/>
          <p:nvPr/>
        </p:nvSpPr>
        <p:spPr>
          <a:xfrm>
            <a:off x="5146141" y="2149874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3 NIVELES DE PROFUNDIZACIÓN</a:t>
            </a:r>
          </a:p>
        </p:txBody>
      </p:sp>
      <p:sp>
        <p:nvSpPr>
          <p:cNvPr id="43" name="CuadroTexto 99">
            <a:extLst>
              <a:ext uri="{FF2B5EF4-FFF2-40B4-BE49-F238E27FC236}">
                <a16:creationId xmlns:a16="http://schemas.microsoft.com/office/drawing/2014/main" id="{45CEABD8-77F3-4604-A0B1-F779931E011C}"/>
              </a:ext>
            </a:extLst>
          </p:cNvPr>
          <p:cNvSpPr txBox="1"/>
          <p:nvPr/>
        </p:nvSpPr>
        <p:spPr>
          <a:xfrm rot="16200000">
            <a:off x="1205764" y="4285309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4 CAPAS DE DISEÑO</a:t>
            </a:r>
          </a:p>
        </p:txBody>
      </p:sp>
      <p:pic>
        <p:nvPicPr>
          <p:cNvPr id="44" name="Imagen 101">
            <a:extLst>
              <a:ext uri="{FF2B5EF4-FFF2-40B4-BE49-F238E27FC236}">
                <a16:creationId xmlns:a16="http://schemas.microsoft.com/office/drawing/2014/main" id="{5B9C1B5D-3AAB-432E-8E0E-CC0B03216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83" y="1200135"/>
            <a:ext cx="6384482" cy="530033"/>
          </a:xfrm>
          <a:prstGeom prst="rect">
            <a:avLst/>
          </a:prstGeom>
        </p:spPr>
      </p:pic>
      <p:sp>
        <p:nvSpPr>
          <p:cNvPr id="45" name="Rectángulo 102">
            <a:extLst>
              <a:ext uri="{FF2B5EF4-FFF2-40B4-BE49-F238E27FC236}">
                <a16:creationId xmlns:a16="http://schemas.microsoft.com/office/drawing/2014/main" id="{EBD89A1C-8782-4F42-8B06-ED2C7E24B0A1}"/>
              </a:ext>
            </a:extLst>
          </p:cNvPr>
          <p:cNvSpPr/>
          <p:nvPr/>
        </p:nvSpPr>
        <p:spPr>
          <a:xfrm>
            <a:off x="1089542" y="1169374"/>
            <a:ext cx="6125378" cy="594910"/>
          </a:xfrm>
          <a:prstGeom prst="rect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Trapecio 103">
            <a:extLst>
              <a:ext uri="{FF2B5EF4-FFF2-40B4-BE49-F238E27FC236}">
                <a16:creationId xmlns:a16="http://schemas.microsoft.com/office/drawing/2014/main" id="{A586195F-D959-42A6-827A-01414FB2E132}"/>
              </a:ext>
            </a:extLst>
          </p:cNvPr>
          <p:cNvSpPr/>
          <p:nvPr/>
        </p:nvSpPr>
        <p:spPr>
          <a:xfrm rot="10800000">
            <a:off x="1087705" y="1766408"/>
            <a:ext cx="6116198" cy="174145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104">
            <a:extLst>
              <a:ext uri="{FF2B5EF4-FFF2-40B4-BE49-F238E27FC236}">
                <a16:creationId xmlns:a16="http://schemas.microsoft.com/office/drawing/2014/main" id="{4E881AD5-480B-465C-9224-0A97C90791FC}"/>
              </a:ext>
            </a:extLst>
          </p:cNvPr>
          <p:cNvSpPr txBox="1"/>
          <p:nvPr/>
        </p:nvSpPr>
        <p:spPr>
          <a:xfrm>
            <a:off x="3467352" y="1735715"/>
            <a:ext cx="1923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5 ATRIBUTOS BÁSICOS DEL MODELO</a:t>
            </a:r>
          </a:p>
        </p:txBody>
      </p:sp>
      <p:sp>
        <p:nvSpPr>
          <p:cNvPr id="48" name="CuadroTexto 105">
            <a:extLst>
              <a:ext uri="{FF2B5EF4-FFF2-40B4-BE49-F238E27FC236}">
                <a16:creationId xmlns:a16="http://schemas.microsoft.com/office/drawing/2014/main" id="{483824D6-6FFF-46A7-8D69-20DE095F92CD}"/>
              </a:ext>
            </a:extLst>
          </p:cNvPr>
          <p:cNvSpPr txBox="1"/>
          <p:nvPr/>
        </p:nvSpPr>
        <p:spPr>
          <a:xfrm>
            <a:off x="7413223" y="1114290"/>
            <a:ext cx="11416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INTEGRIDAD</a:t>
            </a:r>
          </a:p>
          <a:p>
            <a:r>
              <a:rPr lang="es-ES" sz="1100" b="1" dirty="0"/>
              <a:t>DIGITALIZACIÓN</a:t>
            </a:r>
          </a:p>
          <a:p>
            <a:r>
              <a:rPr lang="es-ES" sz="1100" b="1" dirty="0"/>
              <a:t>INNOVACIÓN</a:t>
            </a:r>
          </a:p>
        </p:txBody>
      </p:sp>
      <p:sp>
        <p:nvSpPr>
          <p:cNvPr id="49" name="CuadroTexto 106">
            <a:extLst>
              <a:ext uri="{FF2B5EF4-FFF2-40B4-BE49-F238E27FC236}">
                <a16:creationId xmlns:a16="http://schemas.microsoft.com/office/drawing/2014/main" id="{4CAA3493-75DD-40A3-9E14-8035D6C6F32D}"/>
              </a:ext>
            </a:extLst>
          </p:cNvPr>
          <p:cNvSpPr txBox="1"/>
          <p:nvPr/>
        </p:nvSpPr>
        <p:spPr>
          <a:xfrm>
            <a:off x="7246135" y="1288725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X</a:t>
            </a:r>
          </a:p>
        </p:txBody>
      </p:sp>
      <p:cxnSp>
        <p:nvCxnSpPr>
          <p:cNvPr id="50" name="Conector recto de flecha 107">
            <a:extLst>
              <a:ext uri="{FF2B5EF4-FFF2-40B4-BE49-F238E27FC236}">
                <a16:creationId xmlns:a16="http://schemas.microsoft.com/office/drawing/2014/main" id="{686E2CB5-F6E2-448B-A564-A74A89FF97D4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1109473" y="1853480"/>
            <a:ext cx="814234" cy="52973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108">
            <a:extLst>
              <a:ext uri="{FF2B5EF4-FFF2-40B4-BE49-F238E27FC236}">
                <a16:creationId xmlns:a16="http://schemas.microsoft.com/office/drawing/2014/main" id="{0A00C3E6-082D-4324-86F2-1871357BD47B}"/>
              </a:ext>
            </a:extLst>
          </p:cNvPr>
          <p:cNvCxnSpPr>
            <a:cxnSpLocks/>
          </p:cNvCxnSpPr>
          <p:nvPr/>
        </p:nvCxnSpPr>
        <p:spPr>
          <a:xfrm>
            <a:off x="1918198" y="2370211"/>
            <a:ext cx="0" cy="385590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109">
            <a:extLst>
              <a:ext uri="{FF2B5EF4-FFF2-40B4-BE49-F238E27FC236}">
                <a16:creationId xmlns:a16="http://schemas.microsoft.com/office/drawing/2014/main" id="{AC4379C6-C186-45D9-BB7D-A39DFAE89090}"/>
              </a:ext>
            </a:extLst>
          </p:cNvPr>
          <p:cNvCxnSpPr>
            <a:cxnSpLocks/>
          </p:cNvCxnSpPr>
          <p:nvPr/>
        </p:nvCxnSpPr>
        <p:spPr>
          <a:xfrm>
            <a:off x="1929214" y="2392245"/>
            <a:ext cx="685249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ipse 110">
            <a:extLst>
              <a:ext uri="{FF2B5EF4-FFF2-40B4-BE49-F238E27FC236}">
                <a16:creationId xmlns:a16="http://schemas.microsoft.com/office/drawing/2014/main" id="{FAF4021D-2A2C-45A8-BEB3-748F8E178C01}"/>
              </a:ext>
            </a:extLst>
          </p:cNvPr>
          <p:cNvSpPr/>
          <p:nvPr/>
        </p:nvSpPr>
        <p:spPr>
          <a:xfrm>
            <a:off x="7292037" y="795231"/>
            <a:ext cx="1253869" cy="1167357"/>
          </a:xfrm>
          <a:prstGeom prst="ellipse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111">
            <a:extLst>
              <a:ext uri="{FF2B5EF4-FFF2-40B4-BE49-F238E27FC236}">
                <a16:creationId xmlns:a16="http://schemas.microsoft.com/office/drawing/2014/main" id="{041A3AE2-0706-4FF2-AA2E-BC3E5E0C562D}"/>
              </a:ext>
            </a:extLst>
          </p:cNvPr>
          <p:cNvSpPr txBox="1"/>
          <p:nvPr/>
        </p:nvSpPr>
        <p:spPr>
          <a:xfrm>
            <a:off x="7311306" y="1947259"/>
            <a:ext cx="12538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PRINCIPIOS RECTORES</a:t>
            </a:r>
          </a:p>
        </p:txBody>
      </p:sp>
      <p:sp>
        <p:nvSpPr>
          <p:cNvPr id="55" name="CuadroTexto 112">
            <a:extLst>
              <a:ext uri="{FF2B5EF4-FFF2-40B4-BE49-F238E27FC236}">
                <a16:creationId xmlns:a16="http://schemas.microsoft.com/office/drawing/2014/main" id="{444F4586-A661-4148-8103-DE347AEEF3C1}"/>
              </a:ext>
            </a:extLst>
          </p:cNvPr>
          <p:cNvSpPr txBox="1"/>
          <p:nvPr/>
        </p:nvSpPr>
        <p:spPr>
          <a:xfrm>
            <a:off x="601586" y="3448032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COMPRENDO</a:t>
            </a:r>
          </a:p>
        </p:txBody>
      </p:sp>
      <p:sp>
        <p:nvSpPr>
          <p:cNvPr id="56" name="CuadroTexto 113">
            <a:extLst>
              <a:ext uri="{FF2B5EF4-FFF2-40B4-BE49-F238E27FC236}">
                <a16:creationId xmlns:a16="http://schemas.microsoft.com/office/drawing/2014/main" id="{73A2484D-4E2D-448C-A0C5-6D8CC74C2E71}"/>
              </a:ext>
            </a:extLst>
          </p:cNvPr>
          <p:cNvSpPr txBox="1"/>
          <p:nvPr/>
        </p:nvSpPr>
        <p:spPr>
          <a:xfrm>
            <a:off x="601586" y="4085173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QUIERO</a:t>
            </a:r>
          </a:p>
        </p:txBody>
      </p:sp>
      <p:sp>
        <p:nvSpPr>
          <p:cNvPr id="58" name="CuadroTexto 114">
            <a:extLst>
              <a:ext uri="{FF2B5EF4-FFF2-40B4-BE49-F238E27FC236}">
                <a16:creationId xmlns:a16="http://schemas.microsoft.com/office/drawing/2014/main" id="{162DF97E-ACDC-4EDE-8AD8-8ECB3569B5DD}"/>
              </a:ext>
            </a:extLst>
          </p:cNvPr>
          <p:cNvSpPr txBox="1"/>
          <p:nvPr/>
        </p:nvSpPr>
        <p:spPr>
          <a:xfrm>
            <a:off x="601586" y="4656215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PUEDO</a:t>
            </a:r>
          </a:p>
        </p:txBody>
      </p:sp>
      <p:sp>
        <p:nvSpPr>
          <p:cNvPr id="59" name="CuadroTexto 115">
            <a:extLst>
              <a:ext uri="{FF2B5EF4-FFF2-40B4-BE49-F238E27FC236}">
                <a16:creationId xmlns:a16="http://schemas.microsoft.com/office/drawing/2014/main" id="{E2B897D7-C6A1-434C-9A7E-02F1D2F60B6D}"/>
              </a:ext>
            </a:extLst>
          </p:cNvPr>
          <p:cNvSpPr txBox="1"/>
          <p:nvPr/>
        </p:nvSpPr>
        <p:spPr>
          <a:xfrm>
            <a:off x="601586" y="5249289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HAGO</a:t>
            </a:r>
          </a:p>
        </p:txBody>
      </p:sp>
      <p:sp>
        <p:nvSpPr>
          <p:cNvPr id="61" name="CuadroTexto 117">
            <a:extLst>
              <a:ext uri="{FF2B5EF4-FFF2-40B4-BE49-F238E27FC236}">
                <a16:creationId xmlns:a16="http://schemas.microsoft.com/office/drawing/2014/main" id="{2D486B04-8B5D-4367-BA90-60CB743F6102}"/>
              </a:ext>
            </a:extLst>
          </p:cNvPr>
          <p:cNvSpPr txBox="1"/>
          <p:nvPr/>
        </p:nvSpPr>
        <p:spPr>
          <a:xfrm>
            <a:off x="3308594" y="4046833"/>
            <a:ext cx="165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AUTODIAGNÓSTICO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CuadroTexto 122">
            <a:extLst>
              <a:ext uri="{FF2B5EF4-FFF2-40B4-BE49-F238E27FC236}">
                <a16:creationId xmlns:a16="http://schemas.microsoft.com/office/drawing/2014/main" id="{D9C5A71A-F6D7-4ED8-815D-799E09701778}"/>
              </a:ext>
            </a:extLst>
          </p:cNvPr>
          <p:cNvSpPr txBox="1"/>
          <p:nvPr/>
        </p:nvSpPr>
        <p:spPr>
          <a:xfrm>
            <a:off x="3308594" y="4577089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MATERIALES Y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RECURSOS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CuadroTexto 129">
            <a:extLst>
              <a:ext uri="{FF2B5EF4-FFF2-40B4-BE49-F238E27FC236}">
                <a16:creationId xmlns:a16="http://schemas.microsoft.com/office/drawing/2014/main" id="{71AB76C0-61E4-4A64-BA06-0FB476F5FBAE}"/>
              </a:ext>
            </a:extLst>
          </p:cNvPr>
          <p:cNvSpPr txBox="1"/>
          <p:nvPr/>
        </p:nvSpPr>
        <p:spPr>
          <a:xfrm>
            <a:off x="3308594" y="5174187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ACCESO A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 DE EXPERTOS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CuadroTexto 130">
            <a:extLst>
              <a:ext uri="{FF2B5EF4-FFF2-40B4-BE49-F238E27FC236}">
                <a16:creationId xmlns:a16="http://schemas.microsoft.com/office/drawing/2014/main" id="{81E5385C-6EFF-4077-981A-CFAF9C52C911}"/>
              </a:ext>
            </a:extLst>
          </p:cNvPr>
          <p:cNvSpPr txBox="1"/>
          <p:nvPr/>
        </p:nvSpPr>
        <p:spPr>
          <a:xfrm>
            <a:off x="2000876" y="3892945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COMPROMISO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CuadroTexto 131">
            <a:extLst>
              <a:ext uri="{FF2B5EF4-FFF2-40B4-BE49-F238E27FC236}">
                <a16:creationId xmlns:a16="http://schemas.microsoft.com/office/drawing/2014/main" id="{4FDC05C3-E860-427F-B190-CB4897E76E15}"/>
              </a:ext>
            </a:extLst>
          </p:cNvPr>
          <p:cNvSpPr txBox="1"/>
          <p:nvPr/>
        </p:nvSpPr>
        <p:spPr>
          <a:xfrm>
            <a:off x="2000876" y="4506143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INSTRUMENTOS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CuadroTexto 132">
            <a:extLst>
              <a:ext uri="{FF2B5EF4-FFF2-40B4-BE49-F238E27FC236}">
                <a16:creationId xmlns:a16="http://schemas.microsoft.com/office/drawing/2014/main" id="{74C2D94A-4867-4991-AEE9-87687AB9BDD0}"/>
              </a:ext>
            </a:extLst>
          </p:cNvPr>
          <p:cNvSpPr txBox="1"/>
          <p:nvPr/>
        </p:nvSpPr>
        <p:spPr>
          <a:xfrm>
            <a:off x="2000876" y="512563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ENTORNO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Rectángulo 139">
            <a:extLst>
              <a:ext uri="{FF2B5EF4-FFF2-40B4-BE49-F238E27FC236}">
                <a16:creationId xmlns:a16="http://schemas.microsoft.com/office/drawing/2014/main" id="{D133DC76-D2A0-4118-9AD0-2D9CE4CB669F}"/>
              </a:ext>
            </a:extLst>
          </p:cNvPr>
          <p:cNvSpPr/>
          <p:nvPr/>
        </p:nvSpPr>
        <p:spPr>
          <a:xfrm>
            <a:off x="1984299" y="3890539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Rectángulo 140">
            <a:extLst>
              <a:ext uri="{FF2B5EF4-FFF2-40B4-BE49-F238E27FC236}">
                <a16:creationId xmlns:a16="http://schemas.microsoft.com/office/drawing/2014/main" id="{B452F26B-744A-412B-875F-77A33C86B0B1}"/>
              </a:ext>
            </a:extLst>
          </p:cNvPr>
          <p:cNvSpPr/>
          <p:nvPr/>
        </p:nvSpPr>
        <p:spPr>
          <a:xfrm>
            <a:off x="1982463" y="4505648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Rectángulo 141">
            <a:extLst>
              <a:ext uri="{FF2B5EF4-FFF2-40B4-BE49-F238E27FC236}">
                <a16:creationId xmlns:a16="http://schemas.microsoft.com/office/drawing/2014/main" id="{A766071E-A82D-473E-87A4-2A6CFAFCC980}"/>
              </a:ext>
            </a:extLst>
          </p:cNvPr>
          <p:cNvSpPr/>
          <p:nvPr/>
        </p:nvSpPr>
        <p:spPr>
          <a:xfrm>
            <a:off x="1982462" y="5111575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B0E6869-0090-0E87-ABF1-9937AAB471B1}"/>
              </a:ext>
            </a:extLst>
          </p:cNvPr>
          <p:cNvSpPr txBox="1"/>
          <p:nvPr/>
        </p:nvSpPr>
        <p:spPr>
          <a:xfrm>
            <a:off x="5968904" y="6245151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</a:rPr>
              <a:t>Diseño original: Olga Herrero, Òscar Dalmau</a:t>
            </a:r>
            <a:endParaRPr lang="ca-E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77558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noProof="0" dirty="0"/>
              <a:t>Modelo de Aprendizaje y Desarrollo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ángulo 56">
            <a:extLst>
              <a:ext uri="{FF2B5EF4-FFF2-40B4-BE49-F238E27FC236}">
                <a16:creationId xmlns:a16="http://schemas.microsoft.com/office/drawing/2014/main" id="{5B67741F-EE15-4DDC-8191-CD9AC5AA2B83}"/>
              </a:ext>
            </a:extLst>
          </p:cNvPr>
          <p:cNvSpPr/>
          <p:nvPr/>
        </p:nvSpPr>
        <p:spPr>
          <a:xfrm>
            <a:off x="2964603" y="3015627"/>
            <a:ext cx="3910860" cy="2912145"/>
          </a:xfrm>
          <a:prstGeom prst="rect">
            <a:avLst/>
          </a:prstGeom>
          <a:solidFill>
            <a:srgbClr val="FFD5D5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ángulo 87">
            <a:extLst>
              <a:ext uri="{FF2B5EF4-FFF2-40B4-BE49-F238E27FC236}">
                <a16:creationId xmlns:a16="http://schemas.microsoft.com/office/drawing/2014/main" id="{AD91644A-03C3-4E72-A759-F6F7098A2CDC}"/>
              </a:ext>
            </a:extLst>
          </p:cNvPr>
          <p:cNvSpPr/>
          <p:nvPr/>
        </p:nvSpPr>
        <p:spPr>
          <a:xfrm>
            <a:off x="3150838" y="3139027"/>
            <a:ext cx="1971888" cy="26760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CuadroTexto 89">
            <a:extLst>
              <a:ext uri="{FF2B5EF4-FFF2-40B4-BE49-F238E27FC236}">
                <a16:creationId xmlns:a16="http://schemas.microsoft.com/office/drawing/2014/main" id="{384432A2-2F31-472C-94E4-633F0E5BA850}"/>
              </a:ext>
            </a:extLst>
          </p:cNvPr>
          <p:cNvSpPr txBox="1"/>
          <p:nvPr/>
        </p:nvSpPr>
        <p:spPr>
          <a:xfrm>
            <a:off x="3308594" y="335180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 A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</a:t>
            </a:r>
          </a:p>
        </p:txBody>
      </p:sp>
      <p:sp>
        <p:nvSpPr>
          <p:cNvPr id="34" name="CuadroTexto 90">
            <a:extLst>
              <a:ext uri="{FF2B5EF4-FFF2-40B4-BE49-F238E27FC236}">
                <a16:creationId xmlns:a16="http://schemas.microsoft.com/office/drawing/2014/main" id="{24A23588-8B46-40D5-AD6F-BD22F279985B}"/>
              </a:ext>
            </a:extLst>
          </p:cNvPr>
          <p:cNvSpPr txBox="1"/>
          <p:nvPr/>
        </p:nvSpPr>
        <p:spPr>
          <a:xfrm>
            <a:off x="2000876" y="327582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APRENDIBILIDAD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ángulo 92">
            <a:extLst>
              <a:ext uri="{FF2B5EF4-FFF2-40B4-BE49-F238E27FC236}">
                <a16:creationId xmlns:a16="http://schemas.microsoft.com/office/drawing/2014/main" id="{B0B33595-F789-4335-B1E2-D1CE399392E3}"/>
              </a:ext>
            </a:extLst>
          </p:cNvPr>
          <p:cNvSpPr/>
          <p:nvPr/>
        </p:nvSpPr>
        <p:spPr>
          <a:xfrm>
            <a:off x="3174119" y="2462040"/>
            <a:ext cx="1839817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1 – ADQUISICIÓN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CONOCIMIENTO ABIERTO Y APRENDIZAJE AUTÓNOMO</a:t>
            </a:r>
          </a:p>
        </p:txBody>
      </p:sp>
      <p:sp>
        <p:nvSpPr>
          <p:cNvPr id="37" name="Rectángulo 93">
            <a:extLst>
              <a:ext uri="{FF2B5EF4-FFF2-40B4-BE49-F238E27FC236}">
                <a16:creationId xmlns:a16="http://schemas.microsoft.com/office/drawing/2014/main" id="{10B838AE-05EC-4F4E-BE3B-874E00AD9F61}"/>
              </a:ext>
            </a:extLst>
          </p:cNvPr>
          <p:cNvSpPr/>
          <p:nvPr/>
        </p:nvSpPr>
        <p:spPr>
          <a:xfrm>
            <a:off x="5080039" y="2462040"/>
            <a:ext cx="1784732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2 –  APLICACIÓN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APRENDIZAJE COLABORATIVO Y COMPETENCIAL</a:t>
            </a:r>
          </a:p>
        </p:txBody>
      </p:sp>
      <p:sp>
        <p:nvSpPr>
          <p:cNvPr id="38" name="Rectángulo 94">
            <a:extLst>
              <a:ext uri="{FF2B5EF4-FFF2-40B4-BE49-F238E27FC236}">
                <a16:creationId xmlns:a16="http://schemas.microsoft.com/office/drawing/2014/main" id="{B63247F7-75A8-437C-9ED6-64E863919B63}"/>
              </a:ext>
            </a:extLst>
          </p:cNvPr>
          <p:cNvSpPr/>
          <p:nvPr/>
        </p:nvSpPr>
        <p:spPr>
          <a:xfrm>
            <a:off x="6941889" y="2462040"/>
            <a:ext cx="1642629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3 – TRANSFORMACIÓN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INVESTIGACIÓN Y APRENDIZAJE BASADO EN RETOS</a:t>
            </a:r>
          </a:p>
        </p:txBody>
      </p:sp>
      <p:sp>
        <p:nvSpPr>
          <p:cNvPr id="39" name="Rectángulo 95">
            <a:extLst>
              <a:ext uri="{FF2B5EF4-FFF2-40B4-BE49-F238E27FC236}">
                <a16:creationId xmlns:a16="http://schemas.microsoft.com/office/drawing/2014/main" id="{9D82B64E-D52C-4FC5-ADCA-2AE3D14322D1}"/>
              </a:ext>
            </a:extLst>
          </p:cNvPr>
          <p:cNvSpPr/>
          <p:nvPr/>
        </p:nvSpPr>
        <p:spPr>
          <a:xfrm>
            <a:off x="1980626" y="3247886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Trapecio 96">
            <a:extLst>
              <a:ext uri="{FF2B5EF4-FFF2-40B4-BE49-F238E27FC236}">
                <a16:creationId xmlns:a16="http://schemas.microsoft.com/office/drawing/2014/main" id="{45DB5E7F-0C8F-4E27-BD8D-DD2633EA08D7}"/>
              </a:ext>
            </a:extLst>
          </p:cNvPr>
          <p:cNvSpPr/>
          <p:nvPr/>
        </p:nvSpPr>
        <p:spPr>
          <a:xfrm>
            <a:off x="2832597" y="2186887"/>
            <a:ext cx="5783856" cy="161293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Trapecio 97">
            <a:extLst>
              <a:ext uri="{FF2B5EF4-FFF2-40B4-BE49-F238E27FC236}">
                <a16:creationId xmlns:a16="http://schemas.microsoft.com/office/drawing/2014/main" id="{EAA0C094-3458-4588-910A-6E89FB694CE6}"/>
              </a:ext>
            </a:extLst>
          </p:cNvPr>
          <p:cNvSpPr/>
          <p:nvPr/>
        </p:nvSpPr>
        <p:spPr>
          <a:xfrm rot="16200000">
            <a:off x="111503" y="4441455"/>
            <a:ext cx="3316077" cy="165108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98">
            <a:extLst>
              <a:ext uri="{FF2B5EF4-FFF2-40B4-BE49-F238E27FC236}">
                <a16:creationId xmlns:a16="http://schemas.microsoft.com/office/drawing/2014/main" id="{C9D5A9DB-C41D-44C2-8E32-E50BCC371195}"/>
              </a:ext>
            </a:extLst>
          </p:cNvPr>
          <p:cNvSpPr txBox="1"/>
          <p:nvPr/>
        </p:nvSpPr>
        <p:spPr>
          <a:xfrm>
            <a:off x="5146141" y="2149874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3 NIVELES DE PROFUNDIZACIÓN</a:t>
            </a:r>
          </a:p>
        </p:txBody>
      </p:sp>
      <p:sp>
        <p:nvSpPr>
          <p:cNvPr id="43" name="CuadroTexto 99">
            <a:extLst>
              <a:ext uri="{FF2B5EF4-FFF2-40B4-BE49-F238E27FC236}">
                <a16:creationId xmlns:a16="http://schemas.microsoft.com/office/drawing/2014/main" id="{45CEABD8-77F3-4604-A0B1-F779931E011C}"/>
              </a:ext>
            </a:extLst>
          </p:cNvPr>
          <p:cNvSpPr txBox="1"/>
          <p:nvPr/>
        </p:nvSpPr>
        <p:spPr>
          <a:xfrm rot="16200000">
            <a:off x="1205764" y="4285309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4 CAPAS DE DISEÑO</a:t>
            </a:r>
          </a:p>
        </p:txBody>
      </p:sp>
      <p:pic>
        <p:nvPicPr>
          <p:cNvPr id="44" name="Imagen 101">
            <a:extLst>
              <a:ext uri="{FF2B5EF4-FFF2-40B4-BE49-F238E27FC236}">
                <a16:creationId xmlns:a16="http://schemas.microsoft.com/office/drawing/2014/main" id="{5B9C1B5D-3AAB-432E-8E0E-CC0B03216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83" y="1200135"/>
            <a:ext cx="6384482" cy="530033"/>
          </a:xfrm>
          <a:prstGeom prst="rect">
            <a:avLst/>
          </a:prstGeom>
        </p:spPr>
      </p:pic>
      <p:sp>
        <p:nvSpPr>
          <p:cNvPr id="45" name="Rectángulo 102">
            <a:extLst>
              <a:ext uri="{FF2B5EF4-FFF2-40B4-BE49-F238E27FC236}">
                <a16:creationId xmlns:a16="http://schemas.microsoft.com/office/drawing/2014/main" id="{EBD89A1C-8782-4F42-8B06-ED2C7E24B0A1}"/>
              </a:ext>
            </a:extLst>
          </p:cNvPr>
          <p:cNvSpPr/>
          <p:nvPr/>
        </p:nvSpPr>
        <p:spPr>
          <a:xfrm>
            <a:off x="1089542" y="1169374"/>
            <a:ext cx="6125378" cy="594910"/>
          </a:xfrm>
          <a:prstGeom prst="rect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Trapecio 103">
            <a:extLst>
              <a:ext uri="{FF2B5EF4-FFF2-40B4-BE49-F238E27FC236}">
                <a16:creationId xmlns:a16="http://schemas.microsoft.com/office/drawing/2014/main" id="{A586195F-D959-42A6-827A-01414FB2E132}"/>
              </a:ext>
            </a:extLst>
          </p:cNvPr>
          <p:cNvSpPr/>
          <p:nvPr/>
        </p:nvSpPr>
        <p:spPr>
          <a:xfrm rot="10800000">
            <a:off x="1087705" y="1766408"/>
            <a:ext cx="6116198" cy="174145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104">
            <a:extLst>
              <a:ext uri="{FF2B5EF4-FFF2-40B4-BE49-F238E27FC236}">
                <a16:creationId xmlns:a16="http://schemas.microsoft.com/office/drawing/2014/main" id="{4E881AD5-480B-465C-9224-0A97C90791FC}"/>
              </a:ext>
            </a:extLst>
          </p:cNvPr>
          <p:cNvSpPr txBox="1"/>
          <p:nvPr/>
        </p:nvSpPr>
        <p:spPr>
          <a:xfrm>
            <a:off x="3467352" y="1735715"/>
            <a:ext cx="1923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5 ATRIBUTOS BÁSICOS DEL MODELO</a:t>
            </a:r>
          </a:p>
        </p:txBody>
      </p:sp>
      <p:sp>
        <p:nvSpPr>
          <p:cNvPr id="48" name="CuadroTexto 105">
            <a:extLst>
              <a:ext uri="{FF2B5EF4-FFF2-40B4-BE49-F238E27FC236}">
                <a16:creationId xmlns:a16="http://schemas.microsoft.com/office/drawing/2014/main" id="{483824D6-6FFF-46A7-8D69-20DE095F92CD}"/>
              </a:ext>
            </a:extLst>
          </p:cNvPr>
          <p:cNvSpPr txBox="1"/>
          <p:nvPr/>
        </p:nvSpPr>
        <p:spPr>
          <a:xfrm>
            <a:off x="7413223" y="1114290"/>
            <a:ext cx="11416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INTEGRIDAD</a:t>
            </a:r>
          </a:p>
          <a:p>
            <a:r>
              <a:rPr lang="es-ES" sz="1100" b="1" dirty="0"/>
              <a:t>DIGITALIZACIÓN</a:t>
            </a:r>
          </a:p>
          <a:p>
            <a:r>
              <a:rPr lang="es-ES" sz="1100" b="1" dirty="0"/>
              <a:t>INNOVACIÓN</a:t>
            </a:r>
          </a:p>
        </p:txBody>
      </p:sp>
      <p:sp>
        <p:nvSpPr>
          <p:cNvPr id="49" name="CuadroTexto 106">
            <a:extLst>
              <a:ext uri="{FF2B5EF4-FFF2-40B4-BE49-F238E27FC236}">
                <a16:creationId xmlns:a16="http://schemas.microsoft.com/office/drawing/2014/main" id="{4CAA3493-75DD-40A3-9E14-8035D6C6F32D}"/>
              </a:ext>
            </a:extLst>
          </p:cNvPr>
          <p:cNvSpPr txBox="1"/>
          <p:nvPr/>
        </p:nvSpPr>
        <p:spPr>
          <a:xfrm>
            <a:off x="7246135" y="1288725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X</a:t>
            </a:r>
          </a:p>
        </p:txBody>
      </p:sp>
      <p:cxnSp>
        <p:nvCxnSpPr>
          <p:cNvPr id="50" name="Conector recto de flecha 107">
            <a:extLst>
              <a:ext uri="{FF2B5EF4-FFF2-40B4-BE49-F238E27FC236}">
                <a16:creationId xmlns:a16="http://schemas.microsoft.com/office/drawing/2014/main" id="{686E2CB5-F6E2-448B-A564-A74A89FF97D4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1109473" y="1853480"/>
            <a:ext cx="814234" cy="52973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108">
            <a:extLst>
              <a:ext uri="{FF2B5EF4-FFF2-40B4-BE49-F238E27FC236}">
                <a16:creationId xmlns:a16="http://schemas.microsoft.com/office/drawing/2014/main" id="{0A00C3E6-082D-4324-86F2-1871357BD47B}"/>
              </a:ext>
            </a:extLst>
          </p:cNvPr>
          <p:cNvCxnSpPr>
            <a:cxnSpLocks/>
          </p:cNvCxnSpPr>
          <p:nvPr/>
        </p:nvCxnSpPr>
        <p:spPr>
          <a:xfrm>
            <a:off x="1918198" y="2370211"/>
            <a:ext cx="0" cy="385590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109">
            <a:extLst>
              <a:ext uri="{FF2B5EF4-FFF2-40B4-BE49-F238E27FC236}">
                <a16:creationId xmlns:a16="http://schemas.microsoft.com/office/drawing/2014/main" id="{AC4379C6-C186-45D9-BB7D-A39DFAE89090}"/>
              </a:ext>
            </a:extLst>
          </p:cNvPr>
          <p:cNvCxnSpPr>
            <a:cxnSpLocks/>
          </p:cNvCxnSpPr>
          <p:nvPr/>
        </p:nvCxnSpPr>
        <p:spPr>
          <a:xfrm>
            <a:off x="1929214" y="2392245"/>
            <a:ext cx="685249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ipse 110">
            <a:extLst>
              <a:ext uri="{FF2B5EF4-FFF2-40B4-BE49-F238E27FC236}">
                <a16:creationId xmlns:a16="http://schemas.microsoft.com/office/drawing/2014/main" id="{FAF4021D-2A2C-45A8-BEB3-748F8E178C01}"/>
              </a:ext>
            </a:extLst>
          </p:cNvPr>
          <p:cNvSpPr/>
          <p:nvPr/>
        </p:nvSpPr>
        <p:spPr>
          <a:xfrm>
            <a:off x="7292037" y="795231"/>
            <a:ext cx="1253869" cy="1167357"/>
          </a:xfrm>
          <a:prstGeom prst="ellipse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111">
            <a:extLst>
              <a:ext uri="{FF2B5EF4-FFF2-40B4-BE49-F238E27FC236}">
                <a16:creationId xmlns:a16="http://schemas.microsoft.com/office/drawing/2014/main" id="{041A3AE2-0706-4FF2-AA2E-BC3E5E0C562D}"/>
              </a:ext>
            </a:extLst>
          </p:cNvPr>
          <p:cNvSpPr txBox="1"/>
          <p:nvPr/>
        </p:nvSpPr>
        <p:spPr>
          <a:xfrm>
            <a:off x="7311306" y="1947259"/>
            <a:ext cx="12538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PRINCIPIOS RECTORES</a:t>
            </a:r>
          </a:p>
        </p:txBody>
      </p:sp>
      <p:sp>
        <p:nvSpPr>
          <p:cNvPr id="55" name="CuadroTexto 112">
            <a:extLst>
              <a:ext uri="{FF2B5EF4-FFF2-40B4-BE49-F238E27FC236}">
                <a16:creationId xmlns:a16="http://schemas.microsoft.com/office/drawing/2014/main" id="{444F4586-A661-4148-8103-DE347AEEF3C1}"/>
              </a:ext>
            </a:extLst>
          </p:cNvPr>
          <p:cNvSpPr txBox="1"/>
          <p:nvPr/>
        </p:nvSpPr>
        <p:spPr>
          <a:xfrm>
            <a:off x="601586" y="3448032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COMPRENDO</a:t>
            </a:r>
          </a:p>
        </p:txBody>
      </p:sp>
      <p:sp>
        <p:nvSpPr>
          <p:cNvPr id="56" name="CuadroTexto 113">
            <a:extLst>
              <a:ext uri="{FF2B5EF4-FFF2-40B4-BE49-F238E27FC236}">
                <a16:creationId xmlns:a16="http://schemas.microsoft.com/office/drawing/2014/main" id="{73A2484D-4E2D-448C-A0C5-6D8CC74C2E71}"/>
              </a:ext>
            </a:extLst>
          </p:cNvPr>
          <p:cNvSpPr txBox="1"/>
          <p:nvPr/>
        </p:nvSpPr>
        <p:spPr>
          <a:xfrm>
            <a:off x="601586" y="4085173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QUIERO</a:t>
            </a:r>
          </a:p>
        </p:txBody>
      </p:sp>
      <p:sp>
        <p:nvSpPr>
          <p:cNvPr id="58" name="CuadroTexto 114">
            <a:extLst>
              <a:ext uri="{FF2B5EF4-FFF2-40B4-BE49-F238E27FC236}">
                <a16:creationId xmlns:a16="http://schemas.microsoft.com/office/drawing/2014/main" id="{162DF97E-ACDC-4EDE-8AD8-8ECB3569B5DD}"/>
              </a:ext>
            </a:extLst>
          </p:cNvPr>
          <p:cNvSpPr txBox="1"/>
          <p:nvPr/>
        </p:nvSpPr>
        <p:spPr>
          <a:xfrm>
            <a:off x="601586" y="4656215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PUEDO</a:t>
            </a:r>
          </a:p>
        </p:txBody>
      </p:sp>
      <p:sp>
        <p:nvSpPr>
          <p:cNvPr id="59" name="CuadroTexto 115">
            <a:extLst>
              <a:ext uri="{FF2B5EF4-FFF2-40B4-BE49-F238E27FC236}">
                <a16:creationId xmlns:a16="http://schemas.microsoft.com/office/drawing/2014/main" id="{E2B897D7-C6A1-434C-9A7E-02F1D2F60B6D}"/>
              </a:ext>
            </a:extLst>
          </p:cNvPr>
          <p:cNvSpPr txBox="1"/>
          <p:nvPr/>
        </p:nvSpPr>
        <p:spPr>
          <a:xfrm>
            <a:off x="601586" y="5249289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HAGO</a:t>
            </a:r>
          </a:p>
        </p:txBody>
      </p:sp>
      <p:sp>
        <p:nvSpPr>
          <p:cNvPr id="60" name="CuadroTexto 116">
            <a:extLst>
              <a:ext uri="{FF2B5EF4-FFF2-40B4-BE49-F238E27FC236}">
                <a16:creationId xmlns:a16="http://schemas.microsoft.com/office/drawing/2014/main" id="{F3B3A51A-878A-4980-808D-A6A3BA895E3B}"/>
              </a:ext>
            </a:extLst>
          </p:cNvPr>
          <p:cNvSpPr txBox="1"/>
          <p:nvPr/>
        </p:nvSpPr>
        <p:spPr>
          <a:xfrm>
            <a:off x="5165994" y="3336024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MENTALIDAD DE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CRECIMIENTO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CuadroTexto 117">
            <a:extLst>
              <a:ext uri="{FF2B5EF4-FFF2-40B4-BE49-F238E27FC236}">
                <a16:creationId xmlns:a16="http://schemas.microsoft.com/office/drawing/2014/main" id="{2D486B04-8B5D-4367-BA90-60CB743F6102}"/>
              </a:ext>
            </a:extLst>
          </p:cNvPr>
          <p:cNvSpPr txBox="1"/>
          <p:nvPr/>
        </p:nvSpPr>
        <p:spPr>
          <a:xfrm>
            <a:off x="3308594" y="4046833"/>
            <a:ext cx="165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AUTODIAGNÓSTICO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CuadroTexto 122">
            <a:extLst>
              <a:ext uri="{FF2B5EF4-FFF2-40B4-BE49-F238E27FC236}">
                <a16:creationId xmlns:a16="http://schemas.microsoft.com/office/drawing/2014/main" id="{D9C5A71A-F6D7-4ED8-815D-799E09701778}"/>
              </a:ext>
            </a:extLst>
          </p:cNvPr>
          <p:cNvSpPr txBox="1"/>
          <p:nvPr/>
        </p:nvSpPr>
        <p:spPr>
          <a:xfrm>
            <a:off x="3308594" y="4577089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MATERIALES Y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RECURSOS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CuadroTexto 129">
            <a:extLst>
              <a:ext uri="{FF2B5EF4-FFF2-40B4-BE49-F238E27FC236}">
                <a16:creationId xmlns:a16="http://schemas.microsoft.com/office/drawing/2014/main" id="{71AB76C0-61E4-4A64-BA06-0FB476F5FBAE}"/>
              </a:ext>
            </a:extLst>
          </p:cNvPr>
          <p:cNvSpPr txBox="1"/>
          <p:nvPr/>
        </p:nvSpPr>
        <p:spPr>
          <a:xfrm>
            <a:off x="3308594" y="5174187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ACCESO A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 DE EXPERTOS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CuadroTexto 130">
            <a:extLst>
              <a:ext uri="{FF2B5EF4-FFF2-40B4-BE49-F238E27FC236}">
                <a16:creationId xmlns:a16="http://schemas.microsoft.com/office/drawing/2014/main" id="{81E5385C-6EFF-4077-981A-CFAF9C52C911}"/>
              </a:ext>
            </a:extLst>
          </p:cNvPr>
          <p:cNvSpPr txBox="1"/>
          <p:nvPr/>
        </p:nvSpPr>
        <p:spPr>
          <a:xfrm>
            <a:off x="2000876" y="3892945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COMPROMISO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CuadroTexto 131">
            <a:extLst>
              <a:ext uri="{FF2B5EF4-FFF2-40B4-BE49-F238E27FC236}">
                <a16:creationId xmlns:a16="http://schemas.microsoft.com/office/drawing/2014/main" id="{4FDC05C3-E860-427F-B190-CB4897E76E15}"/>
              </a:ext>
            </a:extLst>
          </p:cNvPr>
          <p:cNvSpPr txBox="1"/>
          <p:nvPr/>
        </p:nvSpPr>
        <p:spPr>
          <a:xfrm>
            <a:off x="2000876" y="4506143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INSTRUMENTOS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CuadroTexto 132">
            <a:extLst>
              <a:ext uri="{FF2B5EF4-FFF2-40B4-BE49-F238E27FC236}">
                <a16:creationId xmlns:a16="http://schemas.microsoft.com/office/drawing/2014/main" id="{74C2D94A-4867-4991-AEE9-87687AB9BDD0}"/>
              </a:ext>
            </a:extLst>
          </p:cNvPr>
          <p:cNvSpPr txBox="1"/>
          <p:nvPr/>
        </p:nvSpPr>
        <p:spPr>
          <a:xfrm>
            <a:off x="2000876" y="512563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ENTORNO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CuadroTexto 133">
            <a:extLst>
              <a:ext uri="{FF2B5EF4-FFF2-40B4-BE49-F238E27FC236}">
                <a16:creationId xmlns:a16="http://schemas.microsoft.com/office/drawing/2014/main" id="{3028AA84-3085-40C7-B27A-C1D4F42EBEB1}"/>
              </a:ext>
            </a:extLst>
          </p:cNvPr>
          <p:cNvSpPr txBox="1"/>
          <p:nvPr/>
        </p:nvSpPr>
        <p:spPr>
          <a:xfrm>
            <a:off x="5165994" y="3996764"/>
            <a:ext cx="16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CONCIENCIA 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OPORTUNIDADES</a:t>
            </a:r>
          </a:p>
          <a:p>
            <a:pPr algn="ctr"/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CuadroTexto 134">
            <a:extLst>
              <a:ext uri="{FF2B5EF4-FFF2-40B4-BE49-F238E27FC236}">
                <a16:creationId xmlns:a16="http://schemas.microsoft.com/office/drawing/2014/main" id="{42A8EDBF-16AC-4519-B62D-389063352B87}"/>
              </a:ext>
            </a:extLst>
          </p:cNvPr>
          <p:cNvSpPr txBox="1"/>
          <p:nvPr/>
        </p:nvSpPr>
        <p:spPr>
          <a:xfrm>
            <a:off x="5165994" y="4581708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FORMACIÓN E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ITINERARIOS DE APRENDIZAJE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CuadroTexto 135">
            <a:extLst>
              <a:ext uri="{FF2B5EF4-FFF2-40B4-BE49-F238E27FC236}">
                <a16:creationId xmlns:a16="http://schemas.microsoft.com/office/drawing/2014/main" id="{47D216CC-0B5E-4B31-80F5-D0C1E6136021}"/>
              </a:ext>
            </a:extLst>
          </p:cNvPr>
          <p:cNvSpPr txBox="1"/>
          <p:nvPr/>
        </p:nvSpPr>
        <p:spPr>
          <a:xfrm>
            <a:off x="5165994" y="517768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PROYECTOS Y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DESARROLLO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Rectángulo 139">
            <a:extLst>
              <a:ext uri="{FF2B5EF4-FFF2-40B4-BE49-F238E27FC236}">
                <a16:creationId xmlns:a16="http://schemas.microsoft.com/office/drawing/2014/main" id="{D133DC76-D2A0-4118-9AD0-2D9CE4CB669F}"/>
              </a:ext>
            </a:extLst>
          </p:cNvPr>
          <p:cNvSpPr/>
          <p:nvPr/>
        </p:nvSpPr>
        <p:spPr>
          <a:xfrm>
            <a:off x="1984299" y="3890539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Rectángulo 140">
            <a:extLst>
              <a:ext uri="{FF2B5EF4-FFF2-40B4-BE49-F238E27FC236}">
                <a16:creationId xmlns:a16="http://schemas.microsoft.com/office/drawing/2014/main" id="{B452F26B-744A-412B-875F-77A33C86B0B1}"/>
              </a:ext>
            </a:extLst>
          </p:cNvPr>
          <p:cNvSpPr/>
          <p:nvPr/>
        </p:nvSpPr>
        <p:spPr>
          <a:xfrm>
            <a:off x="1982463" y="4505648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Rectángulo 141">
            <a:extLst>
              <a:ext uri="{FF2B5EF4-FFF2-40B4-BE49-F238E27FC236}">
                <a16:creationId xmlns:a16="http://schemas.microsoft.com/office/drawing/2014/main" id="{A766071E-A82D-473E-87A4-2A6CFAFCC980}"/>
              </a:ext>
            </a:extLst>
          </p:cNvPr>
          <p:cNvSpPr/>
          <p:nvPr/>
        </p:nvSpPr>
        <p:spPr>
          <a:xfrm>
            <a:off x="1982462" y="5111575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B0E6869-0090-0E87-ABF1-9937AAB471B1}"/>
              </a:ext>
            </a:extLst>
          </p:cNvPr>
          <p:cNvSpPr txBox="1"/>
          <p:nvPr/>
        </p:nvSpPr>
        <p:spPr>
          <a:xfrm>
            <a:off x="5968904" y="6245151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</a:rPr>
              <a:t>Diseño original: Olga Herrero, Òscar Dalmau</a:t>
            </a:r>
            <a:endParaRPr lang="ca-E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43477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noProof="0" dirty="0"/>
              <a:t>Modelo de Aprendizaje y Desarrollo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ángulo 55">
            <a:extLst>
              <a:ext uri="{FF2B5EF4-FFF2-40B4-BE49-F238E27FC236}">
                <a16:creationId xmlns:a16="http://schemas.microsoft.com/office/drawing/2014/main" id="{8304AA9F-0B05-4211-B387-A144CD704C38}"/>
              </a:ext>
            </a:extLst>
          </p:cNvPr>
          <p:cNvSpPr/>
          <p:nvPr/>
        </p:nvSpPr>
        <p:spPr>
          <a:xfrm>
            <a:off x="2813400" y="2901710"/>
            <a:ext cx="5792035" cy="3243550"/>
          </a:xfrm>
          <a:prstGeom prst="rect">
            <a:avLst/>
          </a:prstGeom>
          <a:solidFill>
            <a:srgbClr val="FFB7B7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ángulo 56">
            <a:extLst>
              <a:ext uri="{FF2B5EF4-FFF2-40B4-BE49-F238E27FC236}">
                <a16:creationId xmlns:a16="http://schemas.microsoft.com/office/drawing/2014/main" id="{5B67741F-EE15-4DDC-8191-CD9AC5AA2B83}"/>
              </a:ext>
            </a:extLst>
          </p:cNvPr>
          <p:cNvSpPr/>
          <p:nvPr/>
        </p:nvSpPr>
        <p:spPr>
          <a:xfrm>
            <a:off x="2964603" y="3015627"/>
            <a:ext cx="3910860" cy="2912145"/>
          </a:xfrm>
          <a:prstGeom prst="rect">
            <a:avLst/>
          </a:prstGeom>
          <a:solidFill>
            <a:srgbClr val="FFD5D5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ángulo 87">
            <a:extLst>
              <a:ext uri="{FF2B5EF4-FFF2-40B4-BE49-F238E27FC236}">
                <a16:creationId xmlns:a16="http://schemas.microsoft.com/office/drawing/2014/main" id="{AD91644A-03C3-4E72-A759-F6F7098A2CDC}"/>
              </a:ext>
            </a:extLst>
          </p:cNvPr>
          <p:cNvSpPr/>
          <p:nvPr/>
        </p:nvSpPr>
        <p:spPr>
          <a:xfrm>
            <a:off x="3150838" y="3139027"/>
            <a:ext cx="1971888" cy="26760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CuadroTexto 89">
            <a:extLst>
              <a:ext uri="{FF2B5EF4-FFF2-40B4-BE49-F238E27FC236}">
                <a16:creationId xmlns:a16="http://schemas.microsoft.com/office/drawing/2014/main" id="{384432A2-2F31-472C-94E4-633F0E5BA850}"/>
              </a:ext>
            </a:extLst>
          </p:cNvPr>
          <p:cNvSpPr txBox="1"/>
          <p:nvPr/>
        </p:nvSpPr>
        <p:spPr>
          <a:xfrm>
            <a:off x="3308594" y="335180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 A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</a:t>
            </a:r>
          </a:p>
        </p:txBody>
      </p:sp>
      <p:sp>
        <p:nvSpPr>
          <p:cNvPr id="34" name="CuadroTexto 90">
            <a:extLst>
              <a:ext uri="{FF2B5EF4-FFF2-40B4-BE49-F238E27FC236}">
                <a16:creationId xmlns:a16="http://schemas.microsoft.com/office/drawing/2014/main" id="{24A23588-8B46-40D5-AD6F-BD22F279985B}"/>
              </a:ext>
            </a:extLst>
          </p:cNvPr>
          <p:cNvSpPr txBox="1"/>
          <p:nvPr/>
        </p:nvSpPr>
        <p:spPr>
          <a:xfrm>
            <a:off x="2000876" y="327582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APRENDIBILIDAD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CuadroTexto 91">
            <a:extLst>
              <a:ext uri="{FF2B5EF4-FFF2-40B4-BE49-F238E27FC236}">
                <a16:creationId xmlns:a16="http://schemas.microsoft.com/office/drawing/2014/main" id="{7DB10283-7252-4530-8D44-39DBF9878D62}"/>
              </a:ext>
            </a:extLst>
          </p:cNvPr>
          <p:cNvSpPr txBox="1"/>
          <p:nvPr/>
        </p:nvSpPr>
        <p:spPr>
          <a:xfrm>
            <a:off x="6949435" y="3338339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INTERROGACIÓN E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INVESTIGACIÓN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ángulo 92">
            <a:extLst>
              <a:ext uri="{FF2B5EF4-FFF2-40B4-BE49-F238E27FC236}">
                <a16:creationId xmlns:a16="http://schemas.microsoft.com/office/drawing/2014/main" id="{B0B33595-F789-4335-B1E2-D1CE399392E3}"/>
              </a:ext>
            </a:extLst>
          </p:cNvPr>
          <p:cNvSpPr/>
          <p:nvPr/>
        </p:nvSpPr>
        <p:spPr>
          <a:xfrm>
            <a:off x="3174119" y="2462040"/>
            <a:ext cx="1839817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1 – ADQUISICIÓN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CONOCIMIENTO ABIERTO Y APRENDIZAJE AUTÓNOMO</a:t>
            </a:r>
          </a:p>
        </p:txBody>
      </p:sp>
      <p:sp>
        <p:nvSpPr>
          <p:cNvPr id="37" name="Rectángulo 93">
            <a:extLst>
              <a:ext uri="{FF2B5EF4-FFF2-40B4-BE49-F238E27FC236}">
                <a16:creationId xmlns:a16="http://schemas.microsoft.com/office/drawing/2014/main" id="{10B838AE-05EC-4F4E-BE3B-874E00AD9F61}"/>
              </a:ext>
            </a:extLst>
          </p:cNvPr>
          <p:cNvSpPr/>
          <p:nvPr/>
        </p:nvSpPr>
        <p:spPr>
          <a:xfrm>
            <a:off x="5080039" y="2462040"/>
            <a:ext cx="1784732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2 –  APLICACIÓN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APRENDIZAJE COLABORATIVO Y COMPETENCIAL</a:t>
            </a:r>
          </a:p>
        </p:txBody>
      </p:sp>
      <p:sp>
        <p:nvSpPr>
          <p:cNvPr id="38" name="Rectángulo 94">
            <a:extLst>
              <a:ext uri="{FF2B5EF4-FFF2-40B4-BE49-F238E27FC236}">
                <a16:creationId xmlns:a16="http://schemas.microsoft.com/office/drawing/2014/main" id="{B63247F7-75A8-437C-9ED6-64E863919B63}"/>
              </a:ext>
            </a:extLst>
          </p:cNvPr>
          <p:cNvSpPr/>
          <p:nvPr/>
        </p:nvSpPr>
        <p:spPr>
          <a:xfrm>
            <a:off x="6941889" y="2462040"/>
            <a:ext cx="1642629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3 – TRANSFORMACIÓN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INVESTIGACIÓN Y APRENDIZAJE BASADO EN RETOS</a:t>
            </a:r>
          </a:p>
        </p:txBody>
      </p:sp>
      <p:sp>
        <p:nvSpPr>
          <p:cNvPr id="39" name="Rectángulo 95">
            <a:extLst>
              <a:ext uri="{FF2B5EF4-FFF2-40B4-BE49-F238E27FC236}">
                <a16:creationId xmlns:a16="http://schemas.microsoft.com/office/drawing/2014/main" id="{9D82B64E-D52C-4FC5-ADCA-2AE3D14322D1}"/>
              </a:ext>
            </a:extLst>
          </p:cNvPr>
          <p:cNvSpPr/>
          <p:nvPr/>
        </p:nvSpPr>
        <p:spPr>
          <a:xfrm>
            <a:off x="1980626" y="3247886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Trapecio 96">
            <a:extLst>
              <a:ext uri="{FF2B5EF4-FFF2-40B4-BE49-F238E27FC236}">
                <a16:creationId xmlns:a16="http://schemas.microsoft.com/office/drawing/2014/main" id="{45DB5E7F-0C8F-4E27-BD8D-DD2633EA08D7}"/>
              </a:ext>
            </a:extLst>
          </p:cNvPr>
          <p:cNvSpPr/>
          <p:nvPr/>
        </p:nvSpPr>
        <p:spPr>
          <a:xfrm>
            <a:off x="2832597" y="2186887"/>
            <a:ext cx="5783856" cy="161293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Trapecio 97">
            <a:extLst>
              <a:ext uri="{FF2B5EF4-FFF2-40B4-BE49-F238E27FC236}">
                <a16:creationId xmlns:a16="http://schemas.microsoft.com/office/drawing/2014/main" id="{EAA0C094-3458-4588-910A-6E89FB694CE6}"/>
              </a:ext>
            </a:extLst>
          </p:cNvPr>
          <p:cNvSpPr/>
          <p:nvPr/>
        </p:nvSpPr>
        <p:spPr>
          <a:xfrm rot="16200000">
            <a:off x="111503" y="4441455"/>
            <a:ext cx="3316077" cy="165108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98">
            <a:extLst>
              <a:ext uri="{FF2B5EF4-FFF2-40B4-BE49-F238E27FC236}">
                <a16:creationId xmlns:a16="http://schemas.microsoft.com/office/drawing/2014/main" id="{C9D5A9DB-C41D-44C2-8E32-E50BCC371195}"/>
              </a:ext>
            </a:extLst>
          </p:cNvPr>
          <p:cNvSpPr txBox="1"/>
          <p:nvPr/>
        </p:nvSpPr>
        <p:spPr>
          <a:xfrm>
            <a:off x="5146141" y="2149874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3 NIVELES DE PROFUNDIZACIÓN</a:t>
            </a:r>
          </a:p>
        </p:txBody>
      </p:sp>
      <p:sp>
        <p:nvSpPr>
          <p:cNvPr id="43" name="CuadroTexto 99">
            <a:extLst>
              <a:ext uri="{FF2B5EF4-FFF2-40B4-BE49-F238E27FC236}">
                <a16:creationId xmlns:a16="http://schemas.microsoft.com/office/drawing/2014/main" id="{45CEABD8-77F3-4604-A0B1-F779931E011C}"/>
              </a:ext>
            </a:extLst>
          </p:cNvPr>
          <p:cNvSpPr txBox="1"/>
          <p:nvPr/>
        </p:nvSpPr>
        <p:spPr>
          <a:xfrm rot="16200000">
            <a:off x="1205764" y="4285309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4 CAPAS DE DISEÑO</a:t>
            </a:r>
          </a:p>
        </p:txBody>
      </p:sp>
      <p:pic>
        <p:nvPicPr>
          <p:cNvPr id="44" name="Imagen 101">
            <a:extLst>
              <a:ext uri="{FF2B5EF4-FFF2-40B4-BE49-F238E27FC236}">
                <a16:creationId xmlns:a16="http://schemas.microsoft.com/office/drawing/2014/main" id="{5B9C1B5D-3AAB-432E-8E0E-CC0B03216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83" y="1200135"/>
            <a:ext cx="6384482" cy="530033"/>
          </a:xfrm>
          <a:prstGeom prst="rect">
            <a:avLst/>
          </a:prstGeom>
        </p:spPr>
      </p:pic>
      <p:sp>
        <p:nvSpPr>
          <p:cNvPr id="45" name="Rectángulo 102">
            <a:extLst>
              <a:ext uri="{FF2B5EF4-FFF2-40B4-BE49-F238E27FC236}">
                <a16:creationId xmlns:a16="http://schemas.microsoft.com/office/drawing/2014/main" id="{EBD89A1C-8782-4F42-8B06-ED2C7E24B0A1}"/>
              </a:ext>
            </a:extLst>
          </p:cNvPr>
          <p:cNvSpPr/>
          <p:nvPr/>
        </p:nvSpPr>
        <p:spPr>
          <a:xfrm>
            <a:off x="1089542" y="1169374"/>
            <a:ext cx="6125378" cy="594910"/>
          </a:xfrm>
          <a:prstGeom prst="rect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Trapecio 103">
            <a:extLst>
              <a:ext uri="{FF2B5EF4-FFF2-40B4-BE49-F238E27FC236}">
                <a16:creationId xmlns:a16="http://schemas.microsoft.com/office/drawing/2014/main" id="{A586195F-D959-42A6-827A-01414FB2E132}"/>
              </a:ext>
            </a:extLst>
          </p:cNvPr>
          <p:cNvSpPr/>
          <p:nvPr/>
        </p:nvSpPr>
        <p:spPr>
          <a:xfrm rot="10800000">
            <a:off x="1087705" y="1766408"/>
            <a:ext cx="6116198" cy="174145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104">
            <a:extLst>
              <a:ext uri="{FF2B5EF4-FFF2-40B4-BE49-F238E27FC236}">
                <a16:creationId xmlns:a16="http://schemas.microsoft.com/office/drawing/2014/main" id="{4E881AD5-480B-465C-9224-0A97C90791FC}"/>
              </a:ext>
            </a:extLst>
          </p:cNvPr>
          <p:cNvSpPr txBox="1"/>
          <p:nvPr/>
        </p:nvSpPr>
        <p:spPr>
          <a:xfrm>
            <a:off x="3467352" y="1735715"/>
            <a:ext cx="1923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5 ATRIBUTOS BÁSICOS DEL MODELO</a:t>
            </a:r>
          </a:p>
        </p:txBody>
      </p:sp>
      <p:sp>
        <p:nvSpPr>
          <p:cNvPr id="48" name="CuadroTexto 105">
            <a:extLst>
              <a:ext uri="{FF2B5EF4-FFF2-40B4-BE49-F238E27FC236}">
                <a16:creationId xmlns:a16="http://schemas.microsoft.com/office/drawing/2014/main" id="{483824D6-6FFF-46A7-8D69-20DE095F92CD}"/>
              </a:ext>
            </a:extLst>
          </p:cNvPr>
          <p:cNvSpPr txBox="1"/>
          <p:nvPr/>
        </p:nvSpPr>
        <p:spPr>
          <a:xfrm>
            <a:off x="7413223" y="1114290"/>
            <a:ext cx="11416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INTEGRIDAD</a:t>
            </a:r>
          </a:p>
          <a:p>
            <a:r>
              <a:rPr lang="es-ES" sz="1100" b="1" dirty="0"/>
              <a:t>DIGITALIZACIÓN</a:t>
            </a:r>
          </a:p>
          <a:p>
            <a:r>
              <a:rPr lang="es-ES" sz="1100" b="1" dirty="0"/>
              <a:t>INNOVACIÓN</a:t>
            </a:r>
          </a:p>
        </p:txBody>
      </p:sp>
      <p:sp>
        <p:nvSpPr>
          <p:cNvPr id="49" name="CuadroTexto 106">
            <a:extLst>
              <a:ext uri="{FF2B5EF4-FFF2-40B4-BE49-F238E27FC236}">
                <a16:creationId xmlns:a16="http://schemas.microsoft.com/office/drawing/2014/main" id="{4CAA3493-75DD-40A3-9E14-8035D6C6F32D}"/>
              </a:ext>
            </a:extLst>
          </p:cNvPr>
          <p:cNvSpPr txBox="1"/>
          <p:nvPr/>
        </p:nvSpPr>
        <p:spPr>
          <a:xfrm>
            <a:off x="7246135" y="1288725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X</a:t>
            </a:r>
          </a:p>
        </p:txBody>
      </p:sp>
      <p:cxnSp>
        <p:nvCxnSpPr>
          <p:cNvPr id="50" name="Conector recto de flecha 107">
            <a:extLst>
              <a:ext uri="{FF2B5EF4-FFF2-40B4-BE49-F238E27FC236}">
                <a16:creationId xmlns:a16="http://schemas.microsoft.com/office/drawing/2014/main" id="{686E2CB5-F6E2-448B-A564-A74A89FF97D4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1109473" y="1853480"/>
            <a:ext cx="814234" cy="52973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108">
            <a:extLst>
              <a:ext uri="{FF2B5EF4-FFF2-40B4-BE49-F238E27FC236}">
                <a16:creationId xmlns:a16="http://schemas.microsoft.com/office/drawing/2014/main" id="{0A00C3E6-082D-4324-86F2-1871357BD47B}"/>
              </a:ext>
            </a:extLst>
          </p:cNvPr>
          <p:cNvCxnSpPr>
            <a:cxnSpLocks/>
          </p:cNvCxnSpPr>
          <p:nvPr/>
        </p:nvCxnSpPr>
        <p:spPr>
          <a:xfrm>
            <a:off x="1918198" y="2370211"/>
            <a:ext cx="0" cy="385590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109">
            <a:extLst>
              <a:ext uri="{FF2B5EF4-FFF2-40B4-BE49-F238E27FC236}">
                <a16:creationId xmlns:a16="http://schemas.microsoft.com/office/drawing/2014/main" id="{AC4379C6-C186-45D9-BB7D-A39DFAE89090}"/>
              </a:ext>
            </a:extLst>
          </p:cNvPr>
          <p:cNvCxnSpPr>
            <a:cxnSpLocks/>
          </p:cNvCxnSpPr>
          <p:nvPr/>
        </p:nvCxnSpPr>
        <p:spPr>
          <a:xfrm>
            <a:off x="1929214" y="2392245"/>
            <a:ext cx="685249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ipse 110">
            <a:extLst>
              <a:ext uri="{FF2B5EF4-FFF2-40B4-BE49-F238E27FC236}">
                <a16:creationId xmlns:a16="http://schemas.microsoft.com/office/drawing/2014/main" id="{FAF4021D-2A2C-45A8-BEB3-748F8E178C01}"/>
              </a:ext>
            </a:extLst>
          </p:cNvPr>
          <p:cNvSpPr/>
          <p:nvPr/>
        </p:nvSpPr>
        <p:spPr>
          <a:xfrm>
            <a:off x="7292037" y="795231"/>
            <a:ext cx="1253869" cy="1167357"/>
          </a:xfrm>
          <a:prstGeom prst="ellipse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111">
            <a:extLst>
              <a:ext uri="{FF2B5EF4-FFF2-40B4-BE49-F238E27FC236}">
                <a16:creationId xmlns:a16="http://schemas.microsoft.com/office/drawing/2014/main" id="{041A3AE2-0706-4FF2-AA2E-BC3E5E0C562D}"/>
              </a:ext>
            </a:extLst>
          </p:cNvPr>
          <p:cNvSpPr txBox="1"/>
          <p:nvPr/>
        </p:nvSpPr>
        <p:spPr>
          <a:xfrm>
            <a:off x="7311306" y="1947259"/>
            <a:ext cx="12538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PRINCIPIOS RECTORES</a:t>
            </a:r>
          </a:p>
        </p:txBody>
      </p:sp>
      <p:sp>
        <p:nvSpPr>
          <p:cNvPr id="55" name="CuadroTexto 112">
            <a:extLst>
              <a:ext uri="{FF2B5EF4-FFF2-40B4-BE49-F238E27FC236}">
                <a16:creationId xmlns:a16="http://schemas.microsoft.com/office/drawing/2014/main" id="{444F4586-A661-4148-8103-DE347AEEF3C1}"/>
              </a:ext>
            </a:extLst>
          </p:cNvPr>
          <p:cNvSpPr txBox="1"/>
          <p:nvPr/>
        </p:nvSpPr>
        <p:spPr>
          <a:xfrm>
            <a:off x="601586" y="3448032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COMPRENDO</a:t>
            </a:r>
          </a:p>
        </p:txBody>
      </p:sp>
      <p:sp>
        <p:nvSpPr>
          <p:cNvPr id="56" name="CuadroTexto 113">
            <a:extLst>
              <a:ext uri="{FF2B5EF4-FFF2-40B4-BE49-F238E27FC236}">
                <a16:creationId xmlns:a16="http://schemas.microsoft.com/office/drawing/2014/main" id="{73A2484D-4E2D-448C-A0C5-6D8CC74C2E71}"/>
              </a:ext>
            </a:extLst>
          </p:cNvPr>
          <p:cNvSpPr txBox="1"/>
          <p:nvPr/>
        </p:nvSpPr>
        <p:spPr>
          <a:xfrm>
            <a:off x="601586" y="4085173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QUIERO</a:t>
            </a:r>
          </a:p>
        </p:txBody>
      </p:sp>
      <p:sp>
        <p:nvSpPr>
          <p:cNvPr id="58" name="CuadroTexto 114">
            <a:extLst>
              <a:ext uri="{FF2B5EF4-FFF2-40B4-BE49-F238E27FC236}">
                <a16:creationId xmlns:a16="http://schemas.microsoft.com/office/drawing/2014/main" id="{162DF97E-ACDC-4EDE-8AD8-8ECB3569B5DD}"/>
              </a:ext>
            </a:extLst>
          </p:cNvPr>
          <p:cNvSpPr txBox="1"/>
          <p:nvPr/>
        </p:nvSpPr>
        <p:spPr>
          <a:xfrm>
            <a:off x="601586" y="4656215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PUEDO</a:t>
            </a:r>
          </a:p>
        </p:txBody>
      </p:sp>
      <p:sp>
        <p:nvSpPr>
          <p:cNvPr id="59" name="CuadroTexto 115">
            <a:extLst>
              <a:ext uri="{FF2B5EF4-FFF2-40B4-BE49-F238E27FC236}">
                <a16:creationId xmlns:a16="http://schemas.microsoft.com/office/drawing/2014/main" id="{E2B897D7-C6A1-434C-9A7E-02F1D2F60B6D}"/>
              </a:ext>
            </a:extLst>
          </p:cNvPr>
          <p:cNvSpPr txBox="1"/>
          <p:nvPr/>
        </p:nvSpPr>
        <p:spPr>
          <a:xfrm>
            <a:off x="601586" y="5249289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HAGO</a:t>
            </a:r>
          </a:p>
        </p:txBody>
      </p:sp>
      <p:sp>
        <p:nvSpPr>
          <p:cNvPr id="60" name="CuadroTexto 116">
            <a:extLst>
              <a:ext uri="{FF2B5EF4-FFF2-40B4-BE49-F238E27FC236}">
                <a16:creationId xmlns:a16="http://schemas.microsoft.com/office/drawing/2014/main" id="{F3B3A51A-878A-4980-808D-A6A3BA895E3B}"/>
              </a:ext>
            </a:extLst>
          </p:cNvPr>
          <p:cNvSpPr txBox="1"/>
          <p:nvPr/>
        </p:nvSpPr>
        <p:spPr>
          <a:xfrm>
            <a:off x="5165994" y="3336024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MENTALIDAD DE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CRECIMIENTO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CuadroTexto 117">
            <a:extLst>
              <a:ext uri="{FF2B5EF4-FFF2-40B4-BE49-F238E27FC236}">
                <a16:creationId xmlns:a16="http://schemas.microsoft.com/office/drawing/2014/main" id="{2D486B04-8B5D-4367-BA90-60CB743F6102}"/>
              </a:ext>
            </a:extLst>
          </p:cNvPr>
          <p:cNvSpPr txBox="1"/>
          <p:nvPr/>
        </p:nvSpPr>
        <p:spPr>
          <a:xfrm>
            <a:off x="3308594" y="4046833"/>
            <a:ext cx="165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AUTODIAGNÓSTICO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CuadroTexto 122">
            <a:extLst>
              <a:ext uri="{FF2B5EF4-FFF2-40B4-BE49-F238E27FC236}">
                <a16:creationId xmlns:a16="http://schemas.microsoft.com/office/drawing/2014/main" id="{D9C5A71A-F6D7-4ED8-815D-799E09701778}"/>
              </a:ext>
            </a:extLst>
          </p:cNvPr>
          <p:cNvSpPr txBox="1"/>
          <p:nvPr/>
        </p:nvSpPr>
        <p:spPr>
          <a:xfrm>
            <a:off x="3308594" y="4577089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MATERIALES Y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RECURSOS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CuadroTexto 129">
            <a:extLst>
              <a:ext uri="{FF2B5EF4-FFF2-40B4-BE49-F238E27FC236}">
                <a16:creationId xmlns:a16="http://schemas.microsoft.com/office/drawing/2014/main" id="{71AB76C0-61E4-4A64-BA06-0FB476F5FBAE}"/>
              </a:ext>
            </a:extLst>
          </p:cNvPr>
          <p:cNvSpPr txBox="1"/>
          <p:nvPr/>
        </p:nvSpPr>
        <p:spPr>
          <a:xfrm>
            <a:off x="3308594" y="5174187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ACCESO A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 DE EXPERTOS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CuadroTexto 130">
            <a:extLst>
              <a:ext uri="{FF2B5EF4-FFF2-40B4-BE49-F238E27FC236}">
                <a16:creationId xmlns:a16="http://schemas.microsoft.com/office/drawing/2014/main" id="{81E5385C-6EFF-4077-981A-CFAF9C52C911}"/>
              </a:ext>
            </a:extLst>
          </p:cNvPr>
          <p:cNvSpPr txBox="1"/>
          <p:nvPr/>
        </p:nvSpPr>
        <p:spPr>
          <a:xfrm>
            <a:off x="2000876" y="3892945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COMPROMISO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CuadroTexto 131">
            <a:extLst>
              <a:ext uri="{FF2B5EF4-FFF2-40B4-BE49-F238E27FC236}">
                <a16:creationId xmlns:a16="http://schemas.microsoft.com/office/drawing/2014/main" id="{4FDC05C3-E860-427F-B190-CB4897E76E15}"/>
              </a:ext>
            </a:extLst>
          </p:cNvPr>
          <p:cNvSpPr txBox="1"/>
          <p:nvPr/>
        </p:nvSpPr>
        <p:spPr>
          <a:xfrm>
            <a:off x="2000876" y="4506143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INSTRUMENTOS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CuadroTexto 132">
            <a:extLst>
              <a:ext uri="{FF2B5EF4-FFF2-40B4-BE49-F238E27FC236}">
                <a16:creationId xmlns:a16="http://schemas.microsoft.com/office/drawing/2014/main" id="{74C2D94A-4867-4991-AEE9-87687AB9BDD0}"/>
              </a:ext>
            </a:extLst>
          </p:cNvPr>
          <p:cNvSpPr txBox="1"/>
          <p:nvPr/>
        </p:nvSpPr>
        <p:spPr>
          <a:xfrm>
            <a:off x="2000876" y="512563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ENTORNO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CuadroTexto 133">
            <a:extLst>
              <a:ext uri="{FF2B5EF4-FFF2-40B4-BE49-F238E27FC236}">
                <a16:creationId xmlns:a16="http://schemas.microsoft.com/office/drawing/2014/main" id="{3028AA84-3085-40C7-B27A-C1D4F42EBEB1}"/>
              </a:ext>
            </a:extLst>
          </p:cNvPr>
          <p:cNvSpPr txBox="1"/>
          <p:nvPr/>
        </p:nvSpPr>
        <p:spPr>
          <a:xfrm>
            <a:off x="5165994" y="3996764"/>
            <a:ext cx="16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CONCIENCIA 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OPORTUNIDADES</a:t>
            </a:r>
          </a:p>
          <a:p>
            <a:pPr algn="ctr"/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CuadroTexto 134">
            <a:extLst>
              <a:ext uri="{FF2B5EF4-FFF2-40B4-BE49-F238E27FC236}">
                <a16:creationId xmlns:a16="http://schemas.microsoft.com/office/drawing/2014/main" id="{42A8EDBF-16AC-4519-B62D-389063352B87}"/>
              </a:ext>
            </a:extLst>
          </p:cNvPr>
          <p:cNvSpPr txBox="1"/>
          <p:nvPr/>
        </p:nvSpPr>
        <p:spPr>
          <a:xfrm>
            <a:off x="5165994" y="4581708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FORMACIÓN E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ITINERARIOS DE APRENDIZAJE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CuadroTexto 135">
            <a:extLst>
              <a:ext uri="{FF2B5EF4-FFF2-40B4-BE49-F238E27FC236}">
                <a16:creationId xmlns:a16="http://schemas.microsoft.com/office/drawing/2014/main" id="{47D216CC-0B5E-4B31-80F5-D0C1E6136021}"/>
              </a:ext>
            </a:extLst>
          </p:cNvPr>
          <p:cNvSpPr txBox="1"/>
          <p:nvPr/>
        </p:nvSpPr>
        <p:spPr>
          <a:xfrm>
            <a:off x="5165994" y="517768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PROYECTOS Y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DESARROLLO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CuadroTexto 136">
            <a:extLst>
              <a:ext uri="{FF2B5EF4-FFF2-40B4-BE49-F238E27FC236}">
                <a16:creationId xmlns:a16="http://schemas.microsoft.com/office/drawing/2014/main" id="{4F1AE89D-18F3-49A0-869C-AE6964721211}"/>
              </a:ext>
            </a:extLst>
          </p:cNvPr>
          <p:cNvSpPr txBox="1"/>
          <p:nvPr/>
        </p:nvSpPr>
        <p:spPr>
          <a:xfrm>
            <a:off x="6951390" y="4586644"/>
            <a:ext cx="16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EXPERIMENTACIÓN Y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PILOTAJE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CuadroTexto 137">
            <a:extLst>
              <a:ext uri="{FF2B5EF4-FFF2-40B4-BE49-F238E27FC236}">
                <a16:creationId xmlns:a16="http://schemas.microsoft.com/office/drawing/2014/main" id="{F13F45A5-1DB2-4465-B779-C258D39A6DAA}"/>
              </a:ext>
            </a:extLst>
          </p:cNvPr>
          <p:cNvSpPr txBox="1"/>
          <p:nvPr/>
        </p:nvSpPr>
        <p:spPr>
          <a:xfrm>
            <a:off x="6949435" y="520180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GENERACIÓN DE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CONOCIMIENTO EN RED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CuadroTexto 138">
            <a:extLst>
              <a:ext uri="{FF2B5EF4-FFF2-40B4-BE49-F238E27FC236}">
                <a16:creationId xmlns:a16="http://schemas.microsoft.com/office/drawing/2014/main" id="{9F689B0C-3314-4AAB-9041-3623E68F34EB}"/>
              </a:ext>
            </a:extLst>
          </p:cNvPr>
          <p:cNvSpPr txBox="1"/>
          <p:nvPr/>
        </p:nvSpPr>
        <p:spPr>
          <a:xfrm>
            <a:off x="6949435" y="401086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EXPLORACIÓN E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IDEACIÓN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Rectángulo 139">
            <a:extLst>
              <a:ext uri="{FF2B5EF4-FFF2-40B4-BE49-F238E27FC236}">
                <a16:creationId xmlns:a16="http://schemas.microsoft.com/office/drawing/2014/main" id="{D133DC76-D2A0-4118-9AD0-2D9CE4CB669F}"/>
              </a:ext>
            </a:extLst>
          </p:cNvPr>
          <p:cNvSpPr/>
          <p:nvPr/>
        </p:nvSpPr>
        <p:spPr>
          <a:xfrm>
            <a:off x="1984299" y="3890539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Rectángulo 140">
            <a:extLst>
              <a:ext uri="{FF2B5EF4-FFF2-40B4-BE49-F238E27FC236}">
                <a16:creationId xmlns:a16="http://schemas.microsoft.com/office/drawing/2014/main" id="{B452F26B-744A-412B-875F-77A33C86B0B1}"/>
              </a:ext>
            </a:extLst>
          </p:cNvPr>
          <p:cNvSpPr/>
          <p:nvPr/>
        </p:nvSpPr>
        <p:spPr>
          <a:xfrm>
            <a:off x="1982463" y="4505648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Rectángulo 141">
            <a:extLst>
              <a:ext uri="{FF2B5EF4-FFF2-40B4-BE49-F238E27FC236}">
                <a16:creationId xmlns:a16="http://schemas.microsoft.com/office/drawing/2014/main" id="{A766071E-A82D-473E-87A4-2A6CFAFCC980}"/>
              </a:ext>
            </a:extLst>
          </p:cNvPr>
          <p:cNvSpPr/>
          <p:nvPr/>
        </p:nvSpPr>
        <p:spPr>
          <a:xfrm>
            <a:off x="1982462" y="5111575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B0E6869-0090-0E87-ABF1-9937AAB471B1}"/>
              </a:ext>
            </a:extLst>
          </p:cNvPr>
          <p:cNvSpPr txBox="1"/>
          <p:nvPr/>
        </p:nvSpPr>
        <p:spPr>
          <a:xfrm>
            <a:off x="5968904" y="6245151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</a:rPr>
              <a:t>Diseño original: Olga Herrero, Òscar Dalmau</a:t>
            </a:r>
            <a:endParaRPr lang="ca-E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0399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noProof="0" dirty="0"/>
              <a:t>Modelo de Aprendizaje y Desarrollo: EJEMPLO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ángulo 55">
            <a:extLst>
              <a:ext uri="{FF2B5EF4-FFF2-40B4-BE49-F238E27FC236}">
                <a16:creationId xmlns:a16="http://schemas.microsoft.com/office/drawing/2014/main" id="{8304AA9F-0B05-4211-B387-A144CD704C38}"/>
              </a:ext>
            </a:extLst>
          </p:cNvPr>
          <p:cNvSpPr/>
          <p:nvPr/>
        </p:nvSpPr>
        <p:spPr>
          <a:xfrm>
            <a:off x="2813400" y="2901710"/>
            <a:ext cx="5792035" cy="3243550"/>
          </a:xfrm>
          <a:prstGeom prst="rect">
            <a:avLst/>
          </a:prstGeom>
          <a:solidFill>
            <a:srgbClr val="FFB7B7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ángulo 56">
            <a:extLst>
              <a:ext uri="{FF2B5EF4-FFF2-40B4-BE49-F238E27FC236}">
                <a16:creationId xmlns:a16="http://schemas.microsoft.com/office/drawing/2014/main" id="{5B67741F-EE15-4DDC-8191-CD9AC5AA2B83}"/>
              </a:ext>
            </a:extLst>
          </p:cNvPr>
          <p:cNvSpPr/>
          <p:nvPr/>
        </p:nvSpPr>
        <p:spPr>
          <a:xfrm>
            <a:off x="2964603" y="3015627"/>
            <a:ext cx="3910860" cy="2912145"/>
          </a:xfrm>
          <a:prstGeom prst="rect">
            <a:avLst/>
          </a:prstGeom>
          <a:solidFill>
            <a:srgbClr val="FFD5D5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ángulo 87">
            <a:extLst>
              <a:ext uri="{FF2B5EF4-FFF2-40B4-BE49-F238E27FC236}">
                <a16:creationId xmlns:a16="http://schemas.microsoft.com/office/drawing/2014/main" id="{AD91644A-03C3-4E72-A759-F6F7098A2CDC}"/>
              </a:ext>
            </a:extLst>
          </p:cNvPr>
          <p:cNvSpPr/>
          <p:nvPr/>
        </p:nvSpPr>
        <p:spPr>
          <a:xfrm>
            <a:off x="3150838" y="3139027"/>
            <a:ext cx="1971888" cy="26760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CuadroTexto 89">
            <a:extLst>
              <a:ext uri="{FF2B5EF4-FFF2-40B4-BE49-F238E27FC236}">
                <a16:creationId xmlns:a16="http://schemas.microsoft.com/office/drawing/2014/main" id="{384432A2-2F31-472C-94E4-633F0E5BA850}"/>
              </a:ext>
            </a:extLst>
          </p:cNvPr>
          <p:cNvSpPr txBox="1"/>
          <p:nvPr/>
        </p:nvSpPr>
        <p:spPr>
          <a:xfrm>
            <a:off x="3308594" y="335180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 A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</a:t>
            </a:r>
          </a:p>
        </p:txBody>
      </p:sp>
      <p:sp>
        <p:nvSpPr>
          <p:cNvPr id="34" name="CuadroTexto 90">
            <a:extLst>
              <a:ext uri="{FF2B5EF4-FFF2-40B4-BE49-F238E27FC236}">
                <a16:creationId xmlns:a16="http://schemas.microsoft.com/office/drawing/2014/main" id="{24A23588-8B46-40D5-AD6F-BD22F279985B}"/>
              </a:ext>
            </a:extLst>
          </p:cNvPr>
          <p:cNvSpPr txBox="1"/>
          <p:nvPr/>
        </p:nvSpPr>
        <p:spPr>
          <a:xfrm>
            <a:off x="2000876" y="327582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APRENDIBILIDAD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CuadroTexto 91">
            <a:extLst>
              <a:ext uri="{FF2B5EF4-FFF2-40B4-BE49-F238E27FC236}">
                <a16:creationId xmlns:a16="http://schemas.microsoft.com/office/drawing/2014/main" id="{7DB10283-7252-4530-8D44-39DBF9878D62}"/>
              </a:ext>
            </a:extLst>
          </p:cNvPr>
          <p:cNvSpPr txBox="1"/>
          <p:nvPr/>
        </p:nvSpPr>
        <p:spPr>
          <a:xfrm>
            <a:off x="6949435" y="3338339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INTERROGACIÓN E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INVESTIGACIÓN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ángulo 92">
            <a:extLst>
              <a:ext uri="{FF2B5EF4-FFF2-40B4-BE49-F238E27FC236}">
                <a16:creationId xmlns:a16="http://schemas.microsoft.com/office/drawing/2014/main" id="{B0B33595-F789-4335-B1E2-D1CE399392E3}"/>
              </a:ext>
            </a:extLst>
          </p:cNvPr>
          <p:cNvSpPr/>
          <p:nvPr/>
        </p:nvSpPr>
        <p:spPr>
          <a:xfrm>
            <a:off x="3174119" y="2462040"/>
            <a:ext cx="1839817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1 – ADQUISICIÓN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CONOCIMIENTO ABIERTO Y APRENDIZAJE AUTÓNOMO</a:t>
            </a:r>
          </a:p>
        </p:txBody>
      </p:sp>
      <p:sp>
        <p:nvSpPr>
          <p:cNvPr id="37" name="Rectángulo 93">
            <a:extLst>
              <a:ext uri="{FF2B5EF4-FFF2-40B4-BE49-F238E27FC236}">
                <a16:creationId xmlns:a16="http://schemas.microsoft.com/office/drawing/2014/main" id="{10B838AE-05EC-4F4E-BE3B-874E00AD9F61}"/>
              </a:ext>
            </a:extLst>
          </p:cNvPr>
          <p:cNvSpPr/>
          <p:nvPr/>
        </p:nvSpPr>
        <p:spPr>
          <a:xfrm>
            <a:off x="5080039" y="2462040"/>
            <a:ext cx="1784732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2 –  APLICACIÓN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APRENDIZAJE COLABORATIVO Y COMPETENCIAL</a:t>
            </a:r>
          </a:p>
        </p:txBody>
      </p:sp>
      <p:sp>
        <p:nvSpPr>
          <p:cNvPr id="38" name="Rectángulo 94">
            <a:extLst>
              <a:ext uri="{FF2B5EF4-FFF2-40B4-BE49-F238E27FC236}">
                <a16:creationId xmlns:a16="http://schemas.microsoft.com/office/drawing/2014/main" id="{B63247F7-75A8-437C-9ED6-64E863919B63}"/>
              </a:ext>
            </a:extLst>
          </p:cNvPr>
          <p:cNvSpPr/>
          <p:nvPr/>
        </p:nvSpPr>
        <p:spPr>
          <a:xfrm>
            <a:off x="6941889" y="2462040"/>
            <a:ext cx="1642629" cy="396875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NIVEL 3 – TRANSFORMACIÓN</a:t>
            </a:r>
          </a:p>
          <a:p>
            <a:pPr algn="ctr"/>
            <a:r>
              <a:rPr lang="es-ES" sz="800" dirty="0">
                <a:solidFill>
                  <a:schemeClr val="bg1"/>
                </a:solidFill>
              </a:rPr>
              <a:t>INVESTIGACIÓN Y APRENDIZAJE BASADO EN RETOS</a:t>
            </a:r>
          </a:p>
        </p:txBody>
      </p:sp>
      <p:sp>
        <p:nvSpPr>
          <p:cNvPr id="39" name="Rectángulo 95">
            <a:extLst>
              <a:ext uri="{FF2B5EF4-FFF2-40B4-BE49-F238E27FC236}">
                <a16:creationId xmlns:a16="http://schemas.microsoft.com/office/drawing/2014/main" id="{9D82B64E-D52C-4FC5-ADCA-2AE3D14322D1}"/>
              </a:ext>
            </a:extLst>
          </p:cNvPr>
          <p:cNvSpPr/>
          <p:nvPr/>
        </p:nvSpPr>
        <p:spPr>
          <a:xfrm>
            <a:off x="1980626" y="3247886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Trapecio 96">
            <a:extLst>
              <a:ext uri="{FF2B5EF4-FFF2-40B4-BE49-F238E27FC236}">
                <a16:creationId xmlns:a16="http://schemas.microsoft.com/office/drawing/2014/main" id="{45DB5E7F-0C8F-4E27-BD8D-DD2633EA08D7}"/>
              </a:ext>
            </a:extLst>
          </p:cNvPr>
          <p:cNvSpPr/>
          <p:nvPr/>
        </p:nvSpPr>
        <p:spPr>
          <a:xfrm>
            <a:off x="2832597" y="2186887"/>
            <a:ext cx="5783856" cy="161293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Trapecio 97">
            <a:extLst>
              <a:ext uri="{FF2B5EF4-FFF2-40B4-BE49-F238E27FC236}">
                <a16:creationId xmlns:a16="http://schemas.microsoft.com/office/drawing/2014/main" id="{EAA0C094-3458-4588-910A-6E89FB694CE6}"/>
              </a:ext>
            </a:extLst>
          </p:cNvPr>
          <p:cNvSpPr/>
          <p:nvPr/>
        </p:nvSpPr>
        <p:spPr>
          <a:xfrm rot="16200000">
            <a:off x="111503" y="4441455"/>
            <a:ext cx="3316077" cy="165108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98">
            <a:extLst>
              <a:ext uri="{FF2B5EF4-FFF2-40B4-BE49-F238E27FC236}">
                <a16:creationId xmlns:a16="http://schemas.microsoft.com/office/drawing/2014/main" id="{C9D5A9DB-C41D-44C2-8E32-E50BCC371195}"/>
              </a:ext>
            </a:extLst>
          </p:cNvPr>
          <p:cNvSpPr txBox="1"/>
          <p:nvPr/>
        </p:nvSpPr>
        <p:spPr>
          <a:xfrm>
            <a:off x="5146141" y="2149874"/>
            <a:ext cx="1710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3 NIVELES DE PROFUNDIZACIÓN</a:t>
            </a:r>
          </a:p>
        </p:txBody>
      </p:sp>
      <p:sp>
        <p:nvSpPr>
          <p:cNvPr id="43" name="CuadroTexto 99">
            <a:extLst>
              <a:ext uri="{FF2B5EF4-FFF2-40B4-BE49-F238E27FC236}">
                <a16:creationId xmlns:a16="http://schemas.microsoft.com/office/drawing/2014/main" id="{45CEABD8-77F3-4604-A0B1-F779931E011C}"/>
              </a:ext>
            </a:extLst>
          </p:cNvPr>
          <p:cNvSpPr txBox="1"/>
          <p:nvPr/>
        </p:nvSpPr>
        <p:spPr>
          <a:xfrm rot="16200000">
            <a:off x="1205764" y="4285309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4 CAPAS DE DISEÑO</a:t>
            </a:r>
          </a:p>
        </p:txBody>
      </p:sp>
      <p:pic>
        <p:nvPicPr>
          <p:cNvPr id="44" name="Imagen 101">
            <a:extLst>
              <a:ext uri="{FF2B5EF4-FFF2-40B4-BE49-F238E27FC236}">
                <a16:creationId xmlns:a16="http://schemas.microsoft.com/office/drawing/2014/main" id="{5B9C1B5D-3AAB-432E-8E0E-CC0B03216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83" y="1200135"/>
            <a:ext cx="6384482" cy="530033"/>
          </a:xfrm>
          <a:prstGeom prst="rect">
            <a:avLst/>
          </a:prstGeom>
        </p:spPr>
      </p:pic>
      <p:sp>
        <p:nvSpPr>
          <p:cNvPr id="45" name="Rectángulo 102">
            <a:extLst>
              <a:ext uri="{FF2B5EF4-FFF2-40B4-BE49-F238E27FC236}">
                <a16:creationId xmlns:a16="http://schemas.microsoft.com/office/drawing/2014/main" id="{EBD89A1C-8782-4F42-8B06-ED2C7E24B0A1}"/>
              </a:ext>
            </a:extLst>
          </p:cNvPr>
          <p:cNvSpPr/>
          <p:nvPr/>
        </p:nvSpPr>
        <p:spPr>
          <a:xfrm>
            <a:off x="1089542" y="1169374"/>
            <a:ext cx="6125378" cy="594910"/>
          </a:xfrm>
          <a:prstGeom prst="rect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Trapecio 103">
            <a:extLst>
              <a:ext uri="{FF2B5EF4-FFF2-40B4-BE49-F238E27FC236}">
                <a16:creationId xmlns:a16="http://schemas.microsoft.com/office/drawing/2014/main" id="{A586195F-D959-42A6-827A-01414FB2E132}"/>
              </a:ext>
            </a:extLst>
          </p:cNvPr>
          <p:cNvSpPr/>
          <p:nvPr/>
        </p:nvSpPr>
        <p:spPr>
          <a:xfrm rot="10800000">
            <a:off x="1087705" y="1766408"/>
            <a:ext cx="6116198" cy="174145"/>
          </a:xfrm>
          <a:prstGeom prst="trapezoid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104">
            <a:extLst>
              <a:ext uri="{FF2B5EF4-FFF2-40B4-BE49-F238E27FC236}">
                <a16:creationId xmlns:a16="http://schemas.microsoft.com/office/drawing/2014/main" id="{4E881AD5-480B-465C-9224-0A97C90791FC}"/>
              </a:ext>
            </a:extLst>
          </p:cNvPr>
          <p:cNvSpPr txBox="1"/>
          <p:nvPr/>
        </p:nvSpPr>
        <p:spPr>
          <a:xfrm>
            <a:off x="3467352" y="1735715"/>
            <a:ext cx="1923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5 ATRIBUTOS BÁSICOS DEL MODELO</a:t>
            </a:r>
          </a:p>
        </p:txBody>
      </p:sp>
      <p:sp>
        <p:nvSpPr>
          <p:cNvPr id="48" name="CuadroTexto 105">
            <a:extLst>
              <a:ext uri="{FF2B5EF4-FFF2-40B4-BE49-F238E27FC236}">
                <a16:creationId xmlns:a16="http://schemas.microsoft.com/office/drawing/2014/main" id="{483824D6-6FFF-46A7-8D69-20DE095F92CD}"/>
              </a:ext>
            </a:extLst>
          </p:cNvPr>
          <p:cNvSpPr txBox="1"/>
          <p:nvPr/>
        </p:nvSpPr>
        <p:spPr>
          <a:xfrm>
            <a:off x="7413223" y="1114290"/>
            <a:ext cx="11416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INTEGRIDAD</a:t>
            </a:r>
          </a:p>
          <a:p>
            <a:r>
              <a:rPr lang="es-ES" sz="1100" b="1" dirty="0"/>
              <a:t>DIGITALIZACIÓN</a:t>
            </a:r>
          </a:p>
          <a:p>
            <a:r>
              <a:rPr lang="es-ES" sz="1100" b="1" dirty="0"/>
              <a:t>INNOVACIÓN</a:t>
            </a:r>
          </a:p>
        </p:txBody>
      </p:sp>
      <p:sp>
        <p:nvSpPr>
          <p:cNvPr id="49" name="CuadroTexto 106">
            <a:extLst>
              <a:ext uri="{FF2B5EF4-FFF2-40B4-BE49-F238E27FC236}">
                <a16:creationId xmlns:a16="http://schemas.microsoft.com/office/drawing/2014/main" id="{4CAA3493-75DD-40A3-9E14-8035D6C6F32D}"/>
              </a:ext>
            </a:extLst>
          </p:cNvPr>
          <p:cNvSpPr txBox="1"/>
          <p:nvPr/>
        </p:nvSpPr>
        <p:spPr>
          <a:xfrm>
            <a:off x="7246135" y="1288725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/>
              <a:t>X</a:t>
            </a:r>
          </a:p>
        </p:txBody>
      </p:sp>
      <p:cxnSp>
        <p:nvCxnSpPr>
          <p:cNvPr id="50" name="Conector recto de flecha 107">
            <a:extLst>
              <a:ext uri="{FF2B5EF4-FFF2-40B4-BE49-F238E27FC236}">
                <a16:creationId xmlns:a16="http://schemas.microsoft.com/office/drawing/2014/main" id="{686E2CB5-F6E2-448B-A564-A74A89FF97D4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1109473" y="1853480"/>
            <a:ext cx="814234" cy="52973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108">
            <a:extLst>
              <a:ext uri="{FF2B5EF4-FFF2-40B4-BE49-F238E27FC236}">
                <a16:creationId xmlns:a16="http://schemas.microsoft.com/office/drawing/2014/main" id="{0A00C3E6-082D-4324-86F2-1871357BD47B}"/>
              </a:ext>
            </a:extLst>
          </p:cNvPr>
          <p:cNvCxnSpPr>
            <a:cxnSpLocks/>
          </p:cNvCxnSpPr>
          <p:nvPr/>
        </p:nvCxnSpPr>
        <p:spPr>
          <a:xfrm>
            <a:off x="1918198" y="2370211"/>
            <a:ext cx="0" cy="385590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109">
            <a:extLst>
              <a:ext uri="{FF2B5EF4-FFF2-40B4-BE49-F238E27FC236}">
                <a16:creationId xmlns:a16="http://schemas.microsoft.com/office/drawing/2014/main" id="{AC4379C6-C186-45D9-BB7D-A39DFAE89090}"/>
              </a:ext>
            </a:extLst>
          </p:cNvPr>
          <p:cNvCxnSpPr>
            <a:cxnSpLocks/>
          </p:cNvCxnSpPr>
          <p:nvPr/>
        </p:nvCxnSpPr>
        <p:spPr>
          <a:xfrm>
            <a:off x="1929214" y="2392245"/>
            <a:ext cx="685249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ipse 110">
            <a:extLst>
              <a:ext uri="{FF2B5EF4-FFF2-40B4-BE49-F238E27FC236}">
                <a16:creationId xmlns:a16="http://schemas.microsoft.com/office/drawing/2014/main" id="{FAF4021D-2A2C-45A8-BEB3-748F8E178C01}"/>
              </a:ext>
            </a:extLst>
          </p:cNvPr>
          <p:cNvSpPr/>
          <p:nvPr/>
        </p:nvSpPr>
        <p:spPr>
          <a:xfrm>
            <a:off x="7292037" y="795231"/>
            <a:ext cx="1253869" cy="1167357"/>
          </a:xfrm>
          <a:prstGeom prst="ellipse">
            <a:avLst/>
          </a:prstGeom>
          <a:noFill/>
          <a:ln w="38100">
            <a:solidFill>
              <a:srgbClr val="FF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111">
            <a:extLst>
              <a:ext uri="{FF2B5EF4-FFF2-40B4-BE49-F238E27FC236}">
                <a16:creationId xmlns:a16="http://schemas.microsoft.com/office/drawing/2014/main" id="{041A3AE2-0706-4FF2-AA2E-BC3E5E0C562D}"/>
              </a:ext>
            </a:extLst>
          </p:cNvPr>
          <p:cNvSpPr txBox="1"/>
          <p:nvPr/>
        </p:nvSpPr>
        <p:spPr>
          <a:xfrm>
            <a:off x="7311306" y="1947259"/>
            <a:ext cx="12538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>
                <a:solidFill>
                  <a:srgbClr val="C00000"/>
                </a:solidFill>
              </a:rPr>
              <a:t>PRINCIPIOS RECTORES</a:t>
            </a:r>
          </a:p>
        </p:txBody>
      </p:sp>
      <p:sp>
        <p:nvSpPr>
          <p:cNvPr id="55" name="CuadroTexto 112">
            <a:extLst>
              <a:ext uri="{FF2B5EF4-FFF2-40B4-BE49-F238E27FC236}">
                <a16:creationId xmlns:a16="http://schemas.microsoft.com/office/drawing/2014/main" id="{444F4586-A661-4148-8103-DE347AEEF3C1}"/>
              </a:ext>
            </a:extLst>
          </p:cNvPr>
          <p:cNvSpPr txBox="1"/>
          <p:nvPr/>
        </p:nvSpPr>
        <p:spPr>
          <a:xfrm>
            <a:off x="601586" y="3448032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COMPRENDO</a:t>
            </a:r>
          </a:p>
        </p:txBody>
      </p:sp>
      <p:sp>
        <p:nvSpPr>
          <p:cNvPr id="56" name="CuadroTexto 113">
            <a:extLst>
              <a:ext uri="{FF2B5EF4-FFF2-40B4-BE49-F238E27FC236}">
                <a16:creationId xmlns:a16="http://schemas.microsoft.com/office/drawing/2014/main" id="{73A2484D-4E2D-448C-A0C5-6D8CC74C2E71}"/>
              </a:ext>
            </a:extLst>
          </p:cNvPr>
          <p:cNvSpPr txBox="1"/>
          <p:nvPr/>
        </p:nvSpPr>
        <p:spPr>
          <a:xfrm>
            <a:off x="601586" y="4085173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QUIERO</a:t>
            </a:r>
          </a:p>
        </p:txBody>
      </p:sp>
      <p:sp>
        <p:nvSpPr>
          <p:cNvPr id="58" name="CuadroTexto 114">
            <a:extLst>
              <a:ext uri="{FF2B5EF4-FFF2-40B4-BE49-F238E27FC236}">
                <a16:creationId xmlns:a16="http://schemas.microsoft.com/office/drawing/2014/main" id="{162DF97E-ACDC-4EDE-8AD8-8ECB3569B5DD}"/>
              </a:ext>
            </a:extLst>
          </p:cNvPr>
          <p:cNvSpPr txBox="1"/>
          <p:nvPr/>
        </p:nvSpPr>
        <p:spPr>
          <a:xfrm>
            <a:off x="601586" y="4656215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PUEDO</a:t>
            </a:r>
          </a:p>
        </p:txBody>
      </p:sp>
      <p:sp>
        <p:nvSpPr>
          <p:cNvPr id="59" name="CuadroTexto 115">
            <a:extLst>
              <a:ext uri="{FF2B5EF4-FFF2-40B4-BE49-F238E27FC236}">
                <a16:creationId xmlns:a16="http://schemas.microsoft.com/office/drawing/2014/main" id="{E2B897D7-C6A1-434C-9A7E-02F1D2F60B6D}"/>
              </a:ext>
            </a:extLst>
          </p:cNvPr>
          <p:cNvSpPr txBox="1"/>
          <p:nvPr/>
        </p:nvSpPr>
        <p:spPr>
          <a:xfrm>
            <a:off x="601586" y="5249289"/>
            <a:ext cx="1080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solidFill>
                  <a:srgbClr val="C00000"/>
                </a:solidFill>
              </a:rPr>
              <a:t>HAGO</a:t>
            </a:r>
          </a:p>
        </p:txBody>
      </p:sp>
      <p:sp>
        <p:nvSpPr>
          <p:cNvPr id="60" name="CuadroTexto 116">
            <a:extLst>
              <a:ext uri="{FF2B5EF4-FFF2-40B4-BE49-F238E27FC236}">
                <a16:creationId xmlns:a16="http://schemas.microsoft.com/office/drawing/2014/main" id="{F3B3A51A-878A-4980-808D-A6A3BA895E3B}"/>
              </a:ext>
            </a:extLst>
          </p:cNvPr>
          <p:cNvSpPr txBox="1"/>
          <p:nvPr/>
        </p:nvSpPr>
        <p:spPr>
          <a:xfrm>
            <a:off x="5165994" y="3336024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MENTALIDAD DE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CRECIMIENTO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CuadroTexto 117">
            <a:extLst>
              <a:ext uri="{FF2B5EF4-FFF2-40B4-BE49-F238E27FC236}">
                <a16:creationId xmlns:a16="http://schemas.microsoft.com/office/drawing/2014/main" id="{2D486B04-8B5D-4367-BA90-60CB743F6102}"/>
              </a:ext>
            </a:extLst>
          </p:cNvPr>
          <p:cNvSpPr txBox="1"/>
          <p:nvPr/>
        </p:nvSpPr>
        <p:spPr>
          <a:xfrm>
            <a:off x="3308594" y="4046833"/>
            <a:ext cx="165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AUTODIAGNÓSTICO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CuadroTexto 122">
            <a:extLst>
              <a:ext uri="{FF2B5EF4-FFF2-40B4-BE49-F238E27FC236}">
                <a16:creationId xmlns:a16="http://schemas.microsoft.com/office/drawing/2014/main" id="{D9C5A71A-F6D7-4ED8-815D-799E09701778}"/>
              </a:ext>
            </a:extLst>
          </p:cNvPr>
          <p:cNvSpPr txBox="1"/>
          <p:nvPr/>
        </p:nvSpPr>
        <p:spPr>
          <a:xfrm>
            <a:off x="3308594" y="4577089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MATERIALES Y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RECURSOS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CuadroTexto 129">
            <a:extLst>
              <a:ext uri="{FF2B5EF4-FFF2-40B4-BE49-F238E27FC236}">
                <a16:creationId xmlns:a16="http://schemas.microsoft.com/office/drawing/2014/main" id="{71AB76C0-61E4-4A64-BA06-0FB476F5FBAE}"/>
              </a:ext>
            </a:extLst>
          </p:cNvPr>
          <p:cNvSpPr txBox="1"/>
          <p:nvPr/>
        </p:nvSpPr>
        <p:spPr>
          <a:xfrm>
            <a:off x="3308594" y="5174187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ACCESO A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 DE EXPERTOS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CuadroTexto 130">
            <a:extLst>
              <a:ext uri="{FF2B5EF4-FFF2-40B4-BE49-F238E27FC236}">
                <a16:creationId xmlns:a16="http://schemas.microsoft.com/office/drawing/2014/main" id="{81E5385C-6EFF-4077-981A-CFAF9C52C911}"/>
              </a:ext>
            </a:extLst>
          </p:cNvPr>
          <p:cNvSpPr txBox="1"/>
          <p:nvPr/>
        </p:nvSpPr>
        <p:spPr>
          <a:xfrm>
            <a:off x="2000876" y="3892945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COMPROMISO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CuadroTexto 131">
            <a:extLst>
              <a:ext uri="{FF2B5EF4-FFF2-40B4-BE49-F238E27FC236}">
                <a16:creationId xmlns:a16="http://schemas.microsoft.com/office/drawing/2014/main" id="{4FDC05C3-E860-427F-B190-CB4897E76E15}"/>
              </a:ext>
            </a:extLst>
          </p:cNvPr>
          <p:cNvSpPr txBox="1"/>
          <p:nvPr/>
        </p:nvSpPr>
        <p:spPr>
          <a:xfrm>
            <a:off x="2000876" y="4506143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INSTRUMENTOS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CuadroTexto 132">
            <a:extLst>
              <a:ext uri="{FF2B5EF4-FFF2-40B4-BE49-F238E27FC236}">
                <a16:creationId xmlns:a16="http://schemas.microsoft.com/office/drawing/2014/main" id="{74C2D94A-4867-4991-AEE9-87687AB9BDD0}"/>
              </a:ext>
            </a:extLst>
          </p:cNvPr>
          <p:cNvSpPr txBox="1"/>
          <p:nvPr/>
        </p:nvSpPr>
        <p:spPr>
          <a:xfrm>
            <a:off x="2000876" y="5125636"/>
            <a:ext cx="997501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  <a:p>
            <a:pPr algn="ctr"/>
            <a:r>
              <a:rPr lang="ca-ES" sz="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ENTORNO</a:t>
            </a:r>
          </a:p>
          <a:p>
            <a:pPr algn="ctr"/>
            <a:endParaRPr lang="ca-ES" sz="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CuadroTexto 133">
            <a:extLst>
              <a:ext uri="{FF2B5EF4-FFF2-40B4-BE49-F238E27FC236}">
                <a16:creationId xmlns:a16="http://schemas.microsoft.com/office/drawing/2014/main" id="{3028AA84-3085-40C7-B27A-C1D4F42EBEB1}"/>
              </a:ext>
            </a:extLst>
          </p:cNvPr>
          <p:cNvSpPr txBox="1"/>
          <p:nvPr/>
        </p:nvSpPr>
        <p:spPr>
          <a:xfrm>
            <a:off x="5165994" y="3996764"/>
            <a:ext cx="16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CONCIENCIA 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OPORTUNIDADES</a:t>
            </a:r>
          </a:p>
          <a:p>
            <a:pPr algn="ctr"/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CuadroTexto 134">
            <a:extLst>
              <a:ext uri="{FF2B5EF4-FFF2-40B4-BE49-F238E27FC236}">
                <a16:creationId xmlns:a16="http://schemas.microsoft.com/office/drawing/2014/main" id="{42A8EDBF-16AC-4519-B62D-389063352B87}"/>
              </a:ext>
            </a:extLst>
          </p:cNvPr>
          <p:cNvSpPr txBox="1"/>
          <p:nvPr/>
        </p:nvSpPr>
        <p:spPr>
          <a:xfrm>
            <a:off x="5165994" y="4581708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FORMACIÓN E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ITINERARIOS DE APRENDIZAJE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CuadroTexto 135">
            <a:extLst>
              <a:ext uri="{FF2B5EF4-FFF2-40B4-BE49-F238E27FC236}">
                <a16:creationId xmlns:a16="http://schemas.microsoft.com/office/drawing/2014/main" id="{47D216CC-0B5E-4B31-80F5-D0C1E6136021}"/>
              </a:ext>
            </a:extLst>
          </p:cNvPr>
          <p:cNvSpPr txBox="1"/>
          <p:nvPr/>
        </p:nvSpPr>
        <p:spPr>
          <a:xfrm>
            <a:off x="5165994" y="517768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PROYECTOS Y 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DESARROLLO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CuadroTexto 136">
            <a:extLst>
              <a:ext uri="{FF2B5EF4-FFF2-40B4-BE49-F238E27FC236}">
                <a16:creationId xmlns:a16="http://schemas.microsoft.com/office/drawing/2014/main" id="{4F1AE89D-18F3-49A0-869C-AE6964721211}"/>
              </a:ext>
            </a:extLst>
          </p:cNvPr>
          <p:cNvSpPr txBox="1"/>
          <p:nvPr/>
        </p:nvSpPr>
        <p:spPr>
          <a:xfrm>
            <a:off x="6951390" y="4586644"/>
            <a:ext cx="165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EXPERIMENTACIÓN Y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PILOTAJE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CuadroTexto 137">
            <a:extLst>
              <a:ext uri="{FF2B5EF4-FFF2-40B4-BE49-F238E27FC236}">
                <a16:creationId xmlns:a16="http://schemas.microsoft.com/office/drawing/2014/main" id="{F13F45A5-1DB2-4465-B779-C258D39A6DAA}"/>
              </a:ext>
            </a:extLst>
          </p:cNvPr>
          <p:cNvSpPr txBox="1"/>
          <p:nvPr/>
        </p:nvSpPr>
        <p:spPr>
          <a:xfrm>
            <a:off x="6949435" y="520180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GENERACIÓN DE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CONOCIMIENTO EN RED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CuadroTexto 138">
            <a:extLst>
              <a:ext uri="{FF2B5EF4-FFF2-40B4-BE49-F238E27FC236}">
                <a16:creationId xmlns:a16="http://schemas.microsoft.com/office/drawing/2014/main" id="{9F689B0C-3314-4AAB-9041-3623E68F34EB}"/>
              </a:ext>
            </a:extLst>
          </p:cNvPr>
          <p:cNvSpPr txBox="1"/>
          <p:nvPr/>
        </p:nvSpPr>
        <p:spPr>
          <a:xfrm>
            <a:off x="6949435" y="4010860"/>
            <a:ext cx="165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EXPLORACIÓN E</a:t>
            </a:r>
          </a:p>
          <a:p>
            <a:pPr algn="ctr"/>
            <a:r>
              <a:rPr lang="es-E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IDEACIÓN</a:t>
            </a:r>
            <a:endParaRPr lang="ca-E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Rectángulo 139">
            <a:extLst>
              <a:ext uri="{FF2B5EF4-FFF2-40B4-BE49-F238E27FC236}">
                <a16:creationId xmlns:a16="http://schemas.microsoft.com/office/drawing/2014/main" id="{D133DC76-D2A0-4118-9AD0-2D9CE4CB669F}"/>
              </a:ext>
            </a:extLst>
          </p:cNvPr>
          <p:cNvSpPr/>
          <p:nvPr/>
        </p:nvSpPr>
        <p:spPr>
          <a:xfrm>
            <a:off x="1984299" y="3890539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Rectángulo 140">
            <a:extLst>
              <a:ext uri="{FF2B5EF4-FFF2-40B4-BE49-F238E27FC236}">
                <a16:creationId xmlns:a16="http://schemas.microsoft.com/office/drawing/2014/main" id="{B452F26B-744A-412B-875F-77A33C86B0B1}"/>
              </a:ext>
            </a:extLst>
          </p:cNvPr>
          <p:cNvSpPr/>
          <p:nvPr/>
        </p:nvSpPr>
        <p:spPr>
          <a:xfrm>
            <a:off x="1982463" y="4505648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Rectángulo 141">
            <a:extLst>
              <a:ext uri="{FF2B5EF4-FFF2-40B4-BE49-F238E27FC236}">
                <a16:creationId xmlns:a16="http://schemas.microsoft.com/office/drawing/2014/main" id="{A766071E-A82D-473E-87A4-2A6CFAFCC980}"/>
              </a:ext>
            </a:extLst>
          </p:cNvPr>
          <p:cNvSpPr/>
          <p:nvPr/>
        </p:nvSpPr>
        <p:spPr>
          <a:xfrm>
            <a:off x="1982462" y="5111575"/>
            <a:ext cx="6775373" cy="5288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B0E6869-0090-0E87-ABF1-9937AAB471B1}"/>
              </a:ext>
            </a:extLst>
          </p:cNvPr>
          <p:cNvSpPr txBox="1"/>
          <p:nvPr/>
        </p:nvSpPr>
        <p:spPr>
          <a:xfrm>
            <a:off x="5968904" y="6245151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</a:rPr>
              <a:t>Diseño original: Olga Herrero, Òscar Dalmau</a:t>
            </a:r>
            <a:endParaRPr lang="ca-ES" sz="1000" dirty="0">
              <a:latin typeface="Arial" panose="020B0604020202020204" pitchFamily="34" charset="0"/>
            </a:endParaRP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D2D0C90F-E286-C195-38F2-272FCE8FDFA5}"/>
              </a:ext>
            </a:extLst>
          </p:cNvPr>
          <p:cNvGrpSpPr/>
          <p:nvPr/>
        </p:nvGrpSpPr>
        <p:grpSpPr>
          <a:xfrm>
            <a:off x="2912159" y="4517484"/>
            <a:ext cx="2163897" cy="461435"/>
            <a:chOff x="938225" y="1234007"/>
            <a:chExt cx="2163897" cy="461435"/>
          </a:xfrm>
        </p:grpSpPr>
        <p:sp>
          <p:nvSpPr>
            <p:cNvPr id="76" name="QuadreDeText 110">
              <a:extLst>
                <a:ext uri="{FF2B5EF4-FFF2-40B4-BE49-F238E27FC236}">
                  <a16:creationId xmlns:a16="http://schemas.microsoft.com/office/drawing/2014/main" id="{6CF3CBDB-D9D8-3398-6E55-885313F7D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856060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50" b="0" dirty="0"/>
                <a:t>Recursos de</a:t>
              </a:r>
            </a:p>
            <a:p>
              <a:r>
                <a:rPr lang="es-ES" altLang="ca-ES" sz="1050" b="0" dirty="0"/>
                <a:t>aprendizaje en abierto</a:t>
              </a:r>
            </a:p>
          </p:txBody>
        </p:sp>
        <p:sp>
          <p:nvSpPr>
            <p:cNvPr id="77" name="Elipse 76">
              <a:extLst>
                <a:ext uri="{FF2B5EF4-FFF2-40B4-BE49-F238E27FC236}">
                  <a16:creationId xmlns:a16="http://schemas.microsoft.com/office/drawing/2014/main" id="{078C8ABA-6A1D-EB58-1CB9-846A390F2C54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3FB900AB-F8AA-5DFC-C225-EF04B8C4214E}"/>
              </a:ext>
            </a:extLst>
          </p:cNvPr>
          <p:cNvGrpSpPr/>
          <p:nvPr/>
        </p:nvGrpSpPr>
        <p:grpSpPr>
          <a:xfrm>
            <a:off x="1090625" y="1386407"/>
            <a:ext cx="6148210" cy="461435"/>
            <a:chOff x="938225" y="1234007"/>
            <a:chExt cx="6148210" cy="461435"/>
          </a:xfrm>
        </p:grpSpPr>
        <p:sp>
          <p:nvSpPr>
            <p:cNvPr id="79" name="QuadreDeText 110">
              <a:extLst>
                <a:ext uri="{FF2B5EF4-FFF2-40B4-BE49-F238E27FC236}">
                  <a16:creationId xmlns:a16="http://schemas.microsoft.com/office/drawing/2014/main" id="{DF7F3817-484B-D380-B987-3ADB83EC9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1" y="1281118"/>
              <a:ext cx="5840374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400" b="0" dirty="0"/>
                <a:t>Funciones del equipo + perfiles competenciales de los miembros</a:t>
              </a:r>
            </a:p>
          </p:txBody>
        </p:sp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FACFBBE3-2A36-5CAF-00F6-7C092A187551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6438EFFA-1F4A-8903-B89B-9F313DE0F501}"/>
              </a:ext>
            </a:extLst>
          </p:cNvPr>
          <p:cNvGrpSpPr/>
          <p:nvPr/>
        </p:nvGrpSpPr>
        <p:grpSpPr>
          <a:xfrm>
            <a:off x="2912159" y="3669378"/>
            <a:ext cx="2163897" cy="461435"/>
            <a:chOff x="938225" y="1234007"/>
            <a:chExt cx="2163897" cy="461435"/>
          </a:xfrm>
        </p:grpSpPr>
        <p:sp>
          <p:nvSpPr>
            <p:cNvPr id="82" name="QuadreDeText 110">
              <a:extLst>
                <a:ext uri="{FF2B5EF4-FFF2-40B4-BE49-F238E27FC236}">
                  <a16:creationId xmlns:a16="http://schemas.microsoft.com/office/drawing/2014/main" id="{941BC05F-A192-012C-C739-FF0EC0A54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856060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50" b="0" dirty="0"/>
                <a:t>Bancos de </a:t>
              </a:r>
              <a:br>
                <a:rPr lang="es-ES" altLang="ca-ES" sz="1050" b="0" dirty="0"/>
              </a:br>
              <a:r>
                <a:rPr lang="es-ES" altLang="ca-ES" sz="1050" b="0" dirty="0"/>
                <a:t>conocimiento abiertos</a:t>
              </a:r>
            </a:p>
          </p:txBody>
        </p:sp>
        <p:sp>
          <p:nvSpPr>
            <p:cNvPr id="83" name="Elipse 82">
              <a:extLst>
                <a:ext uri="{FF2B5EF4-FFF2-40B4-BE49-F238E27FC236}">
                  <a16:creationId xmlns:a16="http://schemas.microsoft.com/office/drawing/2014/main" id="{00544FDD-D36D-16D8-0863-BB7288E48EDF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63AB7765-959C-DBBC-C8D1-E5286D702C7B}"/>
              </a:ext>
            </a:extLst>
          </p:cNvPr>
          <p:cNvGrpSpPr/>
          <p:nvPr/>
        </p:nvGrpSpPr>
        <p:grpSpPr>
          <a:xfrm>
            <a:off x="2912159" y="5132745"/>
            <a:ext cx="2163897" cy="461435"/>
            <a:chOff x="938225" y="1234007"/>
            <a:chExt cx="2163897" cy="461435"/>
          </a:xfrm>
        </p:grpSpPr>
        <p:sp>
          <p:nvSpPr>
            <p:cNvPr id="85" name="QuadreDeText 110">
              <a:extLst>
                <a:ext uri="{FF2B5EF4-FFF2-40B4-BE49-F238E27FC236}">
                  <a16:creationId xmlns:a16="http://schemas.microsoft.com/office/drawing/2014/main" id="{1D454786-25A8-BE3E-C01A-EA2B5B7DAC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856060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50" b="0" dirty="0"/>
                <a:t>Comunidades </a:t>
              </a:r>
            </a:p>
            <a:p>
              <a:r>
                <a:rPr lang="es-ES" altLang="ca-ES" sz="1050" b="0" dirty="0"/>
                <a:t>de aprendizaje</a:t>
              </a:r>
            </a:p>
          </p:txBody>
        </p:sp>
        <p:sp>
          <p:nvSpPr>
            <p:cNvPr id="86" name="Elipse 85">
              <a:extLst>
                <a:ext uri="{FF2B5EF4-FFF2-40B4-BE49-F238E27FC236}">
                  <a16:creationId xmlns:a16="http://schemas.microsoft.com/office/drawing/2014/main" id="{9198CD89-6345-E972-3058-A32C38FA9AE5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425C59B8-452B-447E-B3FC-C75F7361FD6B}"/>
              </a:ext>
            </a:extLst>
          </p:cNvPr>
          <p:cNvGrpSpPr/>
          <p:nvPr/>
        </p:nvGrpSpPr>
        <p:grpSpPr>
          <a:xfrm>
            <a:off x="4892854" y="5139140"/>
            <a:ext cx="1925218" cy="461435"/>
            <a:chOff x="938225" y="1234007"/>
            <a:chExt cx="1925218" cy="461435"/>
          </a:xfrm>
        </p:grpSpPr>
        <p:sp>
          <p:nvSpPr>
            <p:cNvPr id="91" name="QuadreDeText 110">
              <a:extLst>
                <a:ext uri="{FF2B5EF4-FFF2-40B4-BE49-F238E27FC236}">
                  <a16:creationId xmlns:a16="http://schemas.microsoft.com/office/drawing/2014/main" id="{7DAE83F6-3C03-6554-7B45-07777E9816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617381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50" b="0" dirty="0"/>
                <a:t>Comunidades de práctica</a:t>
              </a:r>
            </a:p>
          </p:txBody>
        </p:sp>
        <p:sp>
          <p:nvSpPr>
            <p:cNvPr id="92" name="Elipse 91">
              <a:extLst>
                <a:ext uri="{FF2B5EF4-FFF2-40B4-BE49-F238E27FC236}">
                  <a16:creationId xmlns:a16="http://schemas.microsoft.com/office/drawing/2014/main" id="{6D000277-2B95-9665-CED6-8114A04EF277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7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A5B705DB-28B1-034E-D75F-A4A2A35B7A2F}"/>
              </a:ext>
            </a:extLst>
          </p:cNvPr>
          <p:cNvGrpSpPr/>
          <p:nvPr/>
        </p:nvGrpSpPr>
        <p:grpSpPr>
          <a:xfrm>
            <a:off x="4892854" y="4537426"/>
            <a:ext cx="1925218" cy="461435"/>
            <a:chOff x="938225" y="1234007"/>
            <a:chExt cx="1925218" cy="461435"/>
          </a:xfrm>
        </p:grpSpPr>
        <p:sp>
          <p:nvSpPr>
            <p:cNvPr id="94" name="QuadreDeText 110">
              <a:extLst>
                <a:ext uri="{FF2B5EF4-FFF2-40B4-BE49-F238E27FC236}">
                  <a16:creationId xmlns:a16="http://schemas.microsoft.com/office/drawing/2014/main" id="{07CFE9D0-EFE0-9392-354C-25EFF633B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617381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100" b="0" dirty="0"/>
                <a:t>Módulos formativos transversales</a:t>
              </a:r>
            </a:p>
          </p:txBody>
        </p:sp>
        <p:sp>
          <p:nvSpPr>
            <p:cNvPr id="95" name="Elipse 94">
              <a:extLst>
                <a:ext uri="{FF2B5EF4-FFF2-40B4-BE49-F238E27FC236}">
                  <a16:creationId xmlns:a16="http://schemas.microsoft.com/office/drawing/2014/main" id="{7D9F810A-BFB9-803A-8B7D-ECAC7534D95F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0E6F7303-15E2-D3EB-4B23-904B6FD50158}"/>
              </a:ext>
            </a:extLst>
          </p:cNvPr>
          <p:cNvGrpSpPr/>
          <p:nvPr/>
        </p:nvGrpSpPr>
        <p:grpSpPr>
          <a:xfrm>
            <a:off x="4892854" y="3911618"/>
            <a:ext cx="1925218" cy="461435"/>
            <a:chOff x="938225" y="1234007"/>
            <a:chExt cx="1925218" cy="461435"/>
          </a:xfrm>
        </p:grpSpPr>
        <p:sp>
          <p:nvSpPr>
            <p:cNvPr id="97" name="QuadreDeText 110">
              <a:extLst>
                <a:ext uri="{FF2B5EF4-FFF2-40B4-BE49-F238E27FC236}">
                  <a16:creationId xmlns:a16="http://schemas.microsoft.com/office/drawing/2014/main" id="{723B1BBB-FA68-8D98-59FD-A11D8B1604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617381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50" b="0" dirty="0"/>
                <a:t>Itinerarios </a:t>
              </a:r>
              <a:br>
                <a:rPr lang="es-ES" altLang="ca-ES" sz="1050" b="0" dirty="0"/>
              </a:br>
              <a:r>
                <a:rPr lang="es-ES" altLang="ca-ES" sz="1050" b="0" dirty="0"/>
                <a:t>formativos sectoriales</a:t>
              </a:r>
            </a:p>
          </p:txBody>
        </p: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4DF8FAC4-C1AB-C0D1-9D49-030D8A691193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88E55C72-8A0B-4832-5746-1097D86759EF}"/>
              </a:ext>
            </a:extLst>
          </p:cNvPr>
          <p:cNvGrpSpPr/>
          <p:nvPr/>
        </p:nvGrpSpPr>
        <p:grpSpPr>
          <a:xfrm>
            <a:off x="5684111" y="3275195"/>
            <a:ext cx="1925218" cy="461435"/>
            <a:chOff x="938225" y="1234007"/>
            <a:chExt cx="1925218" cy="461435"/>
          </a:xfrm>
        </p:grpSpPr>
        <p:sp>
          <p:nvSpPr>
            <p:cNvPr id="100" name="QuadreDeText 110">
              <a:extLst>
                <a:ext uri="{FF2B5EF4-FFF2-40B4-BE49-F238E27FC236}">
                  <a16:creationId xmlns:a16="http://schemas.microsoft.com/office/drawing/2014/main" id="{5ACCEEC1-D5FC-BE78-5755-E75DABD8B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617381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50" b="0" dirty="0"/>
                <a:t>Mentorías</a:t>
              </a:r>
            </a:p>
          </p:txBody>
        </p:sp>
        <p:sp>
          <p:nvSpPr>
            <p:cNvPr id="101" name="Elipse 100">
              <a:extLst>
                <a:ext uri="{FF2B5EF4-FFF2-40B4-BE49-F238E27FC236}">
                  <a16:creationId xmlns:a16="http://schemas.microsoft.com/office/drawing/2014/main" id="{CB6C380D-F4A8-76BC-D46A-AC4025C81B28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10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7EA48D47-890D-BFCB-059B-E2666F2DA24F}"/>
              </a:ext>
            </a:extLst>
          </p:cNvPr>
          <p:cNvGrpSpPr/>
          <p:nvPr/>
        </p:nvGrpSpPr>
        <p:grpSpPr>
          <a:xfrm>
            <a:off x="6758182" y="3916573"/>
            <a:ext cx="1925218" cy="461435"/>
            <a:chOff x="938225" y="1234007"/>
            <a:chExt cx="1925218" cy="461435"/>
          </a:xfrm>
        </p:grpSpPr>
        <p:sp>
          <p:nvSpPr>
            <p:cNvPr id="103" name="QuadreDeText 110">
              <a:extLst>
                <a:ext uri="{FF2B5EF4-FFF2-40B4-BE49-F238E27FC236}">
                  <a16:creationId xmlns:a16="http://schemas.microsoft.com/office/drawing/2014/main" id="{2CB21FDD-2F2A-93D0-9804-D0C8FDDEC2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617381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00" b="0" dirty="0"/>
                <a:t>Prototipos</a:t>
              </a:r>
              <a:br>
                <a:rPr lang="es-ES" altLang="ca-ES" sz="1000" b="0" dirty="0"/>
              </a:br>
              <a:r>
                <a:rPr lang="es-ES" altLang="ca-ES" sz="1000" b="0" dirty="0"/>
                <a:t>Nuevos formatos</a:t>
              </a:r>
            </a:p>
          </p:txBody>
        </p:sp>
        <p:sp>
          <p:nvSpPr>
            <p:cNvPr id="104" name="Elipse 103">
              <a:extLst>
                <a:ext uri="{FF2B5EF4-FFF2-40B4-BE49-F238E27FC236}">
                  <a16:creationId xmlns:a16="http://schemas.microsoft.com/office/drawing/2014/main" id="{1E9F5AD7-77D5-96F1-63BC-C06438CA27E9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8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07E832C8-D9C9-79CB-A0B7-C73F5C622BA3}"/>
              </a:ext>
            </a:extLst>
          </p:cNvPr>
          <p:cNvGrpSpPr/>
          <p:nvPr/>
        </p:nvGrpSpPr>
        <p:grpSpPr>
          <a:xfrm>
            <a:off x="6758182" y="4535386"/>
            <a:ext cx="1925218" cy="461435"/>
            <a:chOff x="938225" y="1234007"/>
            <a:chExt cx="1925218" cy="461435"/>
          </a:xfrm>
        </p:grpSpPr>
        <p:sp>
          <p:nvSpPr>
            <p:cNvPr id="106" name="QuadreDeText 110">
              <a:extLst>
                <a:ext uri="{FF2B5EF4-FFF2-40B4-BE49-F238E27FC236}">
                  <a16:creationId xmlns:a16="http://schemas.microsoft.com/office/drawing/2014/main" id="{21F8B7EE-2643-8F26-80E7-71BFCDD4E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617381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50" b="0" dirty="0"/>
                <a:t>Laboratorio de innovación</a:t>
              </a:r>
            </a:p>
          </p:txBody>
        </p:sp>
        <p:sp>
          <p:nvSpPr>
            <p:cNvPr id="107" name="Elipse 106">
              <a:extLst>
                <a:ext uri="{FF2B5EF4-FFF2-40B4-BE49-F238E27FC236}">
                  <a16:creationId xmlns:a16="http://schemas.microsoft.com/office/drawing/2014/main" id="{F85B05D8-49FB-3DE4-49C5-00682148C3F0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8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9CCA2898-B94E-2031-2466-6A52403172B4}"/>
              </a:ext>
            </a:extLst>
          </p:cNvPr>
          <p:cNvGrpSpPr/>
          <p:nvPr/>
        </p:nvGrpSpPr>
        <p:grpSpPr>
          <a:xfrm>
            <a:off x="6758182" y="3916573"/>
            <a:ext cx="1925218" cy="461435"/>
            <a:chOff x="938225" y="1234007"/>
            <a:chExt cx="1925218" cy="461435"/>
          </a:xfrm>
        </p:grpSpPr>
        <p:sp>
          <p:nvSpPr>
            <p:cNvPr id="109" name="QuadreDeText 110">
              <a:extLst>
                <a:ext uri="{FF2B5EF4-FFF2-40B4-BE49-F238E27FC236}">
                  <a16:creationId xmlns:a16="http://schemas.microsoft.com/office/drawing/2014/main" id="{E6983E9D-446C-6BAF-A91F-0A4A395A5C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617381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50" b="0" dirty="0"/>
                <a:t>Prototipos</a:t>
              </a:r>
              <a:br>
                <a:rPr lang="es-ES" altLang="ca-ES" sz="1050" b="0" dirty="0"/>
              </a:br>
              <a:r>
                <a:rPr lang="es-ES" altLang="ca-ES" sz="1050" b="0" dirty="0"/>
                <a:t>Nuevos formatos</a:t>
              </a:r>
            </a:p>
          </p:txBody>
        </p:sp>
        <p:sp>
          <p:nvSpPr>
            <p:cNvPr id="110" name="Elipse 109">
              <a:extLst>
                <a:ext uri="{FF2B5EF4-FFF2-40B4-BE49-F238E27FC236}">
                  <a16:creationId xmlns:a16="http://schemas.microsoft.com/office/drawing/2014/main" id="{91481068-6972-921F-AF57-E00A7CCC0AF4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8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B8FA65BD-3D5A-D6E8-8BFB-37545E6D5837}"/>
              </a:ext>
            </a:extLst>
          </p:cNvPr>
          <p:cNvGrpSpPr/>
          <p:nvPr/>
        </p:nvGrpSpPr>
        <p:grpSpPr>
          <a:xfrm>
            <a:off x="6758182" y="5139140"/>
            <a:ext cx="1925218" cy="461435"/>
            <a:chOff x="938225" y="1234007"/>
            <a:chExt cx="1925218" cy="461435"/>
          </a:xfrm>
        </p:grpSpPr>
        <p:sp>
          <p:nvSpPr>
            <p:cNvPr id="112" name="QuadreDeText 110">
              <a:extLst>
                <a:ext uri="{FF2B5EF4-FFF2-40B4-BE49-F238E27FC236}">
                  <a16:creationId xmlns:a16="http://schemas.microsoft.com/office/drawing/2014/main" id="{A75212F7-877B-5716-5725-727732E70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062" y="1281118"/>
              <a:ext cx="1617381" cy="398769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r>
                <a:rPr lang="es-ES" altLang="ca-ES" sz="1050" b="0" dirty="0"/>
                <a:t>Comunidad abierta</a:t>
              </a:r>
            </a:p>
          </p:txBody>
        </p:sp>
        <p:sp>
          <p:nvSpPr>
            <p:cNvPr id="113" name="Elipse 112">
              <a:extLst>
                <a:ext uri="{FF2B5EF4-FFF2-40B4-BE49-F238E27FC236}">
                  <a16:creationId xmlns:a16="http://schemas.microsoft.com/office/drawing/2014/main" id="{037AD936-878D-C9FB-FFEF-C31B68956ADE}"/>
                </a:ext>
              </a:extLst>
            </p:cNvPr>
            <p:cNvSpPr/>
            <p:nvPr/>
          </p:nvSpPr>
          <p:spPr>
            <a:xfrm>
              <a:off x="938225" y="1234007"/>
              <a:ext cx="461435" cy="4614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11</a:t>
              </a:r>
              <a:endParaRPr lang="ca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333838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Imagen 10" descr="Texto&#10;&#10;Descripción generada automáticamente">
            <a:extLst>
              <a:ext uri="{FF2B5EF4-FFF2-40B4-BE49-F238E27FC236}">
                <a16:creationId xmlns:a16="http://schemas.microsoft.com/office/drawing/2014/main" id="{C6CEAFEE-50CC-4117-B276-353836EB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796F44-AEB5-49E3-9DA5-41F1C939E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734050"/>
            <a:ext cx="49434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_tradnl" altLang="es-ES" sz="1400">
              <a:ea typeface="MS PGothic" panose="020B0600070205080204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03E353C-2DCD-49E3-A7A8-6E9DC85C1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Para citar 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ca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Peña-López, I. (2022). </a:t>
            </a:r>
            <a:r>
              <a:rPr lang="es-ES" altLang="ca-ES" sz="1800" i="1" noProof="1">
                <a:latin typeface="Arial" panose="020B0604020202020204" pitchFamily="34" charset="0"/>
              </a:rPr>
              <a:t>De la formación al acompañamiento integral del talento</a:t>
            </a:r>
            <a:br>
              <a:rPr lang="es-ES" altLang="ca-ES" sz="1800" i="1" noProof="1">
                <a:latin typeface="Arial" panose="020B0604020202020204" pitchFamily="34" charset="0"/>
              </a:rPr>
            </a:br>
            <a:r>
              <a:rPr lang="es-ES" altLang="ca-ES" sz="1800" i="1" noProof="1">
                <a:latin typeface="Arial" panose="020B0604020202020204" pitchFamily="34" charset="0"/>
              </a:rPr>
              <a:t>El caso de la EAPC</a:t>
            </a: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. I Curso Internacional de Educación Digital Democrática y Open EdTech. 13 de Julio de 2022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Barcelona: Universitat de Barcelona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" altLang="ca-ES" sz="1200" noProof="1">
                <a:latin typeface="Arial" panose="020B0604020202020204" pitchFamily="34" charset="0"/>
              </a:rPr>
              <a:t>http://ictlogy.net/presentations/20220713_ismael_pena-lopez_-_formacion_acompanamiento_integral_talento.pdf</a:t>
            </a:r>
            <a:br>
              <a:rPr lang="es-ES" altLang="ca-ES" sz="1600" noProof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Para contactar con el 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s-ES" altLang="ca-E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contacto.i</a:t>
            </a: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ctlogy.net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5DC1C94-7908-4C52-8C5A-6B5E15809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652566"/>
            <a:ext cx="36734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Toda la información presentada en este documento se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encuentra bajo una Licencia Creative </a:t>
            </a:r>
            <a:r>
              <a:rPr lang="es-ES" altLang="ca-ES" sz="900" dirty="0" err="1">
                <a:latin typeface="Arial" panose="020B0604020202020204" pitchFamily="34" charset="0"/>
              </a:rPr>
              <a:t>Commons</a:t>
            </a:r>
            <a:r>
              <a:rPr lang="es-ES" altLang="ca-ES" sz="900" dirty="0">
                <a:latin typeface="Arial" panose="020B0604020202020204" pitchFamily="34" charset="0"/>
              </a:rPr>
              <a:t> del tipo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Reconocimiento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Para más información visitad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900" dirty="0">
                <a:latin typeface="Arial" panose="020B0604020202020204" pitchFamily="34" charset="0"/>
              </a:rPr>
              <a:t>http://creativecommons.org/licenses/by-nc-nd/2.5/</a:t>
            </a:r>
            <a:endParaRPr lang="en-US" altLang="ca-ES" sz="900" dirty="0"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A6932C21-EFCF-4CFD-8E04-95BA7EF83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581128"/>
            <a:ext cx="4943475" cy="8636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ca-ES" sz="1400">
              <a:latin typeface="Arial" panose="020B0604020202020204" pitchFamily="34" charset="0"/>
            </a:endParaRPr>
          </a:p>
        </p:txBody>
      </p:sp>
      <p:pic>
        <p:nvPicPr>
          <p:cNvPr id="13" name="Picture 14" descr="cc-by-nc">
            <a:extLst>
              <a:ext uri="{FF2B5EF4-FFF2-40B4-BE49-F238E27FC236}">
                <a16:creationId xmlns:a16="http://schemas.microsoft.com/office/drawing/2014/main" id="{34E3BEAC-CAC2-414C-99BC-ABC4279C8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97028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EA43242-E9D7-4D6D-6C3A-ED8224592B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921400"/>
            <a:ext cx="9152317" cy="507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dirty="0"/>
              <a:t>Objetivos estratégicos</a:t>
            </a:r>
          </a:p>
        </p:txBody>
      </p:sp>
    </p:spTree>
    <p:extLst>
      <p:ext uri="{BB962C8B-B14F-4D97-AF65-F5344CB8AC3E}">
        <p14:creationId xmlns:p14="http://schemas.microsoft.com/office/powerpoint/2010/main" val="232257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77338"/>
              </p:ext>
            </p:extLst>
          </p:nvPr>
        </p:nvGraphicFramePr>
        <p:xfrm>
          <a:off x="331020" y="1223877"/>
          <a:ext cx="5308316" cy="4797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638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5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función pública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procedimiento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del trabajador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Aplicar el procedimiento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Selección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el conocimiento de la norma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Actualizar al trabajador cuando cambia el procedimiento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Jerárquica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Funcioamiento lógico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Expediente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Relaciones entre unidades y administracions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Competenciales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66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vertical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antigüedad y a formación generalista. A menudo va acompañada de movilidad horizontal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horizontal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Fácil y relativamente rápida: el procedimiento es genérico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7CDB1322-9AF9-11A1-A21F-4B8E5FB1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</a:rPr>
              <a:t>Paradigma: de función pública a servicio público</a:t>
            </a:r>
            <a:endParaRPr lang="es-ES" dirty="0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20321E8E-28E7-5BE3-CC94-BDC1A125E195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3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06167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a 3"/>
          <p:cNvGraphicFramePr>
            <a:graphicFrameLocks noGrp="1"/>
          </p:cNvGraphicFramePr>
          <p:nvPr/>
        </p:nvGraphicFramePr>
        <p:xfrm>
          <a:off x="331020" y="1223877"/>
          <a:ext cx="8494994" cy="4797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638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5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función pública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servicio y política pública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procedimiento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servicio y la política pública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del trabajador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Aplicar el procedimiento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Diseñar e implantar un servicio o política pública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Selección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el conocimiento de la norma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les competencias del trabajador y las funciones que deberá realizar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Actualizar al trabajador cuando cambia el procedimiento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Desarrollar al trabajador para que adquiera nuevas competencias o mejore su desempeño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Jerárquica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proyectos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Funcioamiento lógico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Expediente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Interoperabilidad de datos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Relaciones entre unidades y administracions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Competenciales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colaboración y complementariedad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66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vertical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antigüedad y a formación generalista. A menudo va acompañada de movilidad horizontal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capacitat. Requereix adquirir competències específiques. Generalment es progressa dins el mateix àmbit funcional.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horizontal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Fácil y relativamente rápida: el procedimiento es genérico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Difícil y lenta: requiere competencias específicas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7CDB1322-9AF9-11A1-A21F-4B8E5FB1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</a:rPr>
              <a:t>Paradigma: de función pública a servicio público</a:t>
            </a:r>
            <a:endParaRPr lang="es-ES" dirty="0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AFB30E50-FD22-80BD-8A70-77F241A7DC5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4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55083846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a-ES" altLang="ca-ES" dirty="0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EA43242-E9D7-4D6D-6C3A-ED8224592B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921400"/>
            <a:ext cx="9152317" cy="507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dirty="0"/>
              <a:t>Organización</a:t>
            </a:r>
          </a:p>
        </p:txBody>
      </p:sp>
    </p:spTree>
    <p:extLst>
      <p:ext uri="{BB962C8B-B14F-4D97-AF65-F5344CB8AC3E}">
        <p14:creationId xmlns:p14="http://schemas.microsoft.com/office/powerpoint/2010/main" val="146248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9" y="573088"/>
            <a:ext cx="4158536" cy="506412"/>
          </a:xfrm>
        </p:spPr>
        <p:txBody>
          <a:bodyPr/>
          <a:lstStyle/>
          <a:p>
            <a:r>
              <a:rPr lang="es-ES" altLang="es-ES" dirty="0"/>
              <a:t>Dispositivos clave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es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s-ES" altLang="ca-ES" dirty="0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CC9115B5-8AEB-4ACF-A07D-7BE548F4ED55}"/>
              </a:ext>
            </a:extLst>
          </p:cNvPr>
          <p:cNvSpPr/>
          <p:nvPr/>
        </p:nvSpPr>
        <p:spPr>
          <a:xfrm>
            <a:off x="1935929" y="1268413"/>
            <a:ext cx="1289366" cy="66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068B52E-4F02-4F60-A6FF-708E8FEE08F4}"/>
              </a:ext>
            </a:extLst>
          </p:cNvPr>
          <p:cNvSpPr/>
          <p:nvPr/>
        </p:nvSpPr>
        <p:spPr>
          <a:xfrm>
            <a:off x="5639941" y="435978"/>
            <a:ext cx="1011665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aprendizaje</a:t>
            </a:r>
          </a:p>
        </p:txBody>
      </p:sp>
      <p:sp>
        <p:nvSpPr>
          <p:cNvPr id="25" name="Rectángulo 63">
            <a:extLst>
              <a:ext uri="{FF2B5EF4-FFF2-40B4-BE49-F238E27FC236}">
                <a16:creationId xmlns:a16="http://schemas.microsoft.com/office/drawing/2014/main" id="{EE631116-A453-47D5-9681-769B9579AB23}"/>
              </a:ext>
            </a:extLst>
          </p:cNvPr>
          <p:cNvSpPr/>
          <p:nvPr/>
        </p:nvSpPr>
        <p:spPr>
          <a:xfrm>
            <a:off x="6707544" y="435978"/>
            <a:ext cx="1011665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 transformación</a:t>
            </a:r>
          </a:p>
        </p:txBody>
      </p:sp>
      <p:sp>
        <p:nvSpPr>
          <p:cNvPr id="27" name="QuadreDeText 110">
            <a:extLst>
              <a:ext uri="{FF2B5EF4-FFF2-40B4-BE49-F238E27FC236}">
                <a16:creationId xmlns:a16="http://schemas.microsoft.com/office/drawing/2014/main" id="{FAF22F0D-4EF3-4D21-A73F-B1EB4F63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5360084"/>
            <a:ext cx="1289366" cy="6648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Formación reglada</a:t>
            </a:r>
          </a:p>
        </p:txBody>
      </p:sp>
      <p:sp>
        <p:nvSpPr>
          <p:cNvPr id="170" name="Rectángulo 63">
            <a:extLst>
              <a:ext uri="{FF2B5EF4-FFF2-40B4-BE49-F238E27FC236}">
                <a16:creationId xmlns:a16="http://schemas.microsoft.com/office/drawing/2014/main" id="{475012B6-8E7A-425B-9EDF-043F7ADB6DC0}"/>
              </a:ext>
            </a:extLst>
          </p:cNvPr>
          <p:cNvSpPr/>
          <p:nvPr/>
        </p:nvSpPr>
        <p:spPr>
          <a:xfrm>
            <a:off x="7775147" y="435978"/>
            <a:ext cx="1011665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Ámbito vertebración del ecosistema</a:t>
            </a:r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165F955D-3AED-428B-9C98-204CD0A22B59}"/>
              </a:ext>
            </a:extLst>
          </p:cNvPr>
          <p:cNvSpPr/>
          <p:nvPr/>
        </p:nvSpPr>
        <p:spPr>
          <a:xfrm>
            <a:off x="4572000" y="435978"/>
            <a:ext cx="1011665" cy="443927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selección</a:t>
            </a:r>
          </a:p>
        </p:txBody>
      </p:sp>
    </p:spTree>
    <p:extLst>
      <p:ext uri="{BB962C8B-B14F-4D97-AF65-F5344CB8AC3E}">
        <p14:creationId xmlns:p14="http://schemas.microsoft.com/office/powerpoint/2010/main" val="382418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>
            <a:extLst>
              <a:ext uri="{FF2B5EF4-FFF2-40B4-BE49-F238E27FC236}">
                <a16:creationId xmlns:a16="http://schemas.microsoft.com/office/drawing/2014/main" id="{A566A92D-73A5-4757-9A4C-C262BF5E8ECD}"/>
              </a:ext>
            </a:extLst>
          </p:cNvPr>
          <p:cNvSpPr/>
          <p:nvPr/>
        </p:nvSpPr>
        <p:spPr>
          <a:xfrm>
            <a:off x="1871984" y="3573016"/>
            <a:ext cx="2556000" cy="1530837"/>
          </a:xfrm>
          <a:prstGeom prst="rect">
            <a:avLst/>
          </a:prstGeom>
          <a:solidFill>
            <a:srgbClr val="FFB7B7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4184" rIns="36000" bIns="44184" rtlCol="0" anchor="b"/>
          <a:lstStyle/>
          <a:p>
            <a:pPr algn="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sp>
        <p:nvSpPr>
          <p:cNvPr id="26" name="QuadreDeText 110">
            <a:extLst>
              <a:ext uri="{FF2B5EF4-FFF2-40B4-BE49-F238E27FC236}">
                <a16:creationId xmlns:a16="http://schemas.microsoft.com/office/drawing/2014/main" id="{65BD0306-A166-4628-ABA0-76028A2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3889299"/>
            <a:ext cx="1289366" cy="87079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Comunidades de Aprendizaje</a:t>
            </a:r>
          </a:p>
          <a:p>
            <a:r>
              <a:rPr lang="es-ES" altLang="ca-ES" sz="1100" dirty="0"/>
              <a:t>Comunidades de Práctica</a:t>
            </a:r>
          </a:p>
        </p:txBody>
      </p:sp>
      <p:sp>
        <p:nvSpPr>
          <p:cNvPr id="41" name="QuadreDeText 110">
            <a:extLst>
              <a:ext uri="{FF2B5EF4-FFF2-40B4-BE49-F238E27FC236}">
                <a16:creationId xmlns:a16="http://schemas.microsoft.com/office/drawing/2014/main" id="{C79FD939-8839-4ECF-BCB1-2FAB446A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93" y="3685034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Análisis</a:t>
            </a:r>
          </a:p>
        </p:txBody>
      </p:sp>
      <p:sp>
        <p:nvSpPr>
          <p:cNvPr id="42" name="QuadreDeText 110">
            <a:extLst>
              <a:ext uri="{FF2B5EF4-FFF2-40B4-BE49-F238E27FC236}">
                <a16:creationId xmlns:a16="http://schemas.microsoft.com/office/drawing/2014/main" id="{B57DA228-8874-4661-9640-D44A4A74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93" y="4795092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Facilitación</a:t>
            </a:r>
          </a:p>
        </p:txBody>
      </p:sp>
      <p:sp>
        <p:nvSpPr>
          <p:cNvPr id="54" name="QuadreDeText 110">
            <a:extLst>
              <a:ext uri="{FF2B5EF4-FFF2-40B4-BE49-F238E27FC236}">
                <a16:creationId xmlns:a16="http://schemas.microsoft.com/office/drawing/2014/main" id="{5A7610BA-F8B2-497F-B050-1E7C5973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3888510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Administración</a:t>
            </a:r>
          </a:p>
        </p:txBody>
      </p:sp>
      <p:sp>
        <p:nvSpPr>
          <p:cNvPr id="55" name="QuadreDeText 110">
            <a:extLst>
              <a:ext uri="{FF2B5EF4-FFF2-40B4-BE49-F238E27FC236}">
                <a16:creationId xmlns:a16="http://schemas.microsoft.com/office/drawing/2014/main" id="{084A4006-95F9-4D96-A549-008030A15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089468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Academia</a:t>
            </a:r>
          </a:p>
        </p:txBody>
      </p:sp>
      <p:sp>
        <p:nvSpPr>
          <p:cNvPr id="58" name="QuadreDeText 110">
            <a:extLst>
              <a:ext uri="{FF2B5EF4-FFF2-40B4-BE49-F238E27FC236}">
                <a16:creationId xmlns:a16="http://schemas.microsoft.com/office/drawing/2014/main" id="{1107D338-2138-41D9-9982-D624578F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290426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Empresa</a:t>
            </a:r>
          </a:p>
        </p:txBody>
      </p:sp>
      <p:sp>
        <p:nvSpPr>
          <p:cNvPr id="59" name="QuadreDeText 110">
            <a:extLst>
              <a:ext uri="{FF2B5EF4-FFF2-40B4-BE49-F238E27FC236}">
                <a16:creationId xmlns:a16="http://schemas.microsoft.com/office/drawing/2014/main" id="{4BF49AEC-BDF4-4731-96AA-187CD5ED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491383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Sociedad Civil</a:t>
            </a:r>
          </a:p>
        </p:txBody>
      </p: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7BB2927C-B7F4-4763-8660-34AE645B9972}"/>
              </a:ext>
            </a:extLst>
          </p:cNvPr>
          <p:cNvCxnSpPr>
            <a:cxnSpLocks/>
            <a:stCxn id="26" idx="3"/>
            <a:endCxn id="54" idx="1"/>
          </p:cNvCxnSpPr>
          <p:nvPr/>
        </p:nvCxnSpPr>
        <p:spPr>
          <a:xfrm flipV="1">
            <a:off x="3225295" y="3978510"/>
            <a:ext cx="294810" cy="34618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E3265F22-A2A3-4A3D-91F2-0FAC9E51BD10}"/>
              </a:ext>
            </a:extLst>
          </p:cNvPr>
          <p:cNvCxnSpPr>
            <a:cxnSpLocks/>
            <a:stCxn id="26" idx="3"/>
            <a:endCxn id="55" idx="1"/>
          </p:cNvCxnSpPr>
          <p:nvPr/>
        </p:nvCxnSpPr>
        <p:spPr>
          <a:xfrm flipV="1">
            <a:off x="3225295" y="4179468"/>
            <a:ext cx="294810" cy="1452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CF61295D-4A53-4D2D-A4CF-5F877C0A98FC}"/>
              </a:ext>
            </a:extLst>
          </p:cNvPr>
          <p:cNvCxnSpPr>
            <a:cxnSpLocks/>
            <a:stCxn id="26" idx="3"/>
            <a:endCxn id="58" idx="1"/>
          </p:cNvCxnSpPr>
          <p:nvPr/>
        </p:nvCxnSpPr>
        <p:spPr>
          <a:xfrm>
            <a:off x="3225295" y="4324696"/>
            <a:ext cx="294810" cy="5573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5335848F-C299-4AAA-B92D-710059FD1887}"/>
              </a:ext>
            </a:extLst>
          </p:cNvPr>
          <p:cNvCxnSpPr>
            <a:cxnSpLocks/>
            <a:stCxn id="26" idx="3"/>
            <a:endCxn id="59" idx="1"/>
          </p:cNvCxnSpPr>
          <p:nvPr/>
        </p:nvCxnSpPr>
        <p:spPr>
          <a:xfrm>
            <a:off x="3225295" y="4324696"/>
            <a:ext cx="294810" cy="25668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9" y="573088"/>
            <a:ext cx="4158536" cy="506412"/>
          </a:xfrm>
        </p:spPr>
        <p:txBody>
          <a:bodyPr/>
          <a:lstStyle/>
          <a:p>
            <a:r>
              <a:rPr lang="es-ES" altLang="es-ES" dirty="0"/>
              <a:t>Dispositivos clave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es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s-ES" altLang="ca-ES" dirty="0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QuadreDeText 110">
            <a:extLst>
              <a:ext uri="{FF2B5EF4-FFF2-40B4-BE49-F238E27FC236}">
                <a16:creationId xmlns:a16="http://schemas.microsoft.com/office/drawing/2014/main" id="{9D6C85A2-114A-4A18-A574-C67F85EF7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2624406"/>
            <a:ext cx="1289366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Recursos de aprendizaje y conocimiento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C9115B5-8AEB-4ACF-A07D-7BE548F4ED55}"/>
              </a:ext>
            </a:extLst>
          </p:cNvPr>
          <p:cNvSpPr/>
          <p:nvPr/>
        </p:nvSpPr>
        <p:spPr>
          <a:xfrm>
            <a:off x="1935929" y="1268413"/>
            <a:ext cx="1289366" cy="66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068B52E-4F02-4F60-A6FF-708E8FEE08F4}"/>
              </a:ext>
            </a:extLst>
          </p:cNvPr>
          <p:cNvSpPr/>
          <p:nvPr/>
        </p:nvSpPr>
        <p:spPr>
          <a:xfrm>
            <a:off x="5639941" y="435978"/>
            <a:ext cx="1011665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aprendizaje</a:t>
            </a:r>
          </a:p>
        </p:txBody>
      </p:sp>
      <p:sp>
        <p:nvSpPr>
          <p:cNvPr id="25" name="Rectángulo 63">
            <a:extLst>
              <a:ext uri="{FF2B5EF4-FFF2-40B4-BE49-F238E27FC236}">
                <a16:creationId xmlns:a16="http://schemas.microsoft.com/office/drawing/2014/main" id="{EE631116-A453-47D5-9681-769B9579AB23}"/>
              </a:ext>
            </a:extLst>
          </p:cNvPr>
          <p:cNvSpPr/>
          <p:nvPr/>
        </p:nvSpPr>
        <p:spPr>
          <a:xfrm>
            <a:off x="6707544" y="435978"/>
            <a:ext cx="1011665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 transformación</a:t>
            </a:r>
          </a:p>
        </p:txBody>
      </p:sp>
      <p:sp>
        <p:nvSpPr>
          <p:cNvPr id="27" name="QuadreDeText 110">
            <a:extLst>
              <a:ext uri="{FF2B5EF4-FFF2-40B4-BE49-F238E27FC236}">
                <a16:creationId xmlns:a16="http://schemas.microsoft.com/office/drawing/2014/main" id="{FAF22F0D-4EF3-4D21-A73F-B1EB4F63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5360084"/>
            <a:ext cx="1289366" cy="6648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Formación reglada</a:t>
            </a:r>
          </a:p>
        </p:txBody>
      </p:sp>
      <p:sp>
        <p:nvSpPr>
          <p:cNvPr id="28" name="QuadreDeText 110">
            <a:extLst>
              <a:ext uri="{FF2B5EF4-FFF2-40B4-BE49-F238E27FC236}">
                <a16:creationId xmlns:a16="http://schemas.microsoft.com/office/drawing/2014/main" id="{112E7FE3-2AFA-410F-BB62-F77845F3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111" y="2078100"/>
            <a:ext cx="952253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r"/>
            <a:r>
              <a:rPr lang="es-ES" altLang="ca-ES" sz="900" b="0" dirty="0"/>
              <a:t>Autoaprendizaje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6F269C2D-453B-42EB-97BA-EC474364260D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flipV="1">
            <a:off x="2580612" y="1934413"/>
            <a:ext cx="0" cy="6899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QuadreDeText 110">
            <a:extLst>
              <a:ext uri="{FF2B5EF4-FFF2-40B4-BE49-F238E27FC236}">
                <a16:creationId xmlns:a16="http://schemas.microsoft.com/office/drawing/2014/main" id="{0F8A1CE7-FA96-4E4B-A9FC-0BAFA2B1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012" y="2078100"/>
            <a:ext cx="1593467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Diagnóstico de necesidades</a:t>
            </a:r>
          </a:p>
          <a:p>
            <a:r>
              <a:rPr lang="es-ES" altLang="ca-ES" sz="900" b="0" dirty="0"/>
              <a:t>Itinerario de aprendizaje</a:t>
            </a:r>
          </a:p>
          <a:p>
            <a:r>
              <a:rPr lang="es-ES" altLang="ca-ES" sz="900" b="0" dirty="0"/>
              <a:t>Objetivos de aprendizaje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4E760705-A76E-4F67-B68C-0D33F52629BB}"/>
              </a:ext>
            </a:extLst>
          </p:cNvPr>
          <p:cNvCxnSpPr>
            <a:cxnSpLocks/>
            <a:stCxn id="26" idx="0"/>
            <a:endCxn id="20" idx="2"/>
          </p:cNvCxnSpPr>
          <p:nvPr/>
        </p:nvCxnSpPr>
        <p:spPr>
          <a:xfrm flipV="1">
            <a:off x="2580612" y="3290406"/>
            <a:ext cx="0" cy="5988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2A98D59F-2EAF-43E8-A57B-7B22504543BB}"/>
              </a:ext>
            </a:extLst>
          </p:cNvPr>
          <p:cNvCxnSpPr>
            <a:cxnSpLocks/>
            <a:stCxn id="27" idx="0"/>
            <a:endCxn id="26" idx="2"/>
          </p:cNvCxnSpPr>
          <p:nvPr/>
        </p:nvCxnSpPr>
        <p:spPr>
          <a:xfrm flipV="1">
            <a:off x="2580612" y="4760092"/>
            <a:ext cx="0" cy="599992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498FE317-CFE4-4960-AD6D-5E36ED4041D3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2940553" y="3290406"/>
            <a:ext cx="1" cy="39462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B2B4B5BF-59B8-4EFE-AA4C-C51A527B9650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2940553" y="4975092"/>
            <a:ext cx="1" cy="38389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QuadreDeText 110">
            <a:extLst>
              <a:ext uri="{FF2B5EF4-FFF2-40B4-BE49-F238E27FC236}">
                <a16:creationId xmlns:a16="http://schemas.microsoft.com/office/drawing/2014/main" id="{CA047AE0-6941-4F81-BEB3-D5EFD06A2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1268413"/>
            <a:ext cx="1289367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chemeClr val="tx1"/>
                </a:solidFill>
              </a:rPr>
              <a:t>Modelo de aprendizaje y desarrollo</a:t>
            </a:r>
          </a:p>
        </p:txBody>
      </p:sp>
      <p:cxnSp>
        <p:nvCxnSpPr>
          <p:cNvPr id="139" name="Conector recto de flecha 138">
            <a:extLst>
              <a:ext uri="{FF2B5EF4-FFF2-40B4-BE49-F238E27FC236}">
                <a16:creationId xmlns:a16="http://schemas.microsoft.com/office/drawing/2014/main" id="{46C13C4D-F010-4636-B2C3-824952873BD6}"/>
              </a:ext>
            </a:extLst>
          </p:cNvPr>
          <p:cNvCxnSpPr>
            <a:cxnSpLocks/>
            <a:stCxn id="100" idx="1"/>
            <a:endCxn id="22" idx="3"/>
          </p:cNvCxnSpPr>
          <p:nvPr/>
        </p:nvCxnSpPr>
        <p:spPr>
          <a:xfrm flipH="1">
            <a:off x="3225295" y="1601413"/>
            <a:ext cx="1327603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63">
            <a:extLst>
              <a:ext uri="{FF2B5EF4-FFF2-40B4-BE49-F238E27FC236}">
                <a16:creationId xmlns:a16="http://schemas.microsoft.com/office/drawing/2014/main" id="{475012B6-8E7A-425B-9EDF-043F7ADB6DC0}"/>
              </a:ext>
            </a:extLst>
          </p:cNvPr>
          <p:cNvSpPr/>
          <p:nvPr/>
        </p:nvSpPr>
        <p:spPr>
          <a:xfrm>
            <a:off x="7775147" y="435978"/>
            <a:ext cx="1011665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Ámbito vertebración del ecosistema</a:t>
            </a:r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165F955D-3AED-428B-9C98-204CD0A22B59}"/>
              </a:ext>
            </a:extLst>
          </p:cNvPr>
          <p:cNvSpPr/>
          <p:nvPr/>
        </p:nvSpPr>
        <p:spPr>
          <a:xfrm>
            <a:off x="4572000" y="435978"/>
            <a:ext cx="1011665" cy="443927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selección</a:t>
            </a:r>
          </a:p>
        </p:txBody>
      </p:sp>
    </p:spTree>
    <p:extLst>
      <p:ext uri="{BB962C8B-B14F-4D97-AF65-F5344CB8AC3E}">
        <p14:creationId xmlns:p14="http://schemas.microsoft.com/office/powerpoint/2010/main" val="349524412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>
            <a:extLst>
              <a:ext uri="{FF2B5EF4-FFF2-40B4-BE49-F238E27FC236}">
                <a16:creationId xmlns:a16="http://schemas.microsoft.com/office/drawing/2014/main" id="{A566A92D-73A5-4757-9A4C-C262BF5E8ECD}"/>
              </a:ext>
            </a:extLst>
          </p:cNvPr>
          <p:cNvSpPr/>
          <p:nvPr/>
        </p:nvSpPr>
        <p:spPr>
          <a:xfrm>
            <a:off x="1871984" y="3573016"/>
            <a:ext cx="2556000" cy="1530837"/>
          </a:xfrm>
          <a:prstGeom prst="rect">
            <a:avLst/>
          </a:prstGeom>
          <a:solidFill>
            <a:srgbClr val="FFB7B7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4184" rIns="36000" bIns="44184" rtlCol="0" anchor="b"/>
          <a:lstStyle/>
          <a:p>
            <a:pPr algn="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sp>
        <p:nvSpPr>
          <p:cNvPr id="26" name="QuadreDeText 110">
            <a:extLst>
              <a:ext uri="{FF2B5EF4-FFF2-40B4-BE49-F238E27FC236}">
                <a16:creationId xmlns:a16="http://schemas.microsoft.com/office/drawing/2014/main" id="{65BD0306-A166-4628-ABA0-76028A2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3889299"/>
            <a:ext cx="1289366" cy="87079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Comunidades de Aprendizaje</a:t>
            </a:r>
          </a:p>
          <a:p>
            <a:r>
              <a:rPr lang="es-ES" altLang="ca-ES" sz="1100" dirty="0"/>
              <a:t>Comunidades de Práctica</a:t>
            </a:r>
          </a:p>
        </p:txBody>
      </p:sp>
      <p:sp>
        <p:nvSpPr>
          <p:cNvPr id="41" name="QuadreDeText 110">
            <a:extLst>
              <a:ext uri="{FF2B5EF4-FFF2-40B4-BE49-F238E27FC236}">
                <a16:creationId xmlns:a16="http://schemas.microsoft.com/office/drawing/2014/main" id="{C79FD939-8839-4ECF-BCB1-2FAB446A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93" y="3685034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Análisis</a:t>
            </a:r>
          </a:p>
        </p:txBody>
      </p:sp>
      <p:sp>
        <p:nvSpPr>
          <p:cNvPr id="42" name="QuadreDeText 110">
            <a:extLst>
              <a:ext uri="{FF2B5EF4-FFF2-40B4-BE49-F238E27FC236}">
                <a16:creationId xmlns:a16="http://schemas.microsoft.com/office/drawing/2014/main" id="{B57DA228-8874-4661-9640-D44A4A74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93" y="4795092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Facilitación</a:t>
            </a:r>
          </a:p>
        </p:txBody>
      </p:sp>
      <p:sp>
        <p:nvSpPr>
          <p:cNvPr id="54" name="QuadreDeText 110">
            <a:extLst>
              <a:ext uri="{FF2B5EF4-FFF2-40B4-BE49-F238E27FC236}">
                <a16:creationId xmlns:a16="http://schemas.microsoft.com/office/drawing/2014/main" id="{5A7610BA-F8B2-497F-B050-1E7C5973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3888510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Administración</a:t>
            </a:r>
          </a:p>
        </p:txBody>
      </p:sp>
      <p:sp>
        <p:nvSpPr>
          <p:cNvPr id="55" name="QuadreDeText 110">
            <a:extLst>
              <a:ext uri="{FF2B5EF4-FFF2-40B4-BE49-F238E27FC236}">
                <a16:creationId xmlns:a16="http://schemas.microsoft.com/office/drawing/2014/main" id="{084A4006-95F9-4D96-A549-008030A15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089468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Academia</a:t>
            </a:r>
          </a:p>
        </p:txBody>
      </p:sp>
      <p:sp>
        <p:nvSpPr>
          <p:cNvPr id="58" name="QuadreDeText 110">
            <a:extLst>
              <a:ext uri="{FF2B5EF4-FFF2-40B4-BE49-F238E27FC236}">
                <a16:creationId xmlns:a16="http://schemas.microsoft.com/office/drawing/2014/main" id="{1107D338-2138-41D9-9982-D624578F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290426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Empresa</a:t>
            </a:r>
          </a:p>
        </p:txBody>
      </p:sp>
      <p:sp>
        <p:nvSpPr>
          <p:cNvPr id="59" name="QuadreDeText 110">
            <a:extLst>
              <a:ext uri="{FF2B5EF4-FFF2-40B4-BE49-F238E27FC236}">
                <a16:creationId xmlns:a16="http://schemas.microsoft.com/office/drawing/2014/main" id="{4BF49AEC-BDF4-4731-96AA-187CD5ED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491383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Sociedad Civil</a:t>
            </a:r>
          </a:p>
        </p:txBody>
      </p: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7BB2927C-B7F4-4763-8660-34AE645B9972}"/>
              </a:ext>
            </a:extLst>
          </p:cNvPr>
          <p:cNvCxnSpPr>
            <a:cxnSpLocks/>
            <a:stCxn id="26" idx="3"/>
            <a:endCxn id="54" idx="1"/>
          </p:cNvCxnSpPr>
          <p:nvPr/>
        </p:nvCxnSpPr>
        <p:spPr>
          <a:xfrm flipV="1">
            <a:off x="3225295" y="3978510"/>
            <a:ext cx="294810" cy="34618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E3265F22-A2A3-4A3D-91F2-0FAC9E51BD10}"/>
              </a:ext>
            </a:extLst>
          </p:cNvPr>
          <p:cNvCxnSpPr>
            <a:cxnSpLocks/>
            <a:stCxn id="26" idx="3"/>
            <a:endCxn id="55" idx="1"/>
          </p:cNvCxnSpPr>
          <p:nvPr/>
        </p:nvCxnSpPr>
        <p:spPr>
          <a:xfrm flipV="1">
            <a:off x="3225295" y="4179468"/>
            <a:ext cx="294810" cy="1452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CF61295D-4A53-4D2D-A4CF-5F877C0A98FC}"/>
              </a:ext>
            </a:extLst>
          </p:cNvPr>
          <p:cNvCxnSpPr>
            <a:cxnSpLocks/>
            <a:stCxn id="26" idx="3"/>
            <a:endCxn id="58" idx="1"/>
          </p:cNvCxnSpPr>
          <p:nvPr/>
        </p:nvCxnSpPr>
        <p:spPr>
          <a:xfrm>
            <a:off x="3225295" y="4324696"/>
            <a:ext cx="294810" cy="5573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5335848F-C299-4AAA-B92D-710059FD1887}"/>
              </a:ext>
            </a:extLst>
          </p:cNvPr>
          <p:cNvCxnSpPr>
            <a:cxnSpLocks/>
            <a:stCxn id="26" idx="3"/>
            <a:endCxn id="59" idx="1"/>
          </p:cNvCxnSpPr>
          <p:nvPr/>
        </p:nvCxnSpPr>
        <p:spPr>
          <a:xfrm>
            <a:off x="3225295" y="4324696"/>
            <a:ext cx="294810" cy="25668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9" y="573088"/>
            <a:ext cx="4158536" cy="506412"/>
          </a:xfrm>
        </p:spPr>
        <p:txBody>
          <a:bodyPr/>
          <a:lstStyle/>
          <a:p>
            <a:r>
              <a:rPr lang="es-ES" altLang="es-ES" dirty="0"/>
              <a:t>Dispositivos clave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es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s-ES" altLang="ca-ES" dirty="0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QuadreDeText 110">
            <a:extLst>
              <a:ext uri="{FF2B5EF4-FFF2-40B4-BE49-F238E27FC236}">
                <a16:creationId xmlns:a16="http://schemas.microsoft.com/office/drawing/2014/main" id="{9D6C85A2-114A-4A18-A574-C67F85EF7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2624406"/>
            <a:ext cx="1289366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Recursos de aprendizaje y conocimiento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C9115B5-8AEB-4ACF-A07D-7BE548F4ED55}"/>
              </a:ext>
            </a:extLst>
          </p:cNvPr>
          <p:cNvSpPr/>
          <p:nvPr/>
        </p:nvSpPr>
        <p:spPr>
          <a:xfrm>
            <a:off x="1935929" y="1268413"/>
            <a:ext cx="1289366" cy="66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068B52E-4F02-4F60-A6FF-708E8FEE08F4}"/>
              </a:ext>
            </a:extLst>
          </p:cNvPr>
          <p:cNvSpPr/>
          <p:nvPr/>
        </p:nvSpPr>
        <p:spPr>
          <a:xfrm>
            <a:off x="5639941" y="435978"/>
            <a:ext cx="1011665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aprendizaje</a:t>
            </a:r>
          </a:p>
        </p:txBody>
      </p:sp>
      <p:sp>
        <p:nvSpPr>
          <p:cNvPr id="25" name="Rectángulo 63">
            <a:extLst>
              <a:ext uri="{FF2B5EF4-FFF2-40B4-BE49-F238E27FC236}">
                <a16:creationId xmlns:a16="http://schemas.microsoft.com/office/drawing/2014/main" id="{EE631116-A453-47D5-9681-769B9579AB23}"/>
              </a:ext>
            </a:extLst>
          </p:cNvPr>
          <p:cNvSpPr/>
          <p:nvPr/>
        </p:nvSpPr>
        <p:spPr>
          <a:xfrm>
            <a:off x="6707544" y="435978"/>
            <a:ext cx="1011665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 transformación</a:t>
            </a:r>
          </a:p>
        </p:txBody>
      </p:sp>
      <p:sp>
        <p:nvSpPr>
          <p:cNvPr id="27" name="QuadreDeText 110">
            <a:extLst>
              <a:ext uri="{FF2B5EF4-FFF2-40B4-BE49-F238E27FC236}">
                <a16:creationId xmlns:a16="http://schemas.microsoft.com/office/drawing/2014/main" id="{FAF22F0D-4EF3-4D21-A73F-B1EB4F63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5360084"/>
            <a:ext cx="1289366" cy="6648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Formación reglada</a:t>
            </a:r>
          </a:p>
        </p:txBody>
      </p:sp>
      <p:sp>
        <p:nvSpPr>
          <p:cNvPr id="28" name="QuadreDeText 110">
            <a:extLst>
              <a:ext uri="{FF2B5EF4-FFF2-40B4-BE49-F238E27FC236}">
                <a16:creationId xmlns:a16="http://schemas.microsoft.com/office/drawing/2014/main" id="{112E7FE3-2AFA-410F-BB62-F77845F3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111" y="2078100"/>
            <a:ext cx="952253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r"/>
            <a:r>
              <a:rPr lang="es-ES" altLang="ca-ES" sz="900" b="0" dirty="0"/>
              <a:t>Autoaprendizaje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6F269C2D-453B-42EB-97BA-EC474364260D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flipV="1">
            <a:off x="2580612" y="1934413"/>
            <a:ext cx="0" cy="6899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QuadreDeText 110">
            <a:extLst>
              <a:ext uri="{FF2B5EF4-FFF2-40B4-BE49-F238E27FC236}">
                <a16:creationId xmlns:a16="http://schemas.microsoft.com/office/drawing/2014/main" id="{0F8A1CE7-FA96-4E4B-A9FC-0BAFA2B1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012" y="2078100"/>
            <a:ext cx="1593467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Diagnóstico de necesidades</a:t>
            </a:r>
          </a:p>
          <a:p>
            <a:r>
              <a:rPr lang="es-ES" altLang="ca-ES" sz="900" b="0" dirty="0"/>
              <a:t>Itinerario de aprendizaje</a:t>
            </a:r>
          </a:p>
          <a:p>
            <a:r>
              <a:rPr lang="es-ES" altLang="ca-ES" sz="900" b="0" dirty="0"/>
              <a:t>Objetivos de aprendizaje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4E760705-A76E-4F67-B68C-0D33F52629BB}"/>
              </a:ext>
            </a:extLst>
          </p:cNvPr>
          <p:cNvCxnSpPr>
            <a:cxnSpLocks/>
            <a:stCxn id="26" idx="0"/>
            <a:endCxn id="20" idx="2"/>
          </p:cNvCxnSpPr>
          <p:nvPr/>
        </p:nvCxnSpPr>
        <p:spPr>
          <a:xfrm flipV="1">
            <a:off x="2580612" y="3290406"/>
            <a:ext cx="0" cy="5988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2A98D59F-2EAF-43E8-A57B-7B22504543BB}"/>
              </a:ext>
            </a:extLst>
          </p:cNvPr>
          <p:cNvCxnSpPr>
            <a:cxnSpLocks/>
            <a:stCxn id="27" idx="0"/>
            <a:endCxn id="26" idx="2"/>
          </p:cNvCxnSpPr>
          <p:nvPr/>
        </p:nvCxnSpPr>
        <p:spPr>
          <a:xfrm flipV="1">
            <a:off x="2580612" y="4760092"/>
            <a:ext cx="0" cy="599992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498FE317-CFE4-4960-AD6D-5E36ED4041D3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2940553" y="3290406"/>
            <a:ext cx="1" cy="39462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B2B4B5BF-59B8-4EFE-AA4C-C51A527B9650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2940553" y="4975092"/>
            <a:ext cx="1" cy="38389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QuadreDeText 110">
            <a:extLst>
              <a:ext uri="{FF2B5EF4-FFF2-40B4-BE49-F238E27FC236}">
                <a16:creationId xmlns:a16="http://schemas.microsoft.com/office/drawing/2014/main" id="{CA047AE0-6941-4F81-BEB3-D5EFD06A2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1268413"/>
            <a:ext cx="1289367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chemeClr val="tx1"/>
                </a:solidFill>
              </a:rPr>
              <a:t>Modelo de aprendizaje y desarrollo</a:t>
            </a:r>
          </a:p>
        </p:txBody>
      </p:sp>
      <p:cxnSp>
        <p:nvCxnSpPr>
          <p:cNvPr id="139" name="Conector recto de flecha 138">
            <a:extLst>
              <a:ext uri="{FF2B5EF4-FFF2-40B4-BE49-F238E27FC236}">
                <a16:creationId xmlns:a16="http://schemas.microsoft.com/office/drawing/2014/main" id="{46C13C4D-F010-4636-B2C3-824952873BD6}"/>
              </a:ext>
            </a:extLst>
          </p:cNvPr>
          <p:cNvCxnSpPr>
            <a:cxnSpLocks/>
            <a:stCxn id="100" idx="1"/>
            <a:endCxn id="22" idx="3"/>
          </p:cNvCxnSpPr>
          <p:nvPr/>
        </p:nvCxnSpPr>
        <p:spPr>
          <a:xfrm flipH="1">
            <a:off x="3225295" y="1601413"/>
            <a:ext cx="1327603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63">
            <a:extLst>
              <a:ext uri="{FF2B5EF4-FFF2-40B4-BE49-F238E27FC236}">
                <a16:creationId xmlns:a16="http://schemas.microsoft.com/office/drawing/2014/main" id="{475012B6-8E7A-425B-9EDF-043F7ADB6DC0}"/>
              </a:ext>
            </a:extLst>
          </p:cNvPr>
          <p:cNvSpPr/>
          <p:nvPr/>
        </p:nvSpPr>
        <p:spPr>
          <a:xfrm>
            <a:off x="7775147" y="435978"/>
            <a:ext cx="1011665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Ámbito vertebración del ecosistema</a:t>
            </a:r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165F955D-3AED-428B-9C98-204CD0A22B59}"/>
              </a:ext>
            </a:extLst>
          </p:cNvPr>
          <p:cNvSpPr/>
          <p:nvPr/>
        </p:nvSpPr>
        <p:spPr>
          <a:xfrm>
            <a:off x="4572000" y="435978"/>
            <a:ext cx="1011665" cy="443927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selección</a:t>
            </a:r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8BF6F4A9-DD5B-4C34-AFAE-C0F04C3D658A}"/>
              </a:ext>
            </a:extLst>
          </p:cNvPr>
          <p:cNvSpPr/>
          <p:nvPr/>
        </p:nvSpPr>
        <p:spPr>
          <a:xfrm>
            <a:off x="315731" y="5358983"/>
            <a:ext cx="1289366" cy="66600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</a:rPr>
              <a:t>Selección</a:t>
            </a:r>
          </a:p>
        </p:txBody>
      </p:sp>
      <p:sp>
        <p:nvSpPr>
          <p:cNvPr id="114" name="QuadreDeText 110">
            <a:extLst>
              <a:ext uri="{FF2B5EF4-FFF2-40B4-BE49-F238E27FC236}">
                <a16:creationId xmlns:a16="http://schemas.microsoft.com/office/drawing/2014/main" id="{AD047C1E-014A-4A0D-839F-188332CD7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31" y="1268413"/>
            <a:ext cx="1289366" cy="66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rgbClr val="0070C0"/>
                </a:solidFill>
              </a:rPr>
              <a:t>Marcos competenciales</a:t>
            </a:r>
          </a:p>
        </p:txBody>
      </p:sp>
      <p:sp>
        <p:nvSpPr>
          <p:cNvPr id="115" name="QuadreDeText 110">
            <a:extLst>
              <a:ext uri="{FF2B5EF4-FFF2-40B4-BE49-F238E27FC236}">
                <a16:creationId xmlns:a16="http://schemas.microsoft.com/office/drawing/2014/main" id="{3DA1E0DB-5001-46B1-8239-779C64F8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31" y="2624406"/>
            <a:ext cx="1289366" cy="66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rgbClr val="0070C0"/>
                </a:solidFill>
              </a:rPr>
              <a:t>Acreditación</a:t>
            </a:r>
          </a:p>
        </p:txBody>
      </p:sp>
      <p:sp>
        <p:nvSpPr>
          <p:cNvPr id="116" name="QuadreDeText 110">
            <a:extLst>
              <a:ext uri="{FF2B5EF4-FFF2-40B4-BE49-F238E27FC236}">
                <a16:creationId xmlns:a16="http://schemas.microsoft.com/office/drawing/2014/main" id="{28097688-987D-44CC-9242-510AC1065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31" y="4005434"/>
            <a:ext cx="1289366" cy="66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rgbClr val="0070C0"/>
                </a:solidFill>
              </a:rPr>
              <a:t>Bolsa única</a:t>
            </a:r>
          </a:p>
        </p:txBody>
      </p:sp>
      <p:cxnSp>
        <p:nvCxnSpPr>
          <p:cNvPr id="117" name="Conector recto de flecha 116">
            <a:extLst>
              <a:ext uri="{FF2B5EF4-FFF2-40B4-BE49-F238E27FC236}">
                <a16:creationId xmlns:a16="http://schemas.microsoft.com/office/drawing/2014/main" id="{9FDB1F33-A084-4BB0-AD1C-EA6E9121A910}"/>
              </a:ext>
            </a:extLst>
          </p:cNvPr>
          <p:cNvCxnSpPr>
            <a:cxnSpLocks/>
            <a:stCxn id="116" idx="0"/>
            <a:endCxn id="115" idx="2"/>
          </p:cNvCxnSpPr>
          <p:nvPr/>
        </p:nvCxnSpPr>
        <p:spPr>
          <a:xfrm flipV="1">
            <a:off x="960414" y="3290406"/>
            <a:ext cx="0" cy="715028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de flecha 119">
            <a:extLst>
              <a:ext uri="{FF2B5EF4-FFF2-40B4-BE49-F238E27FC236}">
                <a16:creationId xmlns:a16="http://schemas.microsoft.com/office/drawing/2014/main" id="{75C382A1-114C-4365-B083-0A8AAECE9A53}"/>
              </a:ext>
            </a:extLst>
          </p:cNvPr>
          <p:cNvCxnSpPr>
            <a:cxnSpLocks/>
            <a:stCxn id="116" idx="2"/>
            <a:endCxn id="113" idx="0"/>
          </p:cNvCxnSpPr>
          <p:nvPr/>
        </p:nvCxnSpPr>
        <p:spPr>
          <a:xfrm>
            <a:off x="960414" y="4671434"/>
            <a:ext cx="0" cy="687549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de flecha 122">
            <a:extLst>
              <a:ext uri="{FF2B5EF4-FFF2-40B4-BE49-F238E27FC236}">
                <a16:creationId xmlns:a16="http://schemas.microsoft.com/office/drawing/2014/main" id="{1B6818D0-57D9-489F-A0B6-2A59AD161BBF}"/>
              </a:ext>
            </a:extLst>
          </p:cNvPr>
          <p:cNvCxnSpPr>
            <a:cxnSpLocks/>
            <a:stCxn id="115" idx="0"/>
            <a:endCxn id="114" idx="2"/>
          </p:cNvCxnSpPr>
          <p:nvPr/>
        </p:nvCxnSpPr>
        <p:spPr>
          <a:xfrm flipV="1">
            <a:off x="960414" y="1934413"/>
            <a:ext cx="0" cy="689993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de flecha 125">
            <a:extLst>
              <a:ext uri="{FF2B5EF4-FFF2-40B4-BE49-F238E27FC236}">
                <a16:creationId xmlns:a16="http://schemas.microsoft.com/office/drawing/2014/main" id="{437D26A4-C629-4B59-B78C-79C6ED4B9027}"/>
              </a:ext>
            </a:extLst>
          </p:cNvPr>
          <p:cNvCxnSpPr>
            <a:cxnSpLocks/>
            <a:stCxn id="22" idx="1"/>
            <a:endCxn id="114" idx="3"/>
          </p:cNvCxnSpPr>
          <p:nvPr/>
        </p:nvCxnSpPr>
        <p:spPr>
          <a:xfrm flipH="1">
            <a:off x="1605097" y="1601413"/>
            <a:ext cx="330832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de flecha 129">
            <a:extLst>
              <a:ext uri="{FF2B5EF4-FFF2-40B4-BE49-F238E27FC236}">
                <a16:creationId xmlns:a16="http://schemas.microsoft.com/office/drawing/2014/main" id="{6C88D88F-4F64-483E-9A86-BB125DC7967B}"/>
              </a:ext>
            </a:extLst>
          </p:cNvPr>
          <p:cNvCxnSpPr>
            <a:cxnSpLocks/>
            <a:stCxn id="53" idx="1"/>
            <a:endCxn id="116" idx="3"/>
          </p:cNvCxnSpPr>
          <p:nvPr/>
        </p:nvCxnSpPr>
        <p:spPr>
          <a:xfrm flipH="1" flipV="1">
            <a:off x="1605097" y="4338434"/>
            <a:ext cx="266887" cy="1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cto de flecha 132">
            <a:extLst>
              <a:ext uri="{FF2B5EF4-FFF2-40B4-BE49-F238E27FC236}">
                <a16:creationId xmlns:a16="http://schemas.microsoft.com/office/drawing/2014/main" id="{7F7EBF88-2AB4-4E27-A3B3-0E317718BEC3}"/>
              </a:ext>
            </a:extLst>
          </p:cNvPr>
          <p:cNvCxnSpPr>
            <a:cxnSpLocks/>
            <a:stCxn id="115" idx="3"/>
            <a:endCxn id="20" idx="1"/>
          </p:cNvCxnSpPr>
          <p:nvPr/>
        </p:nvCxnSpPr>
        <p:spPr>
          <a:xfrm>
            <a:off x="1605097" y="2957406"/>
            <a:ext cx="330832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410538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>
            <a:extLst>
              <a:ext uri="{FF2B5EF4-FFF2-40B4-BE49-F238E27FC236}">
                <a16:creationId xmlns:a16="http://schemas.microsoft.com/office/drawing/2014/main" id="{A566A92D-73A5-4757-9A4C-C262BF5E8ECD}"/>
              </a:ext>
            </a:extLst>
          </p:cNvPr>
          <p:cNvSpPr/>
          <p:nvPr/>
        </p:nvSpPr>
        <p:spPr>
          <a:xfrm>
            <a:off x="1871984" y="3573016"/>
            <a:ext cx="2556000" cy="1530837"/>
          </a:xfrm>
          <a:prstGeom prst="rect">
            <a:avLst/>
          </a:prstGeom>
          <a:solidFill>
            <a:srgbClr val="FFB7B7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4184" rIns="36000" bIns="44184" rtlCol="0" anchor="b"/>
          <a:lstStyle/>
          <a:p>
            <a:pPr algn="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b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EAPC</a:t>
            </a:r>
          </a:p>
        </p:txBody>
      </p:sp>
      <p:sp>
        <p:nvSpPr>
          <p:cNvPr id="26" name="QuadreDeText 110">
            <a:extLst>
              <a:ext uri="{FF2B5EF4-FFF2-40B4-BE49-F238E27FC236}">
                <a16:creationId xmlns:a16="http://schemas.microsoft.com/office/drawing/2014/main" id="{65BD0306-A166-4628-ABA0-76028A2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3889299"/>
            <a:ext cx="1289366" cy="870793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Comunidades de Aprendizaje</a:t>
            </a:r>
          </a:p>
          <a:p>
            <a:r>
              <a:rPr lang="es-ES" altLang="ca-ES" sz="1100" dirty="0"/>
              <a:t>Comunidades de Práctica</a:t>
            </a:r>
          </a:p>
        </p:txBody>
      </p:sp>
      <p:sp>
        <p:nvSpPr>
          <p:cNvPr id="41" name="QuadreDeText 110">
            <a:extLst>
              <a:ext uri="{FF2B5EF4-FFF2-40B4-BE49-F238E27FC236}">
                <a16:creationId xmlns:a16="http://schemas.microsoft.com/office/drawing/2014/main" id="{C79FD939-8839-4ECF-BCB1-2FAB446A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93" y="3685034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Análisis</a:t>
            </a:r>
          </a:p>
        </p:txBody>
      </p:sp>
      <p:sp>
        <p:nvSpPr>
          <p:cNvPr id="42" name="QuadreDeText 110">
            <a:extLst>
              <a:ext uri="{FF2B5EF4-FFF2-40B4-BE49-F238E27FC236}">
                <a16:creationId xmlns:a16="http://schemas.microsoft.com/office/drawing/2014/main" id="{B57DA228-8874-4661-9640-D44A4A74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93" y="4795092"/>
            <a:ext cx="857121" cy="18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Facilitación</a:t>
            </a:r>
          </a:p>
        </p:txBody>
      </p:sp>
      <p:sp>
        <p:nvSpPr>
          <p:cNvPr id="54" name="QuadreDeText 110">
            <a:extLst>
              <a:ext uri="{FF2B5EF4-FFF2-40B4-BE49-F238E27FC236}">
                <a16:creationId xmlns:a16="http://schemas.microsoft.com/office/drawing/2014/main" id="{5A7610BA-F8B2-497F-B050-1E7C5973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3888510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Administración</a:t>
            </a:r>
          </a:p>
        </p:txBody>
      </p:sp>
      <p:sp>
        <p:nvSpPr>
          <p:cNvPr id="55" name="QuadreDeText 110">
            <a:extLst>
              <a:ext uri="{FF2B5EF4-FFF2-40B4-BE49-F238E27FC236}">
                <a16:creationId xmlns:a16="http://schemas.microsoft.com/office/drawing/2014/main" id="{084A4006-95F9-4D96-A549-008030A15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089468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Academia</a:t>
            </a:r>
          </a:p>
        </p:txBody>
      </p:sp>
      <p:sp>
        <p:nvSpPr>
          <p:cNvPr id="58" name="QuadreDeText 110">
            <a:extLst>
              <a:ext uri="{FF2B5EF4-FFF2-40B4-BE49-F238E27FC236}">
                <a16:creationId xmlns:a16="http://schemas.microsoft.com/office/drawing/2014/main" id="{1107D338-2138-41D9-9982-D624578F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290426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Empresa</a:t>
            </a:r>
          </a:p>
        </p:txBody>
      </p:sp>
      <p:sp>
        <p:nvSpPr>
          <p:cNvPr id="59" name="QuadreDeText 110">
            <a:extLst>
              <a:ext uri="{FF2B5EF4-FFF2-40B4-BE49-F238E27FC236}">
                <a16:creationId xmlns:a16="http://schemas.microsoft.com/office/drawing/2014/main" id="{4BF49AEC-BDF4-4731-96AA-187CD5ED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105" y="4491383"/>
            <a:ext cx="857121" cy="180000"/>
          </a:xfrm>
          <a:prstGeom prst="rect">
            <a:avLst/>
          </a:prstGeom>
          <a:solidFill>
            <a:srgbClr val="FFA3A3"/>
          </a:solidFill>
          <a:ln w="19050">
            <a:noFill/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Sociedad Civil</a:t>
            </a:r>
          </a:p>
        </p:txBody>
      </p: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7BB2927C-B7F4-4763-8660-34AE645B9972}"/>
              </a:ext>
            </a:extLst>
          </p:cNvPr>
          <p:cNvCxnSpPr>
            <a:cxnSpLocks/>
            <a:stCxn id="26" idx="3"/>
            <a:endCxn id="54" idx="1"/>
          </p:cNvCxnSpPr>
          <p:nvPr/>
        </p:nvCxnSpPr>
        <p:spPr>
          <a:xfrm flipV="1">
            <a:off x="3225295" y="3978510"/>
            <a:ext cx="294810" cy="34618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E3265F22-A2A3-4A3D-91F2-0FAC9E51BD10}"/>
              </a:ext>
            </a:extLst>
          </p:cNvPr>
          <p:cNvCxnSpPr>
            <a:cxnSpLocks/>
            <a:stCxn id="26" idx="3"/>
            <a:endCxn id="55" idx="1"/>
          </p:cNvCxnSpPr>
          <p:nvPr/>
        </p:nvCxnSpPr>
        <p:spPr>
          <a:xfrm flipV="1">
            <a:off x="3225295" y="4179468"/>
            <a:ext cx="294810" cy="1452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CF61295D-4A53-4D2D-A4CF-5F877C0A98FC}"/>
              </a:ext>
            </a:extLst>
          </p:cNvPr>
          <p:cNvCxnSpPr>
            <a:cxnSpLocks/>
            <a:stCxn id="26" idx="3"/>
            <a:endCxn id="58" idx="1"/>
          </p:cNvCxnSpPr>
          <p:nvPr/>
        </p:nvCxnSpPr>
        <p:spPr>
          <a:xfrm>
            <a:off x="3225295" y="4324696"/>
            <a:ext cx="294810" cy="5573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5335848F-C299-4AAA-B92D-710059FD1887}"/>
              </a:ext>
            </a:extLst>
          </p:cNvPr>
          <p:cNvCxnSpPr>
            <a:cxnSpLocks/>
            <a:stCxn id="26" idx="3"/>
            <a:endCxn id="59" idx="1"/>
          </p:cNvCxnSpPr>
          <p:nvPr/>
        </p:nvCxnSpPr>
        <p:spPr>
          <a:xfrm>
            <a:off x="3225295" y="4324696"/>
            <a:ext cx="294810" cy="256687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345E598D-922F-4952-B64C-7075D31263B3}"/>
              </a:ext>
            </a:extLst>
          </p:cNvPr>
          <p:cNvCxnSpPr>
            <a:cxnSpLocks/>
            <a:stCxn id="99" idx="1"/>
            <a:endCxn id="27" idx="3"/>
          </p:cNvCxnSpPr>
          <p:nvPr/>
        </p:nvCxnSpPr>
        <p:spPr>
          <a:xfrm flipH="1">
            <a:off x="3225295" y="5691983"/>
            <a:ext cx="1327603" cy="551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9" y="573088"/>
            <a:ext cx="4158536" cy="506412"/>
          </a:xfrm>
        </p:spPr>
        <p:txBody>
          <a:bodyPr/>
          <a:lstStyle/>
          <a:p>
            <a:r>
              <a:rPr lang="es-ES" altLang="es-ES" dirty="0"/>
              <a:t>Dispositivos clave</a:t>
            </a:r>
            <a:endParaRPr lang="es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es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s-ES" altLang="ca-ES" dirty="0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QuadreDeText 110">
            <a:extLst>
              <a:ext uri="{FF2B5EF4-FFF2-40B4-BE49-F238E27FC236}">
                <a16:creationId xmlns:a16="http://schemas.microsoft.com/office/drawing/2014/main" id="{01B6C5CC-28FE-4EFF-9173-D429EEA22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4005434"/>
            <a:ext cx="1289367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Desarrollo</a:t>
            </a:r>
            <a:br>
              <a:rPr lang="es-ES" altLang="ca-ES" sz="1100" dirty="0"/>
            </a:br>
            <a:r>
              <a:rPr lang="es-ES" altLang="ca-ES" sz="1100" dirty="0"/>
              <a:t>del talento</a:t>
            </a:r>
          </a:p>
        </p:txBody>
      </p:sp>
      <p:sp>
        <p:nvSpPr>
          <p:cNvPr id="20" name="QuadreDeText 110">
            <a:extLst>
              <a:ext uri="{FF2B5EF4-FFF2-40B4-BE49-F238E27FC236}">
                <a16:creationId xmlns:a16="http://schemas.microsoft.com/office/drawing/2014/main" id="{9D6C85A2-114A-4A18-A574-C67F85EF7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2624406"/>
            <a:ext cx="1289366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Recursos de aprendizaje y conocimiento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C9115B5-8AEB-4ACF-A07D-7BE548F4ED55}"/>
              </a:ext>
            </a:extLst>
          </p:cNvPr>
          <p:cNvSpPr/>
          <p:nvPr/>
        </p:nvSpPr>
        <p:spPr>
          <a:xfrm>
            <a:off x="1935929" y="1268413"/>
            <a:ext cx="1289366" cy="66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068B52E-4F02-4F60-A6FF-708E8FEE08F4}"/>
              </a:ext>
            </a:extLst>
          </p:cNvPr>
          <p:cNvSpPr/>
          <p:nvPr/>
        </p:nvSpPr>
        <p:spPr>
          <a:xfrm>
            <a:off x="5639941" y="435978"/>
            <a:ext cx="1011665" cy="44392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aprendizaje</a:t>
            </a:r>
          </a:p>
        </p:txBody>
      </p:sp>
      <p:sp>
        <p:nvSpPr>
          <p:cNvPr id="25" name="Rectángulo 63">
            <a:extLst>
              <a:ext uri="{FF2B5EF4-FFF2-40B4-BE49-F238E27FC236}">
                <a16:creationId xmlns:a16="http://schemas.microsoft.com/office/drawing/2014/main" id="{EE631116-A453-47D5-9681-769B9579AB23}"/>
              </a:ext>
            </a:extLst>
          </p:cNvPr>
          <p:cNvSpPr/>
          <p:nvPr/>
        </p:nvSpPr>
        <p:spPr>
          <a:xfrm>
            <a:off x="6707544" y="435978"/>
            <a:ext cx="1011665" cy="443926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</a:t>
            </a:r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</a:rPr>
              <a:t> transformación</a:t>
            </a:r>
          </a:p>
        </p:txBody>
      </p:sp>
      <p:sp>
        <p:nvSpPr>
          <p:cNvPr id="27" name="QuadreDeText 110">
            <a:extLst>
              <a:ext uri="{FF2B5EF4-FFF2-40B4-BE49-F238E27FC236}">
                <a16:creationId xmlns:a16="http://schemas.microsoft.com/office/drawing/2014/main" id="{FAF22F0D-4EF3-4D21-A73F-B1EB4F63B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929" y="5360084"/>
            <a:ext cx="1289366" cy="6648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Formación reglada</a:t>
            </a:r>
          </a:p>
        </p:txBody>
      </p:sp>
      <p:sp>
        <p:nvSpPr>
          <p:cNvPr id="28" name="QuadreDeText 110">
            <a:extLst>
              <a:ext uri="{FF2B5EF4-FFF2-40B4-BE49-F238E27FC236}">
                <a16:creationId xmlns:a16="http://schemas.microsoft.com/office/drawing/2014/main" id="{112E7FE3-2AFA-410F-BB62-F77845F3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111" y="2078100"/>
            <a:ext cx="952253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pPr algn="r"/>
            <a:r>
              <a:rPr lang="es-ES" altLang="ca-ES" sz="900" b="0" dirty="0"/>
              <a:t>Autoaprendizaje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6F269C2D-453B-42EB-97BA-EC474364260D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flipV="1">
            <a:off x="2580612" y="1934413"/>
            <a:ext cx="0" cy="6899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QuadreDeText 110">
            <a:extLst>
              <a:ext uri="{FF2B5EF4-FFF2-40B4-BE49-F238E27FC236}">
                <a16:creationId xmlns:a16="http://schemas.microsoft.com/office/drawing/2014/main" id="{0F8A1CE7-FA96-4E4B-A9FC-0BAFA2B1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012" y="2078100"/>
            <a:ext cx="1593467" cy="3973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900" b="0" dirty="0"/>
              <a:t>Diagnóstico de necesidades</a:t>
            </a:r>
          </a:p>
          <a:p>
            <a:r>
              <a:rPr lang="es-ES" altLang="ca-ES" sz="900" b="0" dirty="0"/>
              <a:t>Itinerario de aprendizaje</a:t>
            </a:r>
          </a:p>
          <a:p>
            <a:r>
              <a:rPr lang="es-ES" altLang="ca-ES" sz="900" b="0" dirty="0"/>
              <a:t>Objetivos de aprendizaje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4E760705-A76E-4F67-B68C-0D33F52629BB}"/>
              </a:ext>
            </a:extLst>
          </p:cNvPr>
          <p:cNvCxnSpPr>
            <a:cxnSpLocks/>
            <a:stCxn id="26" idx="0"/>
            <a:endCxn id="20" idx="2"/>
          </p:cNvCxnSpPr>
          <p:nvPr/>
        </p:nvCxnSpPr>
        <p:spPr>
          <a:xfrm flipV="1">
            <a:off x="2580612" y="3290406"/>
            <a:ext cx="0" cy="59889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2A98D59F-2EAF-43E8-A57B-7B22504543BB}"/>
              </a:ext>
            </a:extLst>
          </p:cNvPr>
          <p:cNvCxnSpPr>
            <a:cxnSpLocks/>
            <a:stCxn id="27" idx="0"/>
            <a:endCxn id="26" idx="2"/>
          </p:cNvCxnSpPr>
          <p:nvPr/>
        </p:nvCxnSpPr>
        <p:spPr>
          <a:xfrm flipV="1">
            <a:off x="2580612" y="4760092"/>
            <a:ext cx="0" cy="599992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498FE317-CFE4-4960-AD6D-5E36ED4041D3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2940553" y="3290406"/>
            <a:ext cx="1" cy="39462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BBD24CF3-2994-4F1D-8030-30FBB4BD09B1}"/>
              </a:ext>
            </a:extLst>
          </p:cNvPr>
          <p:cNvCxnSpPr>
            <a:cxnSpLocks/>
            <a:endCxn id="27" idx="3"/>
          </p:cNvCxnSpPr>
          <p:nvPr/>
        </p:nvCxnSpPr>
        <p:spPr>
          <a:xfrm rot="10800000" flipV="1">
            <a:off x="3225295" y="5103850"/>
            <a:ext cx="886560" cy="588683"/>
          </a:xfrm>
          <a:prstGeom prst="bentConnector3">
            <a:avLst>
              <a:gd name="adj1" fmla="val -597"/>
            </a:avLst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B2B4B5BF-59B8-4EFE-AA4C-C51A527B9650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2940553" y="4975092"/>
            <a:ext cx="1" cy="38389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QuadreDeText 110">
            <a:extLst>
              <a:ext uri="{FF2B5EF4-FFF2-40B4-BE49-F238E27FC236}">
                <a16:creationId xmlns:a16="http://schemas.microsoft.com/office/drawing/2014/main" id="{312824FA-4F35-49C1-88CB-A1E13DD88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5358983"/>
            <a:ext cx="1289367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chemeClr val="tx1"/>
                </a:solidFill>
              </a:rPr>
              <a:t>Gestión</a:t>
            </a:r>
          </a:p>
          <a:p>
            <a:r>
              <a:rPr lang="es-ES" altLang="ca-ES" sz="1100" dirty="0">
                <a:solidFill>
                  <a:schemeClr val="tx1"/>
                </a:solidFill>
              </a:rPr>
              <a:t>académica</a:t>
            </a:r>
          </a:p>
        </p:txBody>
      </p:sp>
      <p:sp>
        <p:nvSpPr>
          <p:cNvPr id="100" name="QuadreDeText 110">
            <a:extLst>
              <a:ext uri="{FF2B5EF4-FFF2-40B4-BE49-F238E27FC236}">
                <a16:creationId xmlns:a16="http://schemas.microsoft.com/office/drawing/2014/main" id="{CA047AE0-6941-4F81-BEB3-D5EFD06A2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1268413"/>
            <a:ext cx="1289367" cy="66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chemeClr val="tx1"/>
                </a:solidFill>
              </a:rPr>
              <a:t>Modelo de aprendizaje y desarrollo</a:t>
            </a:r>
          </a:p>
        </p:txBody>
      </p:sp>
      <p:sp>
        <p:nvSpPr>
          <p:cNvPr id="101" name="QuadreDeText 110">
            <a:extLst>
              <a:ext uri="{FF2B5EF4-FFF2-40B4-BE49-F238E27FC236}">
                <a16:creationId xmlns:a16="http://schemas.microsoft.com/office/drawing/2014/main" id="{72D175F5-7823-4597-AA32-8AE917F16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898" y="2624407"/>
            <a:ext cx="1289367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Gestión del </a:t>
            </a:r>
            <a:br>
              <a:rPr lang="es-ES" altLang="ca-ES" sz="1100" dirty="0"/>
            </a:br>
            <a:r>
              <a:rPr lang="es-ES" altLang="ca-ES" sz="1100" dirty="0"/>
              <a:t>conocimiento</a:t>
            </a:r>
          </a:p>
        </p:txBody>
      </p:sp>
      <p:sp>
        <p:nvSpPr>
          <p:cNvPr id="102" name="QuadreDeText 110">
            <a:extLst>
              <a:ext uri="{FF2B5EF4-FFF2-40B4-BE49-F238E27FC236}">
                <a16:creationId xmlns:a16="http://schemas.microsoft.com/office/drawing/2014/main" id="{280986DA-C970-493B-B18B-B0B71E018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080" y="2624407"/>
            <a:ext cx="1289232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Investigación</a:t>
            </a:r>
          </a:p>
        </p:txBody>
      </p:sp>
      <p:sp>
        <p:nvSpPr>
          <p:cNvPr id="103" name="QuadreDeText 110">
            <a:extLst>
              <a:ext uri="{FF2B5EF4-FFF2-40B4-BE49-F238E27FC236}">
                <a16:creationId xmlns:a16="http://schemas.microsoft.com/office/drawing/2014/main" id="{1CFC18D0-C5D3-4C33-A981-FDE7F2435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080" y="4005434"/>
            <a:ext cx="1289232" cy="666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solidFill>
                  <a:srgbClr val="C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/>
              <a:t>Transferencia</a:t>
            </a:r>
          </a:p>
        </p:txBody>
      </p:sp>
      <p:cxnSp>
        <p:nvCxnSpPr>
          <p:cNvPr id="125" name="Conector recto de flecha 124">
            <a:extLst>
              <a:ext uri="{FF2B5EF4-FFF2-40B4-BE49-F238E27FC236}">
                <a16:creationId xmlns:a16="http://schemas.microsoft.com/office/drawing/2014/main" id="{9C94BCAD-2BB0-426D-A130-91207A015BF0}"/>
              </a:ext>
            </a:extLst>
          </p:cNvPr>
          <p:cNvCxnSpPr>
            <a:cxnSpLocks/>
            <a:stCxn id="101" idx="1"/>
            <a:endCxn id="20" idx="3"/>
          </p:cNvCxnSpPr>
          <p:nvPr/>
        </p:nvCxnSpPr>
        <p:spPr>
          <a:xfrm flipH="1" flipV="1">
            <a:off x="3225295" y="2957406"/>
            <a:ext cx="1327603" cy="1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cto de flecha 128">
            <a:extLst>
              <a:ext uri="{FF2B5EF4-FFF2-40B4-BE49-F238E27FC236}">
                <a16:creationId xmlns:a16="http://schemas.microsoft.com/office/drawing/2014/main" id="{408CBA26-DA54-4D35-BF48-B9462C22E4E4}"/>
              </a:ext>
            </a:extLst>
          </p:cNvPr>
          <p:cNvCxnSpPr>
            <a:cxnSpLocks/>
            <a:stCxn id="19" idx="1"/>
            <a:endCxn id="53" idx="3"/>
          </p:cNvCxnSpPr>
          <p:nvPr/>
        </p:nvCxnSpPr>
        <p:spPr>
          <a:xfrm flipH="1">
            <a:off x="4427984" y="4338434"/>
            <a:ext cx="124914" cy="1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de flecha 138">
            <a:extLst>
              <a:ext uri="{FF2B5EF4-FFF2-40B4-BE49-F238E27FC236}">
                <a16:creationId xmlns:a16="http://schemas.microsoft.com/office/drawing/2014/main" id="{46C13C4D-F010-4636-B2C3-824952873BD6}"/>
              </a:ext>
            </a:extLst>
          </p:cNvPr>
          <p:cNvCxnSpPr>
            <a:cxnSpLocks/>
            <a:stCxn id="100" idx="1"/>
            <a:endCxn id="22" idx="3"/>
          </p:cNvCxnSpPr>
          <p:nvPr/>
        </p:nvCxnSpPr>
        <p:spPr>
          <a:xfrm flipH="1">
            <a:off x="3225295" y="1601413"/>
            <a:ext cx="1327603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cto de flecha 142">
            <a:extLst>
              <a:ext uri="{FF2B5EF4-FFF2-40B4-BE49-F238E27FC236}">
                <a16:creationId xmlns:a16="http://schemas.microsoft.com/office/drawing/2014/main" id="{6811D5FF-0EB8-4191-957F-377365B3BAC8}"/>
              </a:ext>
            </a:extLst>
          </p:cNvPr>
          <p:cNvCxnSpPr>
            <a:cxnSpLocks/>
            <a:stCxn id="101" idx="0"/>
            <a:endCxn id="100" idx="2"/>
          </p:cNvCxnSpPr>
          <p:nvPr/>
        </p:nvCxnSpPr>
        <p:spPr>
          <a:xfrm flipV="1">
            <a:off x="5197582" y="1934413"/>
            <a:ext cx="0" cy="689994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63">
            <a:extLst>
              <a:ext uri="{FF2B5EF4-FFF2-40B4-BE49-F238E27FC236}">
                <a16:creationId xmlns:a16="http://schemas.microsoft.com/office/drawing/2014/main" id="{475012B6-8E7A-425B-9EDF-043F7ADB6DC0}"/>
              </a:ext>
            </a:extLst>
          </p:cNvPr>
          <p:cNvSpPr/>
          <p:nvPr/>
        </p:nvSpPr>
        <p:spPr>
          <a:xfrm>
            <a:off x="7775147" y="435978"/>
            <a:ext cx="1011665" cy="4439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rgbClr val="873AC0"/>
                </a:solidFill>
                <a:latin typeface="Arial" panose="020B0604020202020204" pitchFamily="34" charset="0"/>
              </a:rPr>
              <a:t>Ámbito vertebración del ecosistema</a:t>
            </a:r>
          </a:p>
        </p:txBody>
      </p:sp>
      <p:cxnSp>
        <p:nvCxnSpPr>
          <p:cNvPr id="178" name="Conector recto de flecha 177">
            <a:extLst>
              <a:ext uri="{FF2B5EF4-FFF2-40B4-BE49-F238E27FC236}">
                <a16:creationId xmlns:a16="http://schemas.microsoft.com/office/drawing/2014/main" id="{A556045C-FB6D-4926-94F8-7605A3B8E7F5}"/>
              </a:ext>
            </a:extLst>
          </p:cNvPr>
          <p:cNvCxnSpPr>
            <a:cxnSpLocks/>
            <a:stCxn id="103" idx="0"/>
            <a:endCxn id="102" idx="2"/>
          </p:cNvCxnSpPr>
          <p:nvPr/>
        </p:nvCxnSpPr>
        <p:spPr>
          <a:xfrm flipV="1">
            <a:off x="6735696" y="3290407"/>
            <a:ext cx="0" cy="715027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: angular 139">
            <a:extLst>
              <a:ext uri="{FF2B5EF4-FFF2-40B4-BE49-F238E27FC236}">
                <a16:creationId xmlns:a16="http://schemas.microsoft.com/office/drawing/2014/main" id="{FA541A9E-E22D-4315-AEAE-85E9445D5086}"/>
              </a:ext>
            </a:extLst>
          </p:cNvPr>
          <p:cNvCxnSpPr>
            <a:cxnSpLocks/>
            <a:stCxn id="103" idx="1"/>
            <a:endCxn id="101" idx="3"/>
          </p:cNvCxnSpPr>
          <p:nvPr/>
        </p:nvCxnSpPr>
        <p:spPr>
          <a:xfrm rot="10800000">
            <a:off x="5842266" y="2957408"/>
            <a:ext cx="248815" cy="1381027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: angular 139">
            <a:extLst>
              <a:ext uri="{FF2B5EF4-FFF2-40B4-BE49-F238E27FC236}">
                <a16:creationId xmlns:a16="http://schemas.microsoft.com/office/drawing/2014/main" id="{26D725EE-3D04-47D8-A7E1-4C6C4F0C2650}"/>
              </a:ext>
            </a:extLst>
          </p:cNvPr>
          <p:cNvCxnSpPr>
            <a:cxnSpLocks/>
            <a:stCxn id="102" idx="1"/>
            <a:endCxn id="19" idx="3"/>
          </p:cNvCxnSpPr>
          <p:nvPr/>
        </p:nvCxnSpPr>
        <p:spPr>
          <a:xfrm rot="10800000" flipV="1">
            <a:off x="5842266" y="2957406"/>
            <a:ext cx="248815" cy="1381027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de flecha 190">
            <a:extLst>
              <a:ext uri="{FF2B5EF4-FFF2-40B4-BE49-F238E27FC236}">
                <a16:creationId xmlns:a16="http://schemas.microsoft.com/office/drawing/2014/main" id="{A38A5C88-AA9A-40C0-A0E7-901771BA07AD}"/>
              </a:ext>
            </a:extLst>
          </p:cNvPr>
          <p:cNvCxnSpPr>
            <a:cxnSpLocks/>
            <a:stCxn id="19" idx="2"/>
            <a:endCxn id="99" idx="0"/>
          </p:cNvCxnSpPr>
          <p:nvPr/>
        </p:nvCxnSpPr>
        <p:spPr>
          <a:xfrm>
            <a:off x="5197582" y="4671434"/>
            <a:ext cx="0" cy="687549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165F955D-3AED-428B-9C98-204CD0A22B59}"/>
              </a:ext>
            </a:extLst>
          </p:cNvPr>
          <p:cNvSpPr/>
          <p:nvPr/>
        </p:nvSpPr>
        <p:spPr>
          <a:xfrm>
            <a:off x="4572000" y="435978"/>
            <a:ext cx="1011665" cy="443927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Ámbito selección</a:t>
            </a:r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8BF6F4A9-DD5B-4C34-AFAE-C0F04C3D658A}"/>
              </a:ext>
            </a:extLst>
          </p:cNvPr>
          <p:cNvSpPr/>
          <p:nvPr/>
        </p:nvSpPr>
        <p:spPr>
          <a:xfrm>
            <a:off x="315731" y="5358983"/>
            <a:ext cx="1289366" cy="66600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</a:rPr>
              <a:t>Selección</a:t>
            </a:r>
          </a:p>
        </p:txBody>
      </p:sp>
      <p:sp>
        <p:nvSpPr>
          <p:cNvPr id="114" name="QuadreDeText 110">
            <a:extLst>
              <a:ext uri="{FF2B5EF4-FFF2-40B4-BE49-F238E27FC236}">
                <a16:creationId xmlns:a16="http://schemas.microsoft.com/office/drawing/2014/main" id="{AD047C1E-014A-4A0D-839F-188332CD7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31" y="1268413"/>
            <a:ext cx="1289366" cy="66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rgbClr val="0070C0"/>
                </a:solidFill>
              </a:rPr>
              <a:t>Marcos competenciales</a:t>
            </a:r>
          </a:p>
        </p:txBody>
      </p:sp>
      <p:sp>
        <p:nvSpPr>
          <p:cNvPr id="115" name="QuadreDeText 110">
            <a:extLst>
              <a:ext uri="{FF2B5EF4-FFF2-40B4-BE49-F238E27FC236}">
                <a16:creationId xmlns:a16="http://schemas.microsoft.com/office/drawing/2014/main" id="{3DA1E0DB-5001-46B1-8239-779C64F8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31" y="2624406"/>
            <a:ext cx="1289366" cy="66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rgbClr val="0070C0"/>
                </a:solidFill>
              </a:rPr>
              <a:t>Acreditación</a:t>
            </a:r>
          </a:p>
        </p:txBody>
      </p:sp>
      <p:sp>
        <p:nvSpPr>
          <p:cNvPr id="116" name="QuadreDeText 110">
            <a:extLst>
              <a:ext uri="{FF2B5EF4-FFF2-40B4-BE49-F238E27FC236}">
                <a16:creationId xmlns:a16="http://schemas.microsoft.com/office/drawing/2014/main" id="{28097688-987D-44CC-9242-510AC1065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31" y="4005434"/>
            <a:ext cx="1289366" cy="66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ca-ES"/>
            </a:defPPr>
            <a:lvl1pPr algn="ctr">
              <a:buClrTx/>
              <a:buFontTx/>
              <a:buNone/>
              <a:defRPr sz="1200" b="1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r>
              <a:rPr lang="es-ES" altLang="ca-ES" sz="1100" dirty="0">
                <a:solidFill>
                  <a:srgbClr val="0070C0"/>
                </a:solidFill>
              </a:rPr>
              <a:t>Bolsa única</a:t>
            </a:r>
          </a:p>
        </p:txBody>
      </p:sp>
      <p:cxnSp>
        <p:nvCxnSpPr>
          <p:cNvPr id="117" name="Conector recto de flecha 116">
            <a:extLst>
              <a:ext uri="{FF2B5EF4-FFF2-40B4-BE49-F238E27FC236}">
                <a16:creationId xmlns:a16="http://schemas.microsoft.com/office/drawing/2014/main" id="{9FDB1F33-A084-4BB0-AD1C-EA6E9121A910}"/>
              </a:ext>
            </a:extLst>
          </p:cNvPr>
          <p:cNvCxnSpPr>
            <a:cxnSpLocks/>
            <a:stCxn id="116" idx="0"/>
            <a:endCxn id="115" idx="2"/>
          </p:cNvCxnSpPr>
          <p:nvPr/>
        </p:nvCxnSpPr>
        <p:spPr>
          <a:xfrm flipV="1">
            <a:off x="960414" y="3290406"/>
            <a:ext cx="0" cy="715028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de flecha 119">
            <a:extLst>
              <a:ext uri="{FF2B5EF4-FFF2-40B4-BE49-F238E27FC236}">
                <a16:creationId xmlns:a16="http://schemas.microsoft.com/office/drawing/2014/main" id="{75C382A1-114C-4365-B083-0A8AAECE9A53}"/>
              </a:ext>
            </a:extLst>
          </p:cNvPr>
          <p:cNvCxnSpPr>
            <a:cxnSpLocks/>
            <a:stCxn id="116" idx="2"/>
            <a:endCxn id="113" idx="0"/>
          </p:cNvCxnSpPr>
          <p:nvPr/>
        </p:nvCxnSpPr>
        <p:spPr>
          <a:xfrm>
            <a:off x="960414" y="4671434"/>
            <a:ext cx="0" cy="687549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de flecha 122">
            <a:extLst>
              <a:ext uri="{FF2B5EF4-FFF2-40B4-BE49-F238E27FC236}">
                <a16:creationId xmlns:a16="http://schemas.microsoft.com/office/drawing/2014/main" id="{1B6818D0-57D9-489F-A0B6-2A59AD161BBF}"/>
              </a:ext>
            </a:extLst>
          </p:cNvPr>
          <p:cNvCxnSpPr>
            <a:cxnSpLocks/>
            <a:stCxn id="115" idx="0"/>
            <a:endCxn id="114" idx="2"/>
          </p:cNvCxnSpPr>
          <p:nvPr/>
        </p:nvCxnSpPr>
        <p:spPr>
          <a:xfrm flipV="1">
            <a:off x="960414" y="1934413"/>
            <a:ext cx="0" cy="689993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de flecha 125">
            <a:extLst>
              <a:ext uri="{FF2B5EF4-FFF2-40B4-BE49-F238E27FC236}">
                <a16:creationId xmlns:a16="http://schemas.microsoft.com/office/drawing/2014/main" id="{437D26A4-C629-4B59-B78C-79C6ED4B9027}"/>
              </a:ext>
            </a:extLst>
          </p:cNvPr>
          <p:cNvCxnSpPr>
            <a:cxnSpLocks/>
            <a:stCxn id="22" idx="1"/>
            <a:endCxn id="114" idx="3"/>
          </p:cNvCxnSpPr>
          <p:nvPr/>
        </p:nvCxnSpPr>
        <p:spPr>
          <a:xfrm flipH="1">
            <a:off x="1605097" y="1601413"/>
            <a:ext cx="330832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de flecha 129">
            <a:extLst>
              <a:ext uri="{FF2B5EF4-FFF2-40B4-BE49-F238E27FC236}">
                <a16:creationId xmlns:a16="http://schemas.microsoft.com/office/drawing/2014/main" id="{6C88D88F-4F64-483E-9A86-BB125DC7967B}"/>
              </a:ext>
            </a:extLst>
          </p:cNvPr>
          <p:cNvCxnSpPr>
            <a:cxnSpLocks/>
            <a:stCxn id="53" idx="1"/>
            <a:endCxn id="116" idx="3"/>
          </p:cNvCxnSpPr>
          <p:nvPr/>
        </p:nvCxnSpPr>
        <p:spPr>
          <a:xfrm flipH="1" flipV="1">
            <a:off x="1605097" y="4338434"/>
            <a:ext cx="266887" cy="1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cto de flecha 132">
            <a:extLst>
              <a:ext uri="{FF2B5EF4-FFF2-40B4-BE49-F238E27FC236}">
                <a16:creationId xmlns:a16="http://schemas.microsoft.com/office/drawing/2014/main" id="{7F7EBF88-2AB4-4E27-A3B3-0E317718BEC3}"/>
              </a:ext>
            </a:extLst>
          </p:cNvPr>
          <p:cNvCxnSpPr>
            <a:cxnSpLocks/>
            <a:stCxn id="115" idx="3"/>
            <a:endCxn id="20" idx="1"/>
          </p:cNvCxnSpPr>
          <p:nvPr/>
        </p:nvCxnSpPr>
        <p:spPr>
          <a:xfrm>
            <a:off x="1605097" y="2957406"/>
            <a:ext cx="330832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034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22D4AB943714D9382C8BD26F1A5D3" ma:contentTypeVersion="14" ma:contentTypeDescription="Crea un document nou" ma:contentTypeScope="" ma:versionID="2bc03f75c610f57416df2a660ee39e37">
  <xsd:schema xmlns:xsd="http://www.w3.org/2001/XMLSchema" xmlns:xs="http://www.w3.org/2001/XMLSchema" xmlns:p="http://schemas.microsoft.com/office/2006/metadata/properties" xmlns:ns3="da63325f-0b06-40b8-875f-4d2d1bafd7c4" xmlns:ns4="4855dc57-c44e-4aab-8007-f1385ef7c853" targetNamespace="http://schemas.microsoft.com/office/2006/metadata/properties" ma:root="true" ma:fieldsID="41a75ca9bf74f560f184c8d9b31519fb" ns3:_="" ns4:_="">
    <xsd:import namespace="da63325f-0b06-40b8-875f-4d2d1bafd7c4"/>
    <xsd:import namespace="4855dc57-c44e-4aab-8007-f1385ef7c8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3325f-0b06-40b8-875f-4d2d1bafd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5dc57-c44e-4aab-8007-f1385ef7c85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indicació per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CA794C-DC11-4B13-BFE1-C546F9B66231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da63325f-0b06-40b8-875f-4d2d1bafd7c4"/>
    <ds:schemaRef ds:uri="4855dc57-c44e-4aab-8007-f1385ef7c853"/>
  </ds:schemaRefs>
</ds:datastoreItem>
</file>

<file path=customXml/itemProps2.xml><?xml version="1.0" encoding="utf-8"?>
<ds:datastoreItem xmlns:ds="http://schemas.openxmlformats.org/officeDocument/2006/customXml" ds:itemID="{540A9D32-5B49-45E1-9E6D-2E26E9AA0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DD1C39-DA31-4923-8E81-A0035FD2D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3325f-0b06-40b8-875f-4d2d1bafd7c4"/>
    <ds:schemaRef ds:uri="4855dc57-c44e-4aab-8007-f1385ef7c8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1518</Words>
  <Application>Microsoft Office PowerPoint</Application>
  <PresentationFormat>Presentación en pantalla (4:3)</PresentationFormat>
  <Paragraphs>500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Wingdings 2</vt:lpstr>
      <vt:lpstr>Tema de l'Office</vt:lpstr>
      <vt:lpstr>De la formación al acompañamiento integral del talento El caso de la EAPC</vt:lpstr>
      <vt:lpstr>Objetivos estratégicos</vt:lpstr>
      <vt:lpstr>Paradigma: de función pública a servicio público</vt:lpstr>
      <vt:lpstr>Paradigma: de función pública a servicio público</vt:lpstr>
      <vt:lpstr>Organización</vt:lpstr>
      <vt:lpstr>Dispositivos clave</vt:lpstr>
      <vt:lpstr>Dispositivos clave</vt:lpstr>
      <vt:lpstr>Dispositivos clave</vt:lpstr>
      <vt:lpstr>Dispositivos clave</vt:lpstr>
      <vt:lpstr>Dispositivos clave</vt:lpstr>
      <vt:lpstr>Modelo de Aprendizaje y Desarrollo</vt:lpstr>
      <vt:lpstr>Modelo de Aprendizaje y Desarrollo</vt:lpstr>
      <vt:lpstr>Modelo de Aprendizaje y Desarrollo</vt:lpstr>
      <vt:lpstr>Modelo de Aprendizaje y Desarrollo</vt:lpstr>
      <vt:lpstr>Modelo de Aprendizaje y Desarrollo</vt:lpstr>
      <vt:lpstr>Modelo de Aprendizaje y Desarrollo</vt:lpstr>
      <vt:lpstr>Modelo de Aprendizaje y Desarrollo: EJEMPLO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formación al acompañamiento integral del talento. El caso de la EAPC</dc:title>
  <dc:creator>ismael.pena@gencat.cat</dc:creator>
  <cp:keywords>talento, formación, aprendizaje, desarrollo, eapc</cp:keywords>
  <cp:lastModifiedBy>Peña Lopez, Ismael</cp:lastModifiedBy>
  <cp:revision>202</cp:revision>
  <cp:lastPrinted>2020-02-02T17:55:01Z</cp:lastPrinted>
  <dcterms:created xsi:type="dcterms:W3CDTF">2011-04-15T10:08:09Z</dcterms:created>
  <dcterms:modified xsi:type="dcterms:W3CDTF">2023-12-26T08:16:35Z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0x010100F8322D4AB943714D9382C8BD26F1A5D3</vt:lpwstr>
  </property>
</Properties>
</file>